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webextensions/webextension2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98"/>
  </p:notesMasterIdLst>
  <p:sldIdLst>
    <p:sldId id="256" r:id="rId2"/>
    <p:sldId id="286" r:id="rId3"/>
    <p:sldId id="266" r:id="rId4"/>
    <p:sldId id="259" r:id="rId5"/>
    <p:sldId id="262" r:id="rId6"/>
    <p:sldId id="263" r:id="rId7"/>
    <p:sldId id="264" r:id="rId8"/>
    <p:sldId id="267" r:id="rId9"/>
    <p:sldId id="265" r:id="rId10"/>
    <p:sldId id="268" r:id="rId11"/>
    <p:sldId id="269" r:id="rId12"/>
    <p:sldId id="270" r:id="rId13"/>
    <p:sldId id="271" r:id="rId14"/>
    <p:sldId id="272" r:id="rId15"/>
    <p:sldId id="273" r:id="rId16"/>
    <p:sldId id="275" r:id="rId17"/>
    <p:sldId id="279" r:id="rId18"/>
    <p:sldId id="276" r:id="rId19"/>
    <p:sldId id="278" r:id="rId20"/>
    <p:sldId id="281" r:id="rId21"/>
    <p:sldId id="280" r:id="rId22"/>
    <p:sldId id="283" r:id="rId23"/>
    <p:sldId id="337" r:id="rId24"/>
    <p:sldId id="287" r:id="rId25"/>
    <p:sldId id="284" r:id="rId26"/>
    <p:sldId id="285" r:id="rId27"/>
    <p:sldId id="288" r:id="rId28"/>
    <p:sldId id="289" r:id="rId29"/>
    <p:sldId id="290" r:id="rId30"/>
    <p:sldId id="295" r:id="rId31"/>
    <p:sldId id="296" r:id="rId32"/>
    <p:sldId id="298" r:id="rId33"/>
    <p:sldId id="299" r:id="rId34"/>
    <p:sldId id="336" r:id="rId35"/>
    <p:sldId id="297" r:id="rId36"/>
    <p:sldId id="304" r:id="rId37"/>
    <p:sldId id="305" r:id="rId38"/>
    <p:sldId id="308" r:id="rId39"/>
    <p:sldId id="309" r:id="rId40"/>
    <p:sldId id="335" r:id="rId41"/>
    <p:sldId id="317" r:id="rId42"/>
    <p:sldId id="307" r:id="rId43"/>
    <p:sldId id="300" r:id="rId44"/>
    <p:sldId id="316" r:id="rId45"/>
    <p:sldId id="315" r:id="rId46"/>
    <p:sldId id="338" r:id="rId47"/>
    <p:sldId id="354" r:id="rId48"/>
    <p:sldId id="330" r:id="rId49"/>
    <p:sldId id="333" r:id="rId50"/>
    <p:sldId id="324" r:id="rId51"/>
    <p:sldId id="343" r:id="rId52"/>
    <p:sldId id="364" r:id="rId53"/>
    <p:sldId id="365" r:id="rId54"/>
    <p:sldId id="368" r:id="rId55"/>
    <p:sldId id="371" r:id="rId56"/>
    <p:sldId id="366" r:id="rId57"/>
    <p:sldId id="369" r:id="rId58"/>
    <p:sldId id="370" r:id="rId59"/>
    <p:sldId id="367" r:id="rId60"/>
    <p:sldId id="355" r:id="rId61"/>
    <p:sldId id="306" r:id="rId62"/>
    <p:sldId id="302" r:id="rId63"/>
    <p:sldId id="312" r:id="rId64"/>
    <p:sldId id="313" r:id="rId65"/>
    <p:sldId id="318" r:id="rId66"/>
    <p:sldId id="323" r:id="rId67"/>
    <p:sldId id="321" r:id="rId68"/>
    <p:sldId id="319" r:id="rId69"/>
    <p:sldId id="357" r:id="rId70"/>
    <p:sldId id="322" r:id="rId71"/>
    <p:sldId id="356" r:id="rId72"/>
    <p:sldId id="331" r:id="rId73"/>
    <p:sldId id="325" r:id="rId74"/>
    <p:sldId id="327" r:id="rId75"/>
    <p:sldId id="359" r:id="rId76"/>
    <p:sldId id="341" r:id="rId77"/>
    <p:sldId id="328" r:id="rId78"/>
    <p:sldId id="340" r:id="rId79"/>
    <p:sldId id="329" r:id="rId80"/>
    <p:sldId id="334" r:id="rId81"/>
    <p:sldId id="314" r:id="rId82"/>
    <p:sldId id="339" r:id="rId83"/>
    <p:sldId id="332" r:id="rId84"/>
    <p:sldId id="345" r:id="rId85"/>
    <p:sldId id="346" r:id="rId86"/>
    <p:sldId id="348" r:id="rId87"/>
    <p:sldId id="349" r:id="rId88"/>
    <p:sldId id="350" r:id="rId89"/>
    <p:sldId id="347" r:id="rId90"/>
    <p:sldId id="351" r:id="rId91"/>
    <p:sldId id="352" r:id="rId92"/>
    <p:sldId id="360" r:id="rId93"/>
    <p:sldId id="353" r:id="rId94"/>
    <p:sldId id="361" r:id="rId95"/>
    <p:sldId id="277" r:id="rId96"/>
    <p:sldId id="257" r:id="rId9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E5E5"/>
    <a:srgbClr val="000000"/>
    <a:srgbClr val="FFABAB"/>
    <a:srgbClr val="4472C4"/>
    <a:srgbClr val="FF9966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B310544-CB75-EF42-BB4E-41AEDF6DD20D}" v="156" dt="2025-04-25T03:26:02.501"/>
    <p1510:client id="{9EB341AE-1BF7-48B4-B450-324FF4BACDBB}" v="7" dt="2025-04-25T03:21:29.29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119" autoAdjust="0"/>
    <p:restoredTop sz="92938" autoAdjust="0"/>
  </p:normalViewPr>
  <p:slideViewPr>
    <p:cSldViewPr snapToGrid="0">
      <p:cViewPr varScale="1">
        <p:scale>
          <a:sx n="129" d="100"/>
          <a:sy n="129" d="100"/>
        </p:scale>
        <p:origin x="7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presProps" Target="presProps.xml"/><Relationship Id="rId10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notesMaster" Target="notesMasters/notesMaster1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smooth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Sheet1!$A$2:$A$75</c:f>
              <c:numCache>
                <c:formatCode>General</c:formatCode>
                <c:ptCount val="74"/>
                <c:pt idx="0">
                  <c:v>0.1</c:v>
                </c:pt>
                <c:pt idx="1">
                  <c:v>0.2</c:v>
                </c:pt>
                <c:pt idx="2">
                  <c:v>0.3</c:v>
                </c:pt>
                <c:pt idx="3">
                  <c:v>0.4</c:v>
                </c:pt>
                <c:pt idx="4">
                  <c:v>0.5</c:v>
                </c:pt>
                <c:pt idx="5">
                  <c:v>0.6</c:v>
                </c:pt>
                <c:pt idx="6">
                  <c:v>0.7</c:v>
                </c:pt>
                <c:pt idx="7">
                  <c:v>0.8</c:v>
                </c:pt>
                <c:pt idx="8">
                  <c:v>0.9</c:v>
                </c:pt>
                <c:pt idx="9">
                  <c:v>1</c:v>
                </c:pt>
                <c:pt idx="10">
                  <c:v>1.1000000000000001</c:v>
                </c:pt>
                <c:pt idx="11">
                  <c:v>1.2</c:v>
                </c:pt>
                <c:pt idx="12">
                  <c:v>1.3</c:v>
                </c:pt>
                <c:pt idx="13">
                  <c:v>1.4</c:v>
                </c:pt>
                <c:pt idx="14">
                  <c:v>1.5</c:v>
                </c:pt>
                <c:pt idx="15">
                  <c:v>1.6</c:v>
                </c:pt>
                <c:pt idx="16">
                  <c:v>1.7</c:v>
                </c:pt>
                <c:pt idx="17">
                  <c:v>1.8</c:v>
                </c:pt>
                <c:pt idx="18">
                  <c:v>1.9</c:v>
                </c:pt>
                <c:pt idx="19">
                  <c:v>2</c:v>
                </c:pt>
                <c:pt idx="20">
                  <c:v>2.1</c:v>
                </c:pt>
                <c:pt idx="21">
                  <c:v>2.2000000000000002</c:v>
                </c:pt>
                <c:pt idx="22">
                  <c:v>2.2999999999999998</c:v>
                </c:pt>
                <c:pt idx="23">
                  <c:v>2.4</c:v>
                </c:pt>
                <c:pt idx="24">
                  <c:v>2.5</c:v>
                </c:pt>
                <c:pt idx="25">
                  <c:v>2.6</c:v>
                </c:pt>
                <c:pt idx="26">
                  <c:v>2.7</c:v>
                </c:pt>
                <c:pt idx="27">
                  <c:v>2.8</c:v>
                </c:pt>
                <c:pt idx="28">
                  <c:v>2.9</c:v>
                </c:pt>
                <c:pt idx="29">
                  <c:v>3</c:v>
                </c:pt>
                <c:pt idx="30">
                  <c:v>3.1</c:v>
                </c:pt>
                <c:pt idx="31">
                  <c:v>3.2</c:v>
                </c:pt>
                <c:pt idx="32">
                  <c:v>3.3</c:v>
                </c:pt>
                <c:pt idx="33">
                  <c:v>3.4</c:v>
                </c:pt>
                <c:pt idx="34">
                  <c:v>3.5</c:v>
                </c:pt>
                <c:pt idx="35">
                  <c:v>3.6</c:v>
                </c:pt>
                <c:pt idx="36">
                  <c:v>3.7</c:v>
                </c:pt>
                <c:pt idx="37">
                  <c:v>3.8</c:v>
                </c:pt>
                <c:pt idx="38">
                  <c:v>3.9</c:v>
                </c:pt>
                <c:pt idx="39">
                  <c:v>4</c:v>
                </c:pt>
                <c:pt idx="40">
                  <c:v>4.0999999999999996</c:v>
                </c:pt>
                <c:pt idx="41">
                  <c:v>4.2</c:v>
                </c:pt>
                <c:pt idx="42">
                  <c:v>4.3</c:v>
                </c:pt>
                <c:pt idx="43">
                  <c:v>4.4000000000000004</c:v>
                </c:pt>
                <c:pt idx="44">
                  <c:v>4.5</c:v>
                </c:pt>
                <c:pt idx="45">
                  <c:v>4.5999999999999996</c:v>
                </c:pt>
                <c:pt idx="46">
                  <c:v>4.7</c:v>
                </c:pt>
                <c:pt idx="47">
                  <c:v>4.8</c:v>
                </c:pt>
                <c:pt idx="48">
                  <c:v>4.9000000000000004</c:v>
                </c:pt>
                <c:pt idx="49">
                  <c:v>5</c:v>
                </c:pt>
                <c:pt idx="50">
                  <c:v>5.0999999999999996</c:v>
                </c:pt>
                <c:pt idx="51">
                  <c:v>5.2</c:v>
                </c:pt>
                <c:pt idx="52">
                  <c:v>5.3</c:v>
                </c:pt>
                <c:pt idx="53">
                  <c:v>5.4</c:v>
                </c:pt>
                <c:pt idx="54">
                  <c:v>5.5</c:v>
                </c:pt>
                <c:pt idx="55">
                  <c:v>5.6</c:v>
                </c:pt>
                <c:pt idx="56">
                  <c:v>5.7</c:v>
                </c:pt>
                <c:pt idx="57">
                  <c:v>5.8</c:v>
                </c:pt>
                <c:pt idx="58">
                  <c:v>5.9</c:v>
                </c:pt>
                <c:pt idx="59">
                  <c:v>6</c:v>
                </c:pt>
                <c:pt idx="60">
                  <c:v>6.1</c:v>
                </c:pt>
                <c:pt idx="61">
                  <c:v>6.2</c:v>
                </c:pt>
                <c:pt idx="62">
                  <c:v>6.3</c:v>
                </c:pt>
                <c:pt idx="63">
                  <c:v>6.4</c:v>
                </c:pt>
                <c:pt idx="64">
                  <c:v>6.5</c:v>
                </c:pt>
                <c:pt idx="65">
                  <c:v>6.6</c:v>
                </c:pt>
                <c:pt idx="66">
                  <c:v>6.7</c:v>
                </c:pt>
                <c:pt idx="67">
                  <c:v>6.8</c:v>
                </c:pt>
                <c:pt idx="68">
                  <c:v>6.9</c:v>
                </c:pt>
                <c:pt idx="69">
                  <c:v>7</c:v>
                </c:pt>
                <c:pt idx="70">
                  <c:v>7.1</c:v>
                </c:pt>
                <c:pt idx="71">
                  <c:v>7.2</c:v>
                </c:pt>
                <c:pt idx="72">
                  <c:v>7.3</c:v>
                </c:pt>
                <c:pt idx="73">
                  <c:v>7.4</c:v>
                </c:pt>
              </c:numCache>
            </c:numRef>
          </c:xVal>
          <c:yVal>
            <c:numRef>
              <c:f>Sheet1!$B$2:$B$75</c:f>
              <c:numCache>
                <c:formatCode>General</c:formatCode>
                <c:ptCount val="74"/>
                <c:pt idx="0">
                  <c:v>1.7079308311203585E-2</c:v>
                </c:pt>
                <c:pt idx="1">
                  <c:v>6.6265642406154915E-2</c:v>
                </c:pt>
                <c:pt idx="2">
                  <c:v>0.11721870800253097</c:v>
                </c:pt>
                <c:pt idx="3">
                  <c:v>0.15901879346336759</c:v>
                </c:pt>
                <c:pt idx="4">
                  <c:v>0.19029780481010561</c:v>
                </c:pt>
                <c:pt idx="5">
                  <c:v>0.21237324936556057</c:v>
                </c:pt>
                <c:pt idx="6">
                  <c:v>0.22705862361736481</c:v>
                </c:pt>
                <c:pt idx="7">
                  <c:v>0.23602086768978106</c:v>
                </c:pt>
                <c:pt idx="8">
                  <c:v>0.24063140590910867</c:v>
                </c:pt>
                <c:pt idx="9">
                  <c:v>0.24197072451914337</c:v>
                </c:pt>
                <c:pt idx="10">
                  <c:v>0.24087418195514709</c:v>
                </c:pt>
                <c:pt idx="11">
                  <c:v>0.23798226896319999</c:v>
                </c:pt>
                <c:pt idx="12">
                  <c:v>0.23378438106961372</c:v>
                </c:pt>
                <c:pt idx="13">
                  <c:v>0.22865400430590585</c:v>
                </c:pt>
                <c:pt idx="14">
                  <c:v>0.22287604587628271</c:v>
                </c:pt>
                <c:pt idx="15">
                  <c:v>0.21666774259349686</c:v>
                </c:pt>
                <c:pt idx="16">
                  <c:v>0.2101945594474065</c:v>
                </c:pt>
                <c:pt idx="17">
                  <c:v>0.20358226301496121</c:v>
                </c:pt>
                <c:pt idx="18">
                  <c:v>0.19692610171786992</c:v>
                </c:pt>
                <c:pt idx="19">
                  <c:v>0.19029780481010555</c:v>
                </c:pt>
                <c:pt idx="20">
                  <c:v>0.18375093637997883</c:v>
                </c:pt>
                <c:pt idx="21">
                  <c:v>0.17732500605263743</c:v>
                </c:pt>
                <c:pt idx="22">
                  <c:v>0.17104863687712218</c:v>
                </c:pt>
                <c:pt idx="23">
                  <c:v>0.16494201546864345</c:v>
                </c:pt>
                <c:pt idx="24">
                  <c:v>0.15901879346336759</c:v>
                </c:pt>
                <c:pt idx="25">
                  <c:v>0.15328756773777805</c:v>
                </c:pt>
                <c:pt idx="26">
                  <c:v>0.14775303587957869</c:v>
                </c:pt>
                <c:pt idx="27">
                  <c:v>0.14241690027742263</c:v>
                </c:pt>
                <c:pt idx="28">
                  <c:v>0.13727857686739528</c:v>
                </c:pt>
                <c:pt idx="29">
                  <c:v>0.13233575152902116</c:v>
                </c:pt>
                <c:pt idx="30">
                  <c:v>0.12758481725918647</c:v>
                </c:pt>
                <c:pt idx="31">
                  <c:v>0.1230212177590403</c:v>
                </c:pt>
                <c:pt idx="32">
                  <c:v>0.11863971735075536</c:v>
                </c:pt>
                <c:pt idx="33">
                  <c:v>0.11443461275790377</c:v>
                </c:pt>
                <c:pt idx="34">
                  <c:v>0.11039989890873209</c:v>
                </c:pt>
                <c:pt idx="35">
                  <c:v>0.10652939831272143</c:v>
                </c:pt>
                <c:pt idx="36">
                  <c:v>0.10281686153559151</c:v>
                </c:pt>
                <c:pt idx="37">
                  <c:v>9.9256044719666953E-2</c:v>
                </c:pt>
                <c:pt idx="38">
                  <c:v>9.5840768862031078E-2</c:v>
                </c:pt>
                <c:pt idx="39">
                  <c:v>9.2564964593886995E-2</c:v>
                </c:pt>
                <c:pt idx="40">
                  <c:v>8.9422705441381686E-2</c:v>
                </c:pt>
                <c:pt idx="41">
                  <c:v>8.6408231945206374E-2</c:v>
                </c:pt>
                <c:pt idx="42">
                  <c:v>8.3515968538524776E-2</c:v>
                </c:pt>
                <c:pt idx="43">
                  <c:v>8.0740534703150596E-2</c:v>
                </c:pt>
                <c:pt idx="44">
                  <c:v>7.8076751621473914E-2</c:v>
                </c:pt>
                <c:pt idx="45">
                  <c:v>7.5519645300138175E-2</c:v>
                </c:pt>
                <c:pt idx="46">
                  <c:v>7.3064446948203798E-2</c:v>
                </c:pt>
                <c:pt idx="47">
                  <c:v>7.0706591237562968E-2</c:v>
                </c:pt>
                <c:pt idx="48">
                  <c:v>6.8441712948877423E-2</c:v>
                </c:pt>
                <c:pt idx="49">
                  <c:v>6.6265642406154859E-2</c:v>
                </c:pt>
                <c:pt idx="50">
                  <c:v>6.4174400022383851E-2</c:v>
                </c:pt>
                <c:pt idx="51">
                  <c:v>6.2164190213568685E-2</c:v>
                </c:pt>
                <c:pt idx="52">
                  <c:v>6.0231394885966738E-2</c:v>
                </c:pt>
                <c:pt idx="53">
                  <c:v>5.8372566658897812E-2</c:v>
                </c:pt>
                <c:pt idx="54">
                  <c:v>5.6584421951205589E-2</c:v>
                </c:pt>
                <c:pt idx="55">
                  <c:v>5.4863834031750096E-2</c:v>
                </c:pt>
                <c:pt idx="56">
                  <c:v>5.3207826111931013E-2</c:v>
                </c:pt>
                <c:pt idx="57">
                  <c:v>5.1613564540182656E-2</c:v>
                </c:pt>
                <c:pt idx="58">
                  <c:v>5.0078352143819199E-2</c:v>
                </c:pt>
                <c:pt idx="59">
                  <c:v>4.8599621751891198E-2</c:v>
                </c:pt>
                <c:pt idx="60">
                  <c:v>4.7174929923303952E-2</c:v>
                </c:pt>
                <c:pt idx="61">
                  <c:v>4.5801950896915522E-2</c:v>
                </c:pt>
                <c:pt idx="62">
                  <c:v>4.4478470774323334E-2</c:v>
                </c:pt>
                <c:pt idx="63">
                  <c:v>4.3202381941282453E-2</c:v>
                </c:pt>
                <c:pt idx="64">
                  <c:v>4.197167772993942E-2</c:v>
                </c:pt>
                <c:pt idx="65">
                  <c:v>4.0784447321124892E-2</c:v>
                </c:pt>
                <c:pt idx="66">
                  <c:v>3.9638870883674189E-2</c:v>
                </c:pt>
                <c:pt idx="67">
                  <c:v>3.8533214946008046E-2</c:v>
                </c:pt>
                <c:pt idx="68">
                  <c:v>3.7465827993904972E-2</c:v>
                </c:pt>
                <c:pt idx="69">
                  <c:v>3.6435136287448572E-2</c:v>
                </c:pt>
                <c:pt idx="70">
                  <c:v>3.5439639889466031E-2</c:v>
                </c:pt>
                <c:pt idx="71">
                  <c:v>3.4477908897336408E-2</c:v>
                </c:pt>
                <c:pt idx="72">
                  <c:v>3.3548579869787605E-2</c:v>
                </c:pt>
                <c:pt idx="73">
                  <c:v>3.265035244018745E-2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9ECD-406A-9CC1-9653868C9BE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540327887"/>
        <c:axId val="1545371023"/>
      </c:scatterChart>
      <c:valAx>
        <c:axId val="1540327887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 sz="1800"/>
                  <a:t>Stack distance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45371023"/>
        <c:crosses val="autoZero"/>
        <c:crossBetween val="midCat"/>
      </c:valAx>
      <c:valAx>
        <c:axId val="154537102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 sz="1800"/>
                  <a:t>Probability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40327887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F01289D-A2BB-4980-AC56-676D14CB6499}" type="doc">
      <dgm:prSet loTypeId="urn:microsoft.com/office/officeart/2005/8/layout/arrow2" loCatId="process" qsTypeId="urn:microsoft.com/office/officeart/2005/8/quickstyle/simple1" qsCatId="simple" csTypeId="urn:microsoft.com/office/officeart/2005/8/colors/accent1_2" csCatId="accent1" phldr="1"/>
      <dgm:spPr/>
    </dgm:pt>
    <dgm:pt modelId="{34A132CC-58F9-4D09-ACA5-EA96B14B9AA4}">
      <dgm:prSet phldrT="[Text]" phldr="0" custT="1"/>
      <dgm:spPr/>
      <dgm:t>
        <a:bodyPr/>
        <a:lstStyle/>
        <a:p>
          <a:pPr rtl="0"/>
          <a:r>
            <a:rPr lang="en-US" sz="2800">
              <a:latin typeface="+mn-lt"/>
            </a:rPr>
            <a:t>Traditional Heuristics</a:t>
          </a:r>
        </a:p>
      </dgm:t>
    </dgm:pt>
    <dgm:pt modelId="{AA3AAC11-D7F6-4F2D-8CEC-A231665D2CE2}" type="parTrans" cxnId="{9DC9D29D-7A05-42B3-B190-9DA02BD4BC3B}">
      <dgm:prSet/>
      <dgm:spPr/>
      <dgm:t>
        <a:bodyPr/>
        <a:lstStyle/>
        <a:p>
          <a:endParaRPr lang="en-US"/>
        </a:p>
      </dgm:t>
    </dgm:pt>
    <dgm:pt modelId="{92246FF1-E680-4761-BBDB-BAAB8354F092}" type="sibTrans" cxnId="{9DC9D29D-7A05-42B3-B190-9DA02BD4BC3B}">
      <dgm:prSet/>
      <dgm:spPr/>
      <dgm:t>
        <a:bodyPr/>
        <a:lstStyle/>
        <a:p>
          <a:endParaRPr lang="en-US"/>
        </a:p>
      </dgm:t>
    </dgm:pt>
    <dgm:pt modelId="{441132E2-F234-4052-9773-D9826219E3D3}">
      <dgm:prSet custT="1"/>
      <dgm:spPr/>
      <dgm:t>
        <a:bodyPr/>
        <a:lstStyle/>
        <a:p>
          <a:pPr rtl="0"/>
          <a:r>
            <a:rPr lang="en-US" sz="2800" dirty="0">
              <a:latin typeface="+mn-lt"/>
            </a:rPr>
            <a:t>Virtual and Physical Address Spaces</a:t>
          </a:r>
        </a:p>
      </dgm:t>
    </dgm:pt>
    <dgm:pt modelId="{C66448A7-826C-4E50-AD98-86AF6CA0C52A}" type="parTrans" cxnId="{6E571FE0-6567-4F96-8EBF-7D262AB0D343}">
      <dgm:prSet/>
      <dgm:spPr/>
      <dgm:t>
        <a:bodyPr/>
        <a:lstStyle/>
        <a:p>
          <a:endParaRPr lang="en-IN"/>
        </a:p>
      </dgm:t>
    </dgm:pt>
    <dgm:pt modelId="{87B0E568-22A3-45DE-A732-6CBFB7A6A5AA}" type="sibTrans" cxnId="{6E571FE0-6567-4F96-8EBF-7D262AB0D343}">
      <dgm:prSet/>
      <dgm:spPr/>
      <dgm:t>
        <a:bodyPr/>
        <a:lstStyle/>
        <a:p>
          <a:endParaRPr lang="en-IN"/>
        </a:p>
      </dgm:t>
    </dgm:pt>
    <dgm:pt modelId="{DDA4A0B1-82EB-46DF-8A0B-795E7E850EAC}">
      <dgm:prSet phldrT="[Text]" phldr="0" custT="1"/>
      <dgm:spPr/>
      <dgm:t>
        <a:bodyPr/>
        <a:lstStyle/>
        <a:p>
          <a:r>
            <a:rPr lang="en-US" sz="2800">
              <a:latin typeface="+mn-lt"/>
            </a:rPr>
            <a:t>Page </a:t>
          </a:r>
          <a:br>
            <a:rPr lang="en-US" sz="2800">
              <a:latin typeface="+mn-lt"/>
            </a:rPr>
          </a:br>
          <a:r>
            <a:rPr lang="en-US" sz="2800">
              <a:latin typeface="+mn-lt"/>
            </a:rPr>
            <a:t>Management</a:t>
          </a:r>
          <a:endParaRPr lang="en-US" sz="2800">
            <a:latin typeface="+mn-lt"/>
            <a:ea typeface="+mn-lt"/>
            <a:cs typeface="+mn-lt"/>
          </a:endParaRPr>
        </a:p>
      </dgm:t>
    </dgm:pt>
    <dgm:pt modelId="{B8883BAD-FBA6-464D-8FB4-134DDA18BEF5}" type="sibTrans" cxnId="{6697CAD5-3733-4CE7-B66C-E420868D0B37}">
      <dgm:prSet/>
      <dgm:spPr/>
      <dgm:t>
        <a:bodyPr/>
        <a:lstStyle/>
        <a:p>
          <a:endParaRPr lang="en-US"/>
        </a:p>
      </dgm:t>
    </dgm:pt>
    <dgm:pt modelId="{DD4AB54D-971F-4280-AE55-57CC0EDCD4B5}" type="parTrans" cxnId="{6697CAD5-3733-4CE7-B66C-E420868D0B37}">
      <dgm:prSet/>
      <dgm:spPr/>
      <dgm:t>
        <a:bodyPr/>
        <a:lstStyle/>
        <a:p>
          <a:endParaRPr lang="en-US"/>
        </a:p>
      </dgm:t>
    </dgm:pt>
    <dgm:pt modelId="{74F6EBC1-74AE-4F6B-8949-C0BC002EC417}">
      <dgm:prSet phldrT="[Text]" phldr="0" custT="1"/>
      <dgm:spPr/>
      <dgm:t>
        <a:bodyPr/>
        <a:lstStyle/>
        <a:p>
          <a:pPr rtl="0"/>
          <a:r>
            <a:rPr lang="en-US" sz="2800">
              <a:latin typeface="+mn-lt"/>
            </a:rPr>
            <a:t>Kernel Memory Allocation</a:t>
          </a:r>
        </a:p>
      </dgm:t>
    </dgm:pt>
    <dgm:pt modelId="{BFFA27D5-2DD0-47EF-B9C7-5BAD0E040D95}" type="sibTrans" cxnId="{ACBBD241-7670-42C2-9946-3EBAD973C1D4}">
      <dgm:prSet/>
      <dgm:spPr/>
      <dgm:t>
        <a:bodyPr/>
        <a:lstStyle/>
        <a:p>
          <a:endParaRPr lang="en-US"/>
        </a:p>
      </dgm:t>
    </dgm:pt>
    <dgm:pt modelId="{37DF90A5-053F-4721-99E7-4CBEB19F1A4E}" type="parTrans" cxnId="{ACBBD241-7670-42C2-9946-3EBAD973C1D4}">
      <dgm:prSet/>
      <dgm:spPr/>
      <dgm:t>
        <a:bodyPr/>
        <a:lstStyle/>
        <a:p>
          <a:endParaRPr lang="en-US"/>
        </a:p>
      </dgm:t>
    </dgm:pt>
    <dgm:pt modelId="{89E25ED4-1445-4CDA-A29F-569870BFFE46}" type="pres">
      <dgm:prSet presAssocID="{CF01289D-A2BB-4980-AC56-676D14CB6499}" presName="arrowDiagram" presStyleCnt="0">
        <dgm:presLayoutVars>
          <dgm:chMax val="5"/>
          <dgm:dir/>
          <dgm:resizeHandles val="exact"/>
        </dgm:presLayoutVars>
      </dgm:prSet>
      <dgm:spPr/>
    </dgm:pt>
    <dgm:pt modelId="{F437B5E3-DE9C-47EF-82FE-05C5907D6100}" type="pres">
      <dgm:prSet presAssocID="{CF01289D-A2BB-4980-AC56-676D14CB6499}" presName="arrow" presStyleLbl="bgShp" presStyleIdx="0" presStyleCnt="1"/>
      <dgm:spPr/>
    </dgm:pt>
    <dgm:pt modelId="{2463C782-C171-4347-A50E-866C422CC19E}" type="pres">
      <dgm:prSet presAssocID="{CF01289D-A2BB-4980-AC56-676D14CB6499}" presName="arrowDiagram4" presStyleCnt="0"/>
      <dgm:spPr/>
    </dgm:pt>
    <dgm:pt modelId="{46029B94-3F36-4228-BB50-2086BA3E7D85}" type="pres">
      <dgm:prSet presAssocID="{34A132CC-58F9-4D09-ACA5-EA96B14B9AA4}" presName="bullet4a" presStyleLbl="node1" presStyleIdx="0" presStyleCnt="4"/>
      <dgm:spPr/>
    </dgm:pt>
    <dgm:pt modelId="{BD0A924E-7394-402B-AE53-3627F84CBF77}" type="pres">
      <dgm:prSet presAssocID="{34A132CC-58F9-4D09-ACA5-EA96B14B9AA4}" presName="textBox4a" presStyleLbl="revTx" presStyleIdx="0" presStyleCnt="4">
        <dgm:presLayoutVars>
          <dgm:bulletEnabled val="1"/>
        </dgm:presLayoutVars>
      </dgm:prSet>
      <dgm:spPr/>
    </dgm:pt>
    <dgm:pt modelId="{210D0907-28BE-45FB-9CF1-3F917CD6D074}" type="pres">
      <dgm:prSet presAssocID="{441132E2-F234-4052-9773-D9826219E3D3}" presName="bullet4b" presStyleLbl="node1" presStyleIdx="1" presStyleCnt="4"/>
      <dgm:spPr/>
    </dgm:pt>
    <dgm:pt modelId="{BCE449D9-F1D9-4028-B0EF-BF1F4FC13571}" type="pres">
      <dgm:prSet presAssocID="{441132E2-F234-4052-9773-D9826219E3D3}" presName="textBox4b" presStyleLbl="revTx" presStyleIdx="1" presStyleCnt="4">
        <dgm:presLayoutVars>
          <dgm:bulletEnabled val="1"/>
        </dgm:presLayoutVars>
      </dgm:prSet>
      <dgm:spPr/>
    </dgm:pt>
    <dgm:pt modelId="{8ABF9233-2D1A-49D6-B483-98D33D00D73D}" type="pres">
      <dgm:prSet presAssocID="{DDA4A0B1-82EB-46DF-8A0B-795E7E850EAC}" presName="bullet4c" presStyleLbl="node1" presStyleIdx="2" presStyleCnt="4"/>
      <dgm:spPr/>
    </dgm:pt>
    <dgm:pt modelId="{A5DD0343-4AC3-4CD2-97B4-8C9F6B31AB97}" type="pres">
      <dgm:prSet presAssocID="{DDA4A0B1-82EB-46DF-8A0B-795E7E850EAC}" presName="textBox4c" presStyleLbl="revTx" presStyleIdx="2" presStyleCnt="4" custScaleX="168679" custScaleY="83121" custLinFactNeighborX="28846" custLinFactNeighborY="-3256">
        <dgm:presLayoutVars>
          <dgm:bulletEnabled val="1"/>
        </dgm:presLayoutVars>
      </dgm:prSet>
      <dgm:spPr/>
    </dgm:pt>
    <dgm:pt modelId="{B6A38330-9755-4F1F-AEA2-8AF8DEAAE763}" type="pres">
      <dgm:prSet presAssocID="{74F6EBC1-74AE-4F6B-8949-C0BC002EC417}" presName="bullet4d" presStyleLbl="node1" presStyleIdx="3" presStyleCnt="4"/>
      <dgm:spPr/>
    </dgm:pt>
    <dgm:pt modelId="{7B94E8A5-24C7-422C-9AC7-03F4B8D53DAA}" type="pres">
      <dgm:prSet presAssocID="{74F6EBC1-74AE-4F6B-8949-C0BC002EC417}" presName="textBox4d" presStyleLbl="revTx" presStyleIdx="3" presStyleCnt="4">
        <dgm:presLayoutVars>
          <dgm:bulletEnabled val="1"/>
        </dgm:presLayoutVars>
      </dgm:prSet>
      <dgm:spPr/>
    </dgm:pt>
  </dgm:ptLst>
  <dgm:cxnLst>
    <dgm:cxn modelId="{F36A821B-6DA4-4F28-826F-6D7F8D2F1AB6}" type="presOf" srcId="{441132E2-F234-4052-9773-D9826219E3D3}" destId="{BCE449D9-F1D9-4028-B0EF-BF1F4FC13571}" srcOrd="0" destOrd="0" presId="urn:microsoft.com/office/officeart/2005/8/layout/arrow2"/>
    <dgm:cxn modelId="{ACBBD241-7670-42C2-9946-3EBAD973C1D4}" srcId="{CF01289D-A2BB-4980-AC56-676D14CB6499}" destId="{74F6EBC1-74AE-4F6B-8949-C0BC002EC417}" srcOrd="3" destOrd="0" parTransId="{37DF90A5-053F-4721-99E7-4CBEB19F1A4E}" sibTransId="{BFFA27D5-2DD0-47EF-B9C7-5BAD0E040D95}"/>
    <dgm:cxn modelId="{D21CB395-347D-4C53-B526-E33B3E9BF950}" type="presOf" srcId="{CF01289D-A2BB-4980-AC56-676D14CB6499}" destId="{89E25ED4-1445-4CDA-A29F-569870BFFE46}" srcOrd="0" destOrd="0" presId="urn:microsoft.com/office/officeart/2005/8/layout/arrow2"/>
    <dgm:cxn modelId="{2B6E7D9D-FCA5-4148-A82F-1EB26BAD5CA2}" type="presOf" srcId="{34A132CC-58F9-4D09-ACA5-EA96B14B9AA4}" destId="{BD0A924E-7394-402B-AE53-3627F84CBF77}" srcOrd="0" destOrd="0" presId="urn:microsoft.com/office/officeart/2005/8/layout/arrow2"/>
    <dgm:cxn modelId="{9DC9D29D-7A05-42B3-B190-9DA02BD4BC3B}" srcId="{CF01289D-A2BB-4980-AC56-676D14CB6499}" destId="{34A132CC-58F9-4D09-ACA5-EA96B14B9AA4}" srcOrd="0" destOrd="0" parTransId="{AA3AAC11-D7F6-4F2D-8CEC-A231665D2CE2}" sibTransId="{92246FF1-E680-4761-BBDB-BAAB8354F092}"/>
    <dgm:cxn modelId="{60D956A8-1DD0-40B9-B5A5-C3856B46FEFC}" type="presOf" srcId="{74F6EBC1-74AE-4F6B-8949-C0BC002EC417}" destId="{7B94E8A5-24C7-422C-9AC7-03F4B8D53DAA}" srcOrd="0" destOrd="0" presId="urn:microsoft.com/office/officeart/2005/8/layout/arrow2"/>
    <dgm:cxn modelId="{6697CAD5-3733-4CE7-B66C-E420868D0B37}" srcId="{CF01289D-A2BB-4980-AC56-676D14CB6499}" destId="{DDA4A0B1-82EB-46DF-8A0B-795E7E850EAC}" srcOrd="2" destOrd="0" parTransId="{DD4AB54D-971F-4280-AE55-57CC0EDCD4B5}" sibTransId="{B8883BAD-FBA6-464D-8FB4-134DDA18BEF5}"/>
    <dgm:cxn modelId="{8C4B81DE-C57E-45FA-8BDF-4248F0B7E0FB}" type="presOf" srcId="{DDA4A0B1-82EB-46DF-8A0B-795E7E850EAC}" destId="{A5DD0343-4AC3-4CD2-97B4-8C9F6B31AB97}" srcOrd="0" destOrd="0" presId="urn:microsoft.com/office/officeart/2005/8/layout/arrow2"/>
    <dgm:cxn modelId="{6E571FE0-6567-4F96-8EBF-7D262AB0D343}" srcId="{CF01289D-A2BB-4980-AC56-676D14CB6499}" destId="{441132E2-F234-4052-9773-D9826219E3D3}" srcOrd="1" destOrd="0" parTransId="{C66448A7-826C-4E50-AD98-86AF6CA0C52A}" sibTransId="{87B0E568-22A3-45DE-A732-6CBFB7A6A5AA}"/>
    <dgm:cxn modelId="{76FE208E-229A-45C7-BAF9-0881274ACBB9}" type="presParOf" srcId="{89E25ED4-1445-4CDA-A29F-569870BFFE46}" destId="{F437B5E3-DE9C-47EF-82FE-05C5907D6100}" srcOrd="0" destOrd="0" presId="urn:microsoft.com/office/officeart/2005/8/layout/arrow2"/>
    <dgm:cxn modelId="{78D7697A-F764-4808-897D-9B19423E1F73}" type="presParOf" srcId="{89E25ED4-1445-4CDA-A29F-569870BFFE46}" destId="{2463C782-C171-4347-A50E-866C422CC19E}" srcOrd="1" destOrd="0" presId="urn:microsoft.com/office/officeart/2005/8/layout/arrow2"/>
    <dgm:cxn modelId="{1828D63D-FB04-492F-B87B-FB1FCECD745F}" type="presParOf" srcId="{2463C782-C171-4347-A50E-866C422CC19E}" destId="{46029B94-3F36-4228-BB50-2086BA3E7D85}" srcOrd="0" destOrd="0" presId="urn:microsoft.com/office/officeart/2005/8/layout/arrow2"/>
    <dgm:cxn modelId="{0E912BDA-D8DB-4C48-9192-6C32E15DE4FE}" type="presParOf" srcId="{2463C782-C171-4347-A50E-866C422CC19E}" destId="{BD0A924E-7394-402B-AE53-3627F84CBF77}" srcOrd="1" destOrd="0" presId="urn:microsoft.com/office/officeart/2005/8/layout/arrow2"/>
    <dgm:cxn modelId="{A79F1392-A164-430F-947A-65A36AB1BA33}" type="presParOf" srcId="{2463C782-C171-4347-A50E-866C422CC19E}" destId="{210D0907-28BE-45FB-9CF1-3F917CD6D074}" srcOrd="2" destOrd="0" presId="urn:microsoft.com/office/officeart/2005/8/layout/arrow2"/>
    <dgm:cxn modelId="{84E5C417-CE89-4AE6-AE82-146915FC046C}" type="presParOf" srcId="{2463C782-C171-4347-A50E-866C422CC19E}" destId="{BCE449D9-F1D9-4028-B0EF-BF1F4FC13571}" srcOrd="3" destOrd="0" presId="urn:microsoft.com/office/officeart/2005/8/layout/arrow2"/>
    <dgm:cxn modelId="{4CD01426-2539-485E-9D29-F2095F833DA8}" type="presParOf" srcId="{2463C782-C171-4347-A50E-866C422CC19E}" destId="{8ABF9233-2D1A-49D6-B483-98D33D00D73D}" srcOrd="4" destOrd="0" presId="urn:microsoft.com/office/officeart/2005/8/layout/arrow2"/>
    <dgm:cxn modelId="{FBCDA422-50CB-4077-92AD-0723A5CD4802}" type="presParOf" srcId="{2463C782-C171-4347-A50E-866C422CC19E}" destId="{A5DD0343-4AC3-4CD2-97B4-8C9F6B31AB97}" srcOrd="5" destOrd="0" presId="urn:microsoft.com/office/officeart/2005/8/layout/arrow2"/>
    <dgm:cxn modelId="{E9833BB4-9B00-4C1E-84AE-ADC3682907CE}" type="presParOf" srcId="{2463C782-C171-4347-A50E-866C422CC19E}" destId="{B6A38330-9755-4F1F-AEA2-8AF8DEAAE763}" srcOrd="6" destOrd="0" presId="urn:microsoft.com/office/officeart/2005/8/layout/arrow2"/>
    <dgm:cxn modelId="{A199B52C-37D0-41C3-8151-66D5AD1E2C43}" type="presParOf" srcId="{2463C782-C171-4347-A50E-866C422CC19E}" destId="{7B94E8A5-24C7-422C-9AC7-03F4B8D53DAA}" srcOrd="7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078A64C5-7068-4CAE-927F-B7AB5B88576A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IN"/>
        </a:p>
      </dgm:t>
    </dgm:pt>
    <dgm:pt modelId="{82AC97E2-7AB8-45F1-ACD4-1301F80324EE}">
      <dgm:prSet phldrT="[Text]"/>
      <dgm:spPr/>
      <dgm:t>
        <a:bodyPr/>
        <a:lstStyle/>
        <a:p>
          <a:r>
            <a:rPr lang="en-IN"/>
            <a:t>Walk through all the </a:t>
          </a:r>
          <a:r>
            <a:rPr lang="en-IN" err="1"/>
            <a:t>mm_structs</a:t>
          </a:r>
          <a:endParaRPr lang="en-IN"/>
        </a:p>
      </dgm:t>
    </dgm:pt>
    <dgm:pt modelId="{836F0CCF-8D3E-4DD6-A148-0F08C4144E24}" type="parTrans" cxnId="{5A92270E-F609-4948-AA53-715450C68ECC}">
      <dgm:prSet/>
      <dgm:spPr/>
      <dgm:t>
        <a:bodyPr/>
        <a:lstStyle/>
        <a:p>
          <a:endParaRPr lang="en-IN"/>
        </a:p>
      </dgm:t>
    </dgm:pt>
    <dgm:pt modelId="{6FCA104D-61F3-46A4-BCFD-1DC07FF8D224}" type="sibTrans" cxnId="{5A92270E-F609-4948-AA53-715450C68ECC}">
      <dgm:prSet/>
      <dgm:spPr/>
      <dgm:t>
        <a:bodyPr/>
        <a:lstStyle/>
        <a:p>
          <a:endParaRPr lang="en-IN"/>
        </a:p>
      </dgm:t>
    </dgm:pt>
    <dgm:pt modelId="{BA4FB92C-0930-4320-B831-FB5744054C9D}">
      <dgm:prSet phldrT="[Text]"/>
      <dgm:spPr/>
      <dgm:t>
        <a:bodyPr/>
        <a:lstStyle/>
        <a:p>
          <a:r>
            <a:rPr lang="en-IN"/>
            <a:t>Walk through the individual page tables</a:t>
          </a:r>
        </a:p>
      </dgm:t>
    </dgm:pt>
    <dgm:pt modelId="{D48DBD45-9DBF-48DA-BB07-3A19A2BCF8BF}" type="parTrans" cxnId="{C5E4E893-8034-4C82-BDD5-0A0BFB85C468}">
      <dgm:prSet/>
      <dgm:spPr/>
      <dgm:t>
        <a:bodyPr/>
        <a:lstStyle/>
        <a:p>
          <a:endParaRPr lang="en-IN"/>
        </a:p>
      </dgm:t>
    </dgm:pt>
    <dgm:pt modelId="{51552250-844A-4845-935B-83BE0D6670C6}" type="sibTrans" cxnId="{C5E4E893-8034-4C82-BDD5-0A0BFB85C468}">
      <dgm:prSet/>
      <dgm:spPr/>
      <dgm:t>
        <a:bodyPr/>
        <a:lstStyle/>
        <a:p>
          <a:endParaRPr lang="en-IN"/>
        </a:p>
      </dgm:t>
    </dgm:pt>
    <dgm:pt modelId="{6E1CA7FC-A9D5-42D0-B49C-DFE1EF2B6521}">
      <dgm:prSet phldrT="[Text]"/>
      <dgm:spPr/>
      <dgm:t>
        <a:bodyPr/>
        <a:lstStyle/>
        <a:p>
          <a:r>
            <a:rPr lang="en-IN"/>
            <a:t>Skip a PMD’s pages if </a:t>
          </a:r>
        </a:p>
      </dgm:t>
    </dgm:pt>
    <dgm:pt modelId="{1E5F6ADC-587F-4BC1-A0C9-AE0C9962B800}" type="parTrans" cxnId="{411CCCC3-7B41-455E-8602-5228426FC6A6}">
      <dgm:prSet/>
      <dgm:spPr/>
      <dgm:t>
        <a:bodyPr/>
        <a:lstStyle/>
        <a:p>
          <a:endParaRPr lang="en-IN"/>
        </a:p>
      </dgm:t>
    </dgm:pt>
    <dgm:pt modelId="{332E7C41-1385-4740-B7E3-300630ABBBFC}" type="sibTrans" cxnId="{411CCCC3-7B41-455E-8602-5228426FC6A6}">
      <dgm:prSet/>
      <dgm:spPr/>
      <dgm:t>
        <a:bodyPr/>
        <a:lstStyle/>
        <a:p>
          <a:endParaRPr lang="en-IN"/>
        </a:p>
      </dgm:t>
    </dgm:pt>
    <dgm:pt modelId="{C9A2F6AD-743D-49DB-9B64-729319C410E2}">
      <dgm:prSet phldrT="[Text]"/>
      <dgm:spPr/>
      <dgm:t>
        <a:bodyPr/>
        <a:lstStyle/>
        <a:p>
          <a:r>
            <a:rPr lang="en-IN"/>
            <a:t>Its pages are </a:t>
          </a:r>
          <a:r>
            <a:rPr lang="en-IN">
              <a:solidFill>
                <a:srgbClr val="00B050"/>
              </a:solidFill>
            </a:rPr>
            <a:t>predominantly</a:t>
          </a:r>
          <a:r>
            <a:rPr lang="en-IN"/>
            <a:t> </a:t>
          </a:r>
          <a:r>
            <a:rPr lang="en-IN" err="1"/>
            <a:t>unaccessed</a:t>
          </a:r>
          <a:endParaRPr lang="en-IN"/>
        </a:p>
      </dgm:t>
    </dgm:pt>
    <dgm:pt modelId="{07BDCCC7-62EF-4E52-807B-C868770B989B}" type="parTrans" cxnId="{1942B241-DCA3-4AC4-A87A-7A615A50C05A}">
      <dgm:prSet/>
      <dgm:spPr/>
      <dgm:t>
        <a:bodyPr/>
        <a:lstStyle/>
        <a:p>
          <a:endParaRPr lang="en-IN"/>
        </a:p>
      </dgm:t>
    </dgm:pt>
    <dgm:pt modelId="{EDBA6A51-6F79-4775-8B48-A7C734ADFFF5}" type="sibTrans" cxnId="{1942B241-DCA3-4AC4-A87A-7A615A50C05A}">
      <dgm:prSet/>
      <dgm:spPr/>
      <dgm:t>
        <a:bodyPr/>
        <a:lstStyle/>
        <a:p>
          <a:endParaRPr lang="en-IN"/>
        </a:p>
      </dgm:t>
    </dgm:pt>
    <dgm:pt modelId="{046158FB-2D6A-44FA-AD0B-D43009460100}">
      <dgm:prSet phldrT="[Text]"/>
      <dgm:spPr/>
      <dgm:t>
        <a:bodyPr/>
        <a:lstStyle/>
        <a:p>
          <a:r>
            <a:rPr lang="en-IN"/>
            <a:t>Use a </a:t>
          </a:r>
          <a:r>
            <a:rPr lang="en-IN">
              <a:solidFill>
                <a:srgbClr val="0070C0"/>
              </a:solidFill>
            </a:rPr>
            <a:t>Bloom</a:t>
          </a:r>
          <a:r>
            <a:rPr lang="en-IN"/>
            <a:t> filter for this purpose</a:t>
          </a:r>
        </a:p>
      </dgm:t>
    </dgm:pt>
    <dgm:pt modelId="{682D4F27-CF6E-4A51-8F43-944E0FAE7456}" type="parTrans" cxnId="{026C4652-0083-499F-81A9-8F123714A091}">
      <dgm:prSet/>
      <dgm:spPr/>
      <dgm:t>
        <a:bodyPr/>
        <a:lstStyle/>
        <a:p>
          <a:endParaRPr lang="en-IN"/>
        </a:p>
      </dgm:t>
    </dgm:pt>
    <dgm:pt modelId="{47677E6C-8C36-4956-B63A-FEDA899384B7}" type="sibTrans" cxnId="{026C4652-0083-499F-81A9-8F123714A091}">
      <dgm:prSet/>
      <dgm:spPr/>
      <dgm:t>
        <a:bodyPr/>
        <a:lstStyle/>
        <a:p>
          <a:endParaRPr lang="en-IN"/>
        </a:p>
      </dgm:t>
    </dgm:pt>
    <dgm:pt modelId="{FCBCC1F0-701C-4A0F-88AF-8D846CB77510}">
      <dgm:prSet phldrT="[Text]"/>
      <dgm:spPr/>
      <dgm:t>
        <a:bodyPr/>
        <a:lstStyle/>
        <a:p>
          <a:r>
            <a:rPr lang="en-IN" i="1" err="1"/>
            <a:t>walk_pte_range</a:t>
          </a:r>
          <a:r>
            <a:rPr lang="en-IN" i="1"/>
            <a:t>  </a:t>
          </a:r>
          <a:r>
            <a:rPr lang="en-IN"/>
            <a:t>(walking the PTEs)</a:t>
          </a:r>
        </a:p>
      </dgm:t>
    </dgm:pt>
    <dgm:pt modelId="{4D802968-E77E-4445-8B5A-25332901CDF8}" type="parTrans" cxnId="{B7890249-AE52-4E80-BB74-7E226AA3732C}">
      <dgm:prSet/>
      <dgm:spPr/>
      <dgm:t>
        <a:bodyPr/>
        <a:lstStyle/>
        <a:p>
          <a:endParaRPr lang="en-IN"/>
        </a:p>
      </dgm:t>
    </dgm:pt>
    <dgm:pt modelId="{BB420A71-509E-45F3-9401-E009900B3D27}" type="sibTrans" cxnId="{B7890249-AE52-4E80-BB74-7E226AA3732C}">
      <dgm:prSet/>
      <dgm:spPr/>
      <dgm:t>
        <a:bodyPr/>
        <a:lstStyle/>
        <a:p>
          <a:endParaRPr lang="en-IN"/>
        </a:p>
      </dgm:t>
    </dgm:pt>
    <dgm:pt modelId="{6DA7BAB1-4395-4B99-A02D-7886C3C2813B}">
      <dgm:prSet phldrT="[Text]"/>
      <dgm:spPr/>
      <dgm:t>
        <a:bodyPr/>
        <a:lstStyle/>
        <a:p>
          <a:r>
            <a:rPr lang="en-IN"/>
            <a:t>Skip </a:t>
          </a:r>
          <a:r>
            <a:rPr lang="en-IN" err="1">
              <a:solidFill>
                <a:srgbClr val="FF0000"/>
              </a:solidFill>
            </a:rPr>
            <a:t>unaccessed</a:t>
          </a:r>
          <a:r>
            <a:rPr lang="en-IN"/>
            <a:t> pages</a:t>
          </a:r>
        </a:p>
      </dgm:t>
    </dgm:pt>
    <dgm:pt modelId="{CBF767AB-B196-4395-AFC5-7A722BE8B0F7}" type="parTrans" cxnId="{4AE1DA22-91CA-4284-8803-BEF6ACA53C8F}">
      <dgm:prSet/>
      <dgm:spPr/>
      <dgm:t>
        <a:bodyPr/>
        <a:lstStyle/>
        <a:p>
          <a:endParaRPr lang="en-IN"/>
        </a:p>
      </dgm:t>
    </dgm:pt>
    <dgm:pt modelId="{D2AFBCA2-A7EE-48E1-A8AD-24C6D3ACC0F6}" type="sibTrans" cxnId="{4AE1DA22-91CA-4284-8803-BEF6ACA53C8F}">
      <dgm:prSet/>
      <dgm:spPr/>
      <dgm:t>
        <a:bodyPr/>
        <a:lstStyle/>
        <a:p>
          <a:endParaRPr lang="en-IN"/>
        </a:p>
      </dgm:t>
    </dgm:pt>
    <dgm:pt modelId="{CAEA4308-6888-44B5-9CFB-3E816E70EA0F}">
      <dgm:prSet phldrT="[Text]"/>
      <dgm:spPr/>
      <dgm:t>
        <a:bodyPr/>
        <a:lstStyle/>
        <a:p>
          <a:r>
            <a:rPr lang="en-IN"/>
            <a:t>For the rest, clear the </a:t>
          </a:r>
          <a:r>
            <a:rPr lang="en-IN">
              <a:solidFill>
                <a:srgbClr val="0070C0"/>
              </a:solidFill>
            </a:rPr>
            <a:t>accessed</a:t>
          </a:r>
          <a:r>
            <a:rPr lang="en-IN"/>
            <a:t> bit and set the </a:t>
          </a:r>
          <a:r>
            <a:rPr lang="en-IN">
              <a:solidFill>
                <a:srgbClr val="C00000"/>
              </a:solidFill>
            </a:rPr>
            <a:t>generation</a:t>
          </a:r>
          <a:r>
            <a:rPr lang="en-IN"/>
            <a:t> of the </a:t>
          </a:r>
          <a:r>
            <a:rPr lang="en-IN">
              <a:solidFill>
                <a:srgbClr val="0070C0"/>
              </a:solidFill>
            </a:rPr>
            <a:t>folio</a:t>
          </a:r>
          <a:r>
            <a:rPr lang="en-IN"/>
            <a:t> to </a:t>
          </a:r>
          <a:r>
            <a:rPr lang="en-IN" i="1" err="1"/>
            <a:t>max_seq</a:t>
          </a:r>
          <a:endParaRPr lang="en-IN"/>
        </a:p>
      </dgm:t>
    </dgm:pt>
    <dgm:pt modelId="{BA6E94FD-56B1-4FD2-97F0-F7683C748DEC}" type="parTrans" cxnId="{C1B272B2-1BE4-4007-AA87-8EA329F80EA2}">
      <dgm:prSet/>
      <dgm:spPr/>
      <dgm:t>
        <a:bodyPr/>
        <a:lstStyle/>
        <a:p>
          <a:endParaRPr lang="en-IN"/>
        </a:p>
      </dgm:t>
    </dgm:pt>
    <dgm:pt modelId="{9F63DEF6-DB00-4882-A0EA-BA088ED1DB56}" type="sibTrans" cxnId="{C1B272B2-1BE4-4007-AA87-8EA329F80EA2}">
      <dgm:prSet/>
      <dgm:spPr/>
      <dgm:t>
        <a:bodyPr/>
        <a:lstStyle/>
        <a:p>
          <a:endParaRPr lang="en-IN"/>
        </a:p>
      </dgm:t>
    </dgm:pt>
    <dgm:pt modelId="{0B169873-E986-465B-ABA9-93EC59C15F54}" type="pres">
      <dgm:prSet presAssocID="{078A64C5-7068-4CAE-927F-B7AB5B88576A}" presName="linear" presStyleCnt="0">
        <dgm:presLayoutVars>
          <dgm:animLvl val="lvl"/>
          <dgm:resizeHandles val="exact"/>
        </dgm:presLayoutVars>
      </dgm:prSet>
      <dgm:spPr/>
    </dgm:pt>
    <dgm:pt modelId="{CBCD7CF0-4981-493D-B325-0812B9B55F90}" type="pres">
      <dgm:prSet presAssocID="{82AC97E2-7AB8-45F1-ACD4-1301F80324EE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15B23DF8-8986-4172-9E63-216D4DB5BBC3}" type="pres">
      <dgm:prSet presAssocID="{82AC97E2-7AB8-45F1-ACD4-1301F80324EE}" presName="childText" presStyleLbl="revTx" presStyleIdx="0" presStyleCnt="3">
        <dgm:presLayoutVars>
          <dgm:bulletEnabled val="1"/>
        </dgm:presLayoutVars>
      </dgm:prSet>
      <dgm:spPr/>
    </dgm:pt>
    <dgm:pt modelId="{9F6CFAA0-DF1B-41DF-BEAE-CECCC1D40B03}" type="pres">
      <dgm:prSet presAssocID="{6E1CA7FC-A9D5-42D0-B49C-DFE1EF2B6521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A1C091CA-5BAE-48BA-9A1C-91A21B88EFDB}" type="pres">
      <dgm:prSet presAssocID="{6E1CA7FC-A9D5-42D0-B49C-DFE1EF2B6521}" presName="childText" presStyleLbl="revTx" presStyleIdx="1" presStyleCnt="3">
        <dgm:presLayoutVars>
          <dgm:bulletEnabled val="1"/>
        </dgm:presLayoutVars>
      </dgm:prSet>
      <dgm:spPr/>
    </dgm:pt>
    <dgm:pt modelId="{918B46E9-DE32-4B86-89DB-31E19F8D41D8}" type="pres">
      <dgm:prSet presAssocID="{FCBCC1F0-701C-4A0F-88AF-8D846CB77510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900B9305-9E01-464E-8367-2705D1A71EE3}" type="pres">
      <dgm:prSet presAssocID="{FCBCC1F0-701C-4A0F-88AF-8D846CB77510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5A92270E-F609-4948-AA53-715450C68ECC}" srcId="{078A64C5-7068-4CAE-927F-B7AB5B88576A}" destId="{82AC97E2-7AB8-45F1-ACD4-1301F80324EE}" srcOrd="0" destOrd="0" parTransId="{836F0CCF-8D3E-4DD6-A148-0F08C4144E24}" sibTransId="{6FCA104D-61F3-46A4-BCFD-1DC07FF8D224}"/>
    <dgm:cxn modelId="{21A5D414-403F-4EE6-A20E-65E2B9BBF3B0}" type="presOf" srcId="{CAEA4308-6888-44B5-9CFB-3E816E70EA0F}" destId="{900B9305-9E01-464E-8367-2705D1A71EE3}" srcOrd="0" destOrd="1" presId="urn:microsoft.com/office/officeart/2005/8/layout/vList2"/>
    <dgm:cxn modelId="{4AE1DA22-91CA-4284-8803-BEF6ACA53C8F}" srcId="{FCBCC1F0-701C-4A0F-88AF-8D846CB77510}" destId="{6DA7BAB1-4395-4B99-A02D-7886C3C2813B}" srcOrd="0" destOrd="0" parTransId="{CBF767AB-B196-4395-AFC5-7A722BE8B0F7}" sibTransId="{D2AFBCA2-A7EE-48E1-A8AD-24C6D3ACC0F6}"/>
    <dgm:cxn modelId="{0E79B330-5CA3-4F34-8C2B-F593C47B9476}" type="presOf" srcId="{6E1CA7FC-A9D5-42D0-B49C-DFE1EF2B6521}" destId="{9F6CFAA0-DF1B-41DF-BEAE-CECCC1D40B03}" srcOrd="0" destOrd="0" presId="urn:microsoft.com/office/officeart/2005/8/layout/vList2"/>
    <dgm:cxn modelId="{3A1BFC40-E5AD-452D-A0FE-F09358A32638}" type="presOf" srcId="{C9A2F6AD-743D-49DB-9B64-729319C410E2}" destId="{A1C091CA-5BAE-48BA-9A1C-91A21B88EFDB}" srcOrd="0" destOrd="0" presId="urn:microsoft.com/office/officeart/2005/8/layout/vList2"/>
    <dgm:cxn modelId="{1942B241-DCA3-4AC4-A87A-7A615A50C05A}" srcId="{6E1CA7FC-A9D5-42D0-B49C-DFE1EF2B6521}" destId="{C9A2F6AD-743D-49DB-9B64-729319C410E2}" srcOrd="0" destOrd="0" parTransId="{07BDCCC7-62EF-4E52-807B-C868770B989B}" sibTransId="{EDBA6A51-6F79-4775-8B48-A7C734ADFFF5}"/>
    <dgm:cxn modelId="{B7890249-AE52-4E80-BB74-7E226AA3732C}" srcId="{078A64C5-7068-4CAE-927F-B7AB5B88576A}" destId="{FCBCC1F0-701C-4A0F-88AF-8D846CB77510}" srcOrd="2" destOrd="0" parTransId="{4D802968-E77E-4445-8B5A-25332901CDF8}" sibTransId="{BB420A71-509E-45F3-9401-E009900B3D27}"/>
    <dgm:cxn modelId="{026C4652-0083-499F-81A9-8F123714A091}" srcId="{6E1CA7FC-A9D5-42D0-B49C-DFE1EF2B6521}" destId="{046158FB-2D6A-44FA-AD0B-D43009460100}" srcOrd="1" destOrd="0" parTransId="{682D4F27-CF6E-4A51-8F43-944E0FAE7456}" sibTransId="{47677E6C-8C36-4956-B63A-FEDA899384B7}"/>
    <dgm:cxn modelId="{37A4F057-C48F-4EA6-BE9B-8BDEC9EF85A0}" type="presOf" srcId="{BA4FB92C-0930-4320-B831-FB5744054C9D}" destId="{15B23DF8-8986-4172-9E63-216D4DB5BBC3}" srcOrd="0" destOrd="0" presId="urn:microsoft.com/office/officeart/2005/8/layout/vList2"/>
    <dgm:cxn modelId="{6B43745F-BA99-4B65-8DA8-878E07A1C23B}" type="presOf" srcId="{046158FB-2D6A-44FA-AD0B-D43009460100}" destId="{A1C091CA-5BAE-48BA-9A1C-91A21B88EFDB}" srcOrd="0" destOrd="1" presId="urn:microsoft.com/office/officeart/2005/8/layout/vList2"/>
    <dgm:cxn modelId="{C5E4E893-8034-4C82-BDD5-0A0BFB85C468}" srcId="{82AC97E2-7AB8-45F1-ACD4-1301F80324EE}" destId="{BA4FB92C-0930-4320-B831-FB5744054C9D}" srcOrd="0" destOrd="0" parTransId="{D48DBD45-9DBF-48DA-BB07-3A19A2BCF8BF}" sibTransId="{51552250-844A-4845-935B-83BE0D6670C6}"/>
    <dgm:cxn modelId="{C1B272B2-1BE4-4007-AA87-8EA329F80EA2}" srcId="{FCBCC1F0-701C-4A0F-88AF-8D846CB77510}" destId="{CAEA4308-6888-44B5-9CFB-3E816E70EA0F}" srcOrd="1" destOrd="0" parTransId="{BA6E94FD-56B1-4FD2-97F0-F7683C748DEC}" sibTransId="{9F63DEF6-DB00-4882-A0EA-BA088ED1DB56}"/>
    <dgm:cxn modelId="{CE81ADBE-7D37-4C7C-ACBB-D022E70DF80B}" type="presOf" srcId="{82AC97E2-7AB8-45F1-ACD4-1301F80324EE}" destId="{CBCD7CF0-4981-493D-B325-0812B9B55F90}" srcOrd="0" destOrd="0" presId="urn:microsoft.com/office/officeart/2005/8/layout/vList2"/>
    <dgm:cxn modelId="{61D8E4C0-1230-4BBE-AB5C-5898D5A4D0CD}" type="presOf" srcId="{6DA7BAB1-4395-4B99-A02D-7886C3C2813B}" destId="{900B9305-9E01-464E-8367-2705D1A71EE3}" srcOrd="0" destOrd="0" presId="urn:microsoft.com/office/officeart/2005/8/layout/vList2"/>
    <dgm:cxn modelId="{00BAA4C1-36B0-4FB8-90DA-35C7507D00CC}" type="presOf" srcId="{FCBCC1F0-701C-4A0F-88AF-8D846CB77510}" destId="{918B46E9-DE32-4B86-89DB-31E19F8D41D8}" srcOrd="0" destOrd="0" presId="urn:microsoft.com/office/officeart/2005/8/layout/vList2"/>
    <dgm:cxn modelId="{411CCCC3-7B41-455E-8602-5228426FC6A6}" srcId="{078A64C5-7068-4CAE-927F-B7AB5B88576A}" destId="{6E1CA7FC-A9D5-42D0-B49C-DFE1EF2B6521}" srcOrd="1" destOrd="0" parTransId="{1E5F6ADC-587F-4BC1-A0C9-AE0C9962B800}" sibTransId="{332E7C41-1385-4740-B7E3-300630ABBBFC}"/>
    <dgm:cxn modelId="{C5F927D7-6F23-4A6B-94F8-EB28B0BD6E8C}" type="presOf" srcId="{078A64C5-7068-4CAE-927F-B7AB5B88576A}" destId="{0B169873-E986-465B-ABA9-93EC59C15F54}" srcOrd="0" destOrd="0" presId="urn:microsoft.com/office/officeart/2005/8/layout/vList2"/>
    <dgm:cxn modelId="{CC81B693-EF05-411C-8456-FDB80C3CAF82}" type="presParOf" srcId="{0B169873-E986-465B-ABA9-93EC59C15F54}" destId="{CBCD7CF0-4981-493D-B325-0812B9B55F90}" srcOrd="0" destOrd="0" presId="urn:microsoft.com/office/officeart/2005/8/layout/vList2"/>
    <dgm:cxn modelId="{4BD0589D-CB71-4B4D-A265-091C9B2494EB}" type="presParOf" srcId="{0B169873-E986-465B-ABA9-93EC59C15F54}" destId="{15B23DF8-8986-4172-9E63-216D4DB5BBC3}" srcOrd="1" destOrd="0" presId="urn:microsoft.com/office/officeart/2005/8/layout/vList2"/>
    <dgm:cxn modelId="{59B46BF4-43B4-4316-9264-AAB0DED22FEB}" type="presParOf" srcId="{0B169873-E986-465B-ABA9-93EC59C15F54}" destId="{9F6CFAA0-DF1B-41DF-BEAE-CECCC1D40B03}" srcOrd="2" destOrd="0" presId="urn:microsoft.com/office/officeart/2005/8/layout/vList2"/>
    <dgm:cxn modelId="{D17DBDCC-F175-477C-B0FA-1268A0D93F73}" type="presParOf" srcId="{0B169873-E986-465B-ABA9-93EC59C15F54}" destId="{A1C091CA-5BAE-48BA-9A1C-91A21B88EFDB}" srcOrd="3" destOrd="0" presId="urn:microsoft.com/office/officeart/2005/8/layout/vList2"/>
    <dgm:cxn modelId="{CC0D253F-5899-47F3-95B3-A06FA91FDE48}" type="presParOf" srcId="{0B169873-E986-465B-ABA9-93EC59C15F54}" destId="{918B46E9-DE32-4B86-89DB-31E19F8D41D8}" srcOrd="4" destOrd="0" presId="urn:microsoft.com/office/officeart/2005/8/layout/vList2"/>
    <dgm:cxn modelId="{4F0CFBED-D634-4086-886D-78BFE13A69E4}" type="presParOf" srcId="{0B169873-E986-465B-ABA9-93EC59C15F54}" destId="{900B9305-9E01-464E-8367-2705D1A71EE3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CF01289D-A2BB-4980-AC56-676D14CB6499}" type="doc">
      <dgm:prSet loTypeId="urn:microsoft.com/office/officeart/2005/8/layout/arrow2" loCatId="process" qsTypeId="urn:microsoft.com/office/officeart/2005/8/quickstyle/simple1" qsCatId="simple" csTypeId="urn:microsoft.com/office/officeart/2005/8/colors/accent1_2" csCatId="accent1" phldr="1"/>
      <dgm:spPr/>
    </dgm:pt>
    <dgm:pt modelId="{34A132CC-58F9-4D09-ACA5-EA96B14B9AA4}">
      <dgm:prSet phldrT="[Text]" phldr="0" custT="1"/>
      <dgm:spPr/>
      <dgm:t>
        <a:bodyPr/>
        <a:lstStyle/>
        <a:p>
          <a:pPr rtl="0"/>
          <a:r>
            <a:rPr lang="en-US" sz="2800">
              <a:latin typeface="+mn-lt"/>
            </a:rPr>
            <a:t>Traditional Heuristics</a:t>
          </a:r>
        </a:p>
      </dgm:t>
    </dgm:pt>
    <dgm:pt modelId="{AA3AAC11-D7F6-4F2D-8CEC-A231665D2CE2}" type="parTrans" cxnId="{9DC9D29D-7A05-42B3-B190-9DA02BD4BC3B}">
      <dgm:prSet/>
      <dgm:spPr/>
      <dgm:t>
        <a:bodyPr/>
        <a:lstStyle/>
        <a:p>
          <a:endParaRPr lang="en-US"/>
        </a:p>
      </dgm:t>
    </dgm:pt>
    <dgm:pt modelId="{92246FF1-E680-4761-BBDB-BAAB8354F092}" type="sibTrans" cxnId="{9DC9D29D-7A05-42B3-B190-9DA02BD4BC3B}">
      <dgm:prSet/>
      <dgm:spPr/>
      <dgm:t>
        <a:bodyPr/>
        <a:lstStyle/>
        <a:p>
          <a:endParaRPr lang="en-US"/>
        </a:p>
      </dgm:t>
    </dgm:pt>
    <dgm:pt modelId="{441132E2-F234-4052-9773-D9826219E3D3}">
      <dgm:prSet custT="1"/>
      <dgm:spPr/>
      <dgm:t>
        <a:bodyPr/>
        <a:lstStyle/>
        <a:p>
          <a:pPr rtl="0"/>
          <a:r>
            <a:rPr lang="en-US" sz="2800">
              <a:latin typeface="+mn-lt"/>
            </a:rPr>
            <a:t>Virtual and Physical Address Spaces</a:t>
          </a:r>
        </a:p>
      </dgm:t>
    </dgm:pt>
    <dgm:pt modelId="{C66448A7-826C-4E50-AD98-86AF6CA0C52A}" type="parTrans" cxnId="{6E571FE0-6567-4F96-8EBF-7D262AB0D343}">
      <dgm:prSet/>
      <dgm:spPr/>
      <dgm:t>
        <a:bodyPr/>
        <a:lstStyle/>
        <a:p>
          <a:endParaRPr lang="en-IN"/>
        </a:p>
      </dgm:t>
    </dgm:pt>
    <dgm:pt modelId="{87B0E568-22A3-45DE-A732-6CBFB7A6A5AA}" type="sibTrans" cxnId="{6E571FE0-6567-4F96-8EBF-7D262AB0D343}">
      <dgm:prSet/>
      <dgm:spPr/>
      <dgm:t>
        <a:bodyPr/>
        <a:lstStyle/>
        <a:p>
          <a:endParaRPr lang="en-IN"/>
        </a:p>
      </dgm:t>
    </dgm:pt>
    <dgm:pt modelId="{DDA4A0B1-82EB-46DF-8A0B-795E7E850EAC}">
      <dgm:prSet phldrT="[Text]" phldr="0" custT="1"/>
      <dgm:spPr/>
      <dgm:t>
        <a:bodyPr/>
        <a:lstStyle/>
        <a:p>
          <a:r>
            <a:rPr lang="en-US" sz="2800">
              <a:latin typeface="+mn-lt"/>
            </a:rPr>
            <a:t>Page </a:t>
          </a:r>
          <a:br>
            <a:rPr lang="en-US" sz="2800">
              <a:latin typeface="+mn-lt"/>
            </a:rPr>
          </a:br>
          <a:r>
            <a:rPr lang="en-US" sz="2800">
              <a:latin typeface="+mn-lt"/>
            </a:rPr>
            <a:t>Management</a:t>
          </a:r>
          <a:endParaRPr lang="en-US" sz="2800">
            <a:latin typeface="+mn-lt"/>
            <a:ea typeface="+mn-lt"/>
            <a:cs typeface="+mn-lt"/>
          </a:endParaRPr>
        </a:p>
      </dgm:t>
    </dgm:pt>
    <dgm:pt modelId="{B8883BAD-FBA6-464D-8FB4-134DDA18BEF5}" type="sibTrans" cxnId="{6697CAD5-3733-4CE7-B66C-E420868D0B37}">
      <dgm:prSet/>
      <dgm:spPr/>
      <dgm:t>
        <a:bodyPr/>
        <a:lstStyle/>
        <a:p>
          <a:endParaRPr lang="en-US"/>
        </a:p>
      </dgm:t>
    </dgm:pt>
    <dgm:pt modelId="{DD4AB54D-971F-4280-AE55-57CC0EDCD4B5}" type="parTrans" cxnId="{6697CAD5-3733-4CE7-B66C-E420868D0B37}">
      <dgm:prSet/>
      <dgm:spPr/>
      <dgm:t>
        <a:bodyPr/>
        <a:lstStyle/>
        <a:p>
          <a:endParaRPr lang="en-US"/>
        </a:p>
      </dgm:t>
    </dgm:pt>
    <dgm:pt modelId="{74F6EBC1-74AE-4F6B-8949-C0BC002EC417}">
      <dgm:prSet phldrT="[Text]" phldr="0" custT="1"/>
      <dgm:spPr/>
      <dgm:t>
        <a:bodyPr/>
        <a:lstStyle/>
        <a:p>
          <a:pPr rtl="0"/>
          <a:r>
            <a:rPr lang="en-US" sz="2800">
              <a:latin typeface="+mn-lt"/>
            </a:rPr>
            <a:t>Kernel Memory Allocation</a:t>
          </a:r>
        </a:p>
      </dgm:t>
    </dgm:pt>
    <dgm:pt modelId="{BFFA27D5-2DD0-47EF-B9C7-5BAD0E040D95}" type="sibTrans" cxnId="{ACBBD241-7670-42C2-9946-3EBAD973C1D4}">
      <dgm:prSet/>
      <dgm:spPr/>
      <dgm:t>
        <a:bodyPr/>
        <a:lstStyle/>
        <a:p>
          <a:endParaRPr lang="en-US"/>
        </a:p>
      </dgm:t>
    </dgm:pt>
    <dgm:pt modelId="{37DF90A5-053F-4721-99E7-4CBEB19F1A4E}" type="parTrans" cxnId="{ACBBD241-7670-42C2-9946-3EBAD973C1D4}">
      <dgm:prSet/>
      <dgm:spPr/>
      <dgm:t>
        <a:bodyPr/>
        <a:lstStyle/>
        <a:p>
          <a:endParaRPr lang="en-US"/>
        </a:p>
      </dgm:t>
    </dgm:pt>
    <dgm:pt modelId="{89E25ED4-1445-4CDA-A29F-569870BFFE46}" type="pres">
      <dgm:prSet presAssocID="{CF01289D-A2BB-4980-AC56-676D14CB6499}" presName="arrowDiagram" presStyleCnt="0">
        <dgm:presLayoutVars>
          <dgm:chMax val="5"/>
          <dgm:dir/>
          <dgm:resizeHandles val="exact"/>
        </dgm:presLayoutVars>
      </dgm:prSet>
      <dgm:spPr/>
    </dgm:pt>
    <dgm:pt modelId="{F437B5E3-DE9C-47EF-82FE-05C5907D6100}" type="pres">
      <dgm:prSet presAssocID="{CF01289D-A2BB-4980-AC56-676D14CB6499}" presName="arrow" presStyleLbl="bgShp" presStyleIdx="0" presStyleCnt="1"/>
      <dgm:spPr/>
    </dgm:pt>
    <dgm:pt modelId="{2463C782-C171-4347-A50E-866C422CC19E}" type="pres">
      <dgm:prSet presAssocID="{CF01289D-A2BB-4980-AC56-676D14CB6499}" presName="arrowDiagram4" presStyleCnt="0"/>
      <dgm:spPr/>
    </dgm:pt>
    <dgm:pt modelId="{46029B94-3F36-4228-BB50-2086BA3E7D85}" type="pres">
      <dgm:prSet presAssocID="{34A132CC-58F9-4D09-ACA5-EA96B14B9AA4}" presName="bullet4a" presStyleLbl="node1" presStyleIdx="0" presStyleCnt="4"/>
      <dgm:spPr/>
    </dgm:pt>
    <dgm:pt modelId="{BD0A924E-7394-402B-AE53-3627F84CBF77}" type="pres">
      <dgm:prSet presAssocID="{34A132CC-58F9-4D09-ACA5-EA96B14B9AA4}" presName="textBox4a" presStyleLbl="revTx" presStyleIdx="0" presStyleCnt="4">
        <dgm:presLayoutVars>
          <dgm:bulletEnabled val="1"/>
        </dgm:presLayoutVars>
      </dgm:prSet>
      <dgm:spPr/>
    </dgm:pt>
    <dgm:pt modelId="{210D0907-28BE-45FB-9CF1-3F917CD6D074}" type="pres">
      <dgm:prSet presAssocID="{441132E2-F234-4052-9773-D9826219E3D3}" presName="bullet4b" presStyleLbl="node1" presStyleIdx="1" presStyleCnt="4"/>
      <dgm:spPr/>
    </dgm:pt>
    <dgm:pt modelId="{BCE449D9-F1D9-4028-B0EF-BF1F4FC13571}" type="pres">
      <dgm:prSet presAssocID="{441132E2-F234-4052-9773-D9826219E3D3}" presName="textBox4b" presStyleLbl="revTx" presStyleIdx="1" presStyleCnt="4">
        <dgm:presLayoutVars>
          <dgm:bulletEnabled val="1"/>
        </dgm:presLayoutVars>
      </dgm:prSet>
      <dgm:spPr/>
    </dgm:pt>
    <dgm:pt modelId="{8ABF9233-2D1A-49D6-B483-98D33D00D73D}" type="pres">
      <dgm:prSet presAssocID="{DDA4A0B1-82EB-46DF-8A0B-795E7E850EAC}" presName="bullet4c" presStyleLbl="node1" presStyleIdx="2" presStyleCnt="4"/>
      <dgm:spPr/>
    </dgm:pt>
    <dgm:pt modelId="{A5DD0343-4AC3-4CD2-97B4-8C9F6B31AB97}" type="pres">
      <dgm:prSet presAssocID="{DDA4A0B1-82EB-46DF-8A0B-795E7E850EAC}" presName="textBox4c" presStyleLbl="revTx" presStyleIdx="2" presStyleCnt="4" custScaleX="168679" custScaleY="83121" custLinFactNeighborX="28846" custLinFactNeighborY="-3256">
        <dgm:presLayoutVars>
          <dgm:bulletEnabled val="1"/>
        </dgm:presLayoutVars>
      </dgm:prSet>
      <dgm:spPr/>
    </dgm:pt>
    <dgm:pt modelId="{B6A38330-9755-4F1F-AEA2-8AF8DEAAE763}" type="pres">
      <dgm:prSet presAssocID="{74F6EBC1-74AE-4F6B-8949-C0BC002EC417}" presName="bullet4d" presStyleLbl="node1" presStyleIdx="3" presStyleCnt="4"/>
      <dgm:spPr/>
    </dgm:pt>
    <dgm:pt modelId="{7B94E8A5-24C7-422C-9AC7-03F4B8D53DAA}" type="pres">
      <dgm:prSet presAssocID="{74F6EBC1-74AE-4F6B-8949-C0BC002EC417}" presName="textBox4d" presStyleLbl="revTx" presStyleIdx="3" presStyleCnt="4">
        <dgm:presLayoutVars>
          <dgm:bulletEnabled val="1"/>
        </dgm:presLayoutVars>
      </dgm:prSet>
      <dgm:spPr/>
    </dgm:pt>
  </dgm:ptLst>
  <dgm:cxnLst>
    <dgm:cxn modelId="{F36A821B-6DA4-4F28-826F-6D7F8D2F1AB6}" type="presOf" srcId="{441132E2-F234-4052-9773-D9826219E3D3}" destId="{BCE449D9-F1D9-4028-B0EF-BF1F4FC13571}" srcOrd="0" destOrd="0" presId="urn:microsoft.com/office/officeart/2005/8/layout/arrow2"/>
    <dgm:cxn modelId="{ACBBD241-7670-42C2-9946-3EBAD973C1D4}" srcId="{CF01289D-A2BB-4980-AC56-676D14CB6499}" destId="{74F6EBC1-74AE-4F6B-8949-C0BC002EC417}" srcOrd="3" destOrd="0" parTransId="{37DF90A5-053F-4721-99E7-4CBEB19F1A4E}" sibTransId="{BFFA27D5-2DD0-47EF-B9C7-5BAD0E040D95}"/>
    <dgm:cxn modelId="{D21CB395-347D-4C53-B526-E33B3E9BF950}" type="presOf" srcId="{CF01289D-A2BB-4980-AC56-676D14CB6499}" destId="{89E25ED4-1445-4CDA-A29F-569870BFFE46}" srcOrd="0" destOrd="0" presId="urn:microsoft.com/office/officeart/2005/8/layout/arrow2"/>
    <dgm:cxn modelId="{2B6E7D9D-FCA5-4148-A82F-1EB26BAD5CA2}" type="presOf" srcId="{34A132CC-58F9-4D09-ACA5-EA96B14B9AA4}" destId="{BD0A924E-7394-402B-AE53-3627F84CBF77}" srcOrd="0" destOrd="0" presId="urn:microsoft.com/office/officeart/2005/8/layout/arrow2"/>
    <dgm:cxn modelId="{9DC9D29D-7A05-42B3-B190-9DA02BD4BC3B}" srcId="{CF01289D-A2BB-4980-AC56-676D14CB6499}" destId="{34A132CC-58F9-4D09-ACA5-EA96B14B9AA4}" srcOrd="0" destOrd="0" parTransId="{AA3AAC11-D7F6-4F2D-8CEC-A231665D2CE2}" sibTransId="{92246FF1-E680-4761-BBDB-BAAB8354F092}"/>
    <dgm:cxn modelId="{60D956A8-1DD0-40B9-B5A5-C3856B46FEFC}" type="presOf" srcId="{74F6EBC1-74AE-4F6B-8949-C0BC002EC417}" destId="{7B94E8A5-24C7-422C-9AC7-03F4B8D53DAA}" srcOrd="0" destOrd="0" presId="urn:microsoft.com/office/officeart/2005/8/layout/arrow2"/>
    <dgm:cxn modelId="{6697CAD5-3733-4CE7-B66C-E420868D0B37}" srcId="{CF01289D-A2BB-4980-AC56-676D14CB6499}" destId="{DDA4A0B1-82EB-46DF-8A0B-795E7E850EAC}" srcOrd="2" destOrd="0" parTransId="{DD4AB54D-971F-4280-AE55-57CC0EDCD4B5}" sibTransId="{B8883BAD-FBA6-464D-8FB4-134DDA18BEF5}"/>
    <dgm:cxn modelId="{8C4B81DE-C57E-45FA-8BDF-4248F0B7E0FB}" type="presOf" srcId="{DDA4A0B1-82EB-46DF-8A0B-795E7E850EAC}" destId="{A5DD0343-4AC3-4CD2-97B4-8C9F6B31AB97}" srcOrd="0" destOrd="0" presId="urn:microsoft.com/office/officeart/2005/8/layout/arrow2"/>
    <dgm:cxn modelId="{6E571FE0-6567-4F96-8EBF-7D262AB0D343}" srcId="{CF01289D-A2BB-4980-AC56-676D14CB6499}" destId="{441132E2-F234-4052-9773-D9826219E3D3}" srcOrd="1" destOrd="0" parTransId="{C66448A7-826C-4E50-AD98-86AF6CA0C52A}" sibTransId="{87B0E568-22A3-45DE-A732-6CBFB7A6A5AA}"/>
    <dgm:cxn modelId="{76FE208E-229A-45C7-BAF9-0881274ACBB9}" type="presParOf" srcId="{89E25ED4-1445-4CDA-A29F-569870BFFE46}" destId="{F437B5E3-DE9C-47EF-82FE-05C5907D6100}" srcOrd="0" destOrd="0" presId="urn:microsoft.com/office/officeart/2005/8/layout/arrow2"/>
    <dgm:cxn modelId="{78D7697A-F764-4808-897D-9B19423E1F73}" type="presParOf" srcId="{89E25ED4-1445-4CDA-A29F-569870BFFE46}" destId="{2463C782-C171-4347-A50E-866C422CC19E}" srcOrd="1" destOrd="0" presId="urn:microsoft.com/office/officeart/2005/8/layout/arrow2"/>
    <dgm:cxn modelId="{1828D63D-FB04-492F-B87B-FB1FCECD745F}" type="presParOf" srcId="{2463C782-C171-4347-A50E-866C422CC19E}" destId="{46029B94-3F36-4228-BB50-2086BA3E7D85}" srcOrd="0" destOrd="0" presId="urn:microsoft.com/office/officeart/2005/8/layout/arrow2"/>
    <dgm:cxn modelId="{0E912BDA-D8DB-4C48-9192-6C32E15DE4FE}" type="presParOf" srcId="{2463C782-C171-4347-A50E-866C422CC19E}" destId="{BD0A924E-7394-402B-AE53-3627F84CBF77}" srcOrd="1" destOrd="0" presId="urn:microsoft.com/office/officeart/2005/8/layout/arrow2"/>
    <dgm:cxn modelId="{A79F1392-A164-430F-947A-65A36AB1BA33}" type="presParOf" srcId="{2463C782-C171-4347-A50E-866C422CC19E}" destId="{210D0907-28BE-45FB-9CF1-3F917CD6D074}" srcOrd="2" destOrd="0" presId="urn:microsoft.com/office/officeart/2005/8/layout/arrow2"/>
    <dgm:cxn modelId="{84E5C417-CE89-4AE6-AE82-146915FC046C}" type="presParOf" srcId="{2463C782-C171-4347-A50E-866C422CC19E}" destId="{BCE449D9-F1D9-4028-B0EF-BF1F4FC13571}" srcOrd="3" destOrd="0" presId="urn:microsoft.com/office/officeart/2005/8/layout/arrow2"/>
    <dgm:cxn modelId="{4CD01426-2539-485E-9D29-F2095F833DA8}" type="presParOf" srcId="{2463C782-C171-4347-A50E-866C422CC19E}" destId="{8ABF9233-2D1A-49D6-B483-98D33D00D73D}" srcOrd="4" destOrd="0" presId="urn:microsoft.com/office/officeart/2005/8/layout/arrow2"/>
    <dgm:cxn modelId="{FBCDA422-50CB-4077-92AD-0723A5CD4802}" type="presParOf" srcId="{2463C782-C171-4347-A50E-866C422CC19E}" destId="{A5DD0343-4AC3-4CD2-97B4-8C9F6B31AB97}" srcOrd="5" destOrd="0" presId="urn:microsoft.com/office/officeart/2005/8/layout/arrow2"/>
    <dgm:cxn modelId="{E9833BB4-9B00-4C1E-84AE-ADC3682907CE}" type="presParOf" srcId="{2463C782-C171-4347-A50E-866C422CC19E}" destId="{B6A38330-9755-4F1F-AEA2-8AF8DEAAE763}" srcOrd="6" destOrd="0" presId="urn:microsoft.com/office/officeart/2005/8/layout/arrow2"/>
    <dgm:cxn modelId="{A199B52C-37D0-41C3-8151-66D5AD1E2C43}" type="presParOf" srcId="{2463C782-C171-4347-A50E-866C422CC19E}" destId="{7B94E8A5-24C7-422C-9AC7-03F4B8D53DAA}" srcOrd="7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C43E12F0-DF03-4B8F-B4AE-DE4A4EBDEAE4}" type="doc">
      <dgm:prSet loTypeId="urn:microsoft.com/office/officeart/2005/8/layout/vList2" loCatId="list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en-IN"/>
        </a:p>
      </dgm:t>
    </dgm:pt>
    <dgm:pt modelId="{FE028DA6-D768-4B4F-BCD6-3CBA543DA6F7}">
      <dgm:prSet phldrT="[Text]"/>
      <dgm:spPr/>
      <dgm:t>
        <a:bodyPr/>
        <a:lstStyle/>
        <a:p>
          <a:r>
            <a:rPr lang="en-IN" dirty="0"/>
            <a:t>Slob Allocator</a:t>
          </a:r>
        </a:p>
      </dgm:t>
    </dgm:pt>
    <dgm:pt modelId="{64AA70AA-2A1A-417B-8538-B54E0E268BEC}" type="parTrans" cxnId="{BC380A58-8C0D-4A76-AAC2-73954C2D2BF3}">
      <dgm:prSet/>
      <dgm:spPr/>
      <dgm:t>
        <a:bodyPr/>
        <a:lstStyle/>
        <a:p>
          <a:endParaRPr lang="en-IN"/>
        </a:p>
      </dgm:t>
    </dgm:pt>
    <dgm:pt modelId="{97BB91E6-C1FF-4692-B4BE-56C4A00D5F20}" type="sibTrans" cxnId="{BC380A58-8C0D-4A76-AAC2-73954C2D2BF3}">
      <dgm:prSet/>
      <dgm:spPr/>
      <dgm:t>
        <a:bodyPr/>
        <a:lstStyle/>
        <a:p>
          <a:endParaRPr lang="en-IN"/>
        </a:p>
      </dgm:t>
    </dgm:pt>
    <dgm:pt modelId="{C46466C3-A62D-4D18-B7DB-9B7B9165E2DA}">
      <dgm:prSet phldrT="[Text]"/>
      <dgm:spPr/>
      <dgm:t>
        <a:bodyPr/>
        <a:lstStyle/>
        <a:p>
          <a:r>
            <a:rPr lang="en-IN"/>
            <a:t>Old Solaris-based allocator that uses the first-fit method.</a:t>
          </a:r>
        </a:p>
      </dgm:t>
    </dgm:pt>
    <dgm:pt modelId="{80DE4012-1A1B-4299-A3DF-E799D8D2F4F6}" type="parTrans" cxnId="{E99C9BE4-ABD0-4AE6-87CE-55AAE0A091EB}">
      <dgm:prSet/>
      <dgm:spPr/>
      <dgm:t>
        <a:bodyPr/>
        <a:lstStyle/>
        <a:p>
          <a:endParaRPr lang="en-IN"/>
        </a:p>
      </dgm:t>
    </dgm:pt>
    <dgm:pt modelId="{8849B1C6-A315-40F5-BF4A-DFB0E1A1DEF4}" type="sibTrans" cxnId="{E99C9BE4-ABD0-4AE6-87CE-55AAE0A091EB}">
      <dgm:prSet/>
      <dgm:spPr/>
      <dgm:t>
        <a:bodyPr/>
        <a:lstStyle/>
        <a:p>
          <a:endParaRPr lang="en-IN"/>
        </a:p>
      </dgm:t>
    </dgm:pt>
    <dgm:pt modelId="{0859F836-8447-4BDE-8F15-624DC136F657}">
      <dgm:prSet phldrT="[Text]"/>
      <dgm:spPr/>
      <dgm:t>
        <a:bodyPr/>
        <a:lstStyle/>
        <a:p>
          <a:r>
            <a:rPr lang="en-IN" dirty="0"/>
            <a:t>Slab Allocator</a:t>
          </a:r>
        </a:p>
      </dgm:t>
    </dgm:pt>
    <dgm:pt modelId="{DD3B7370-C007-47AF-981A-F5D1A3761C34}" type="parTrans" cxnId="{885F0A99-6B5D-46A8-8AFA-5051F1E3F16E}">
      <dgm:prSet/>
      <dgm:spPr/>
      <dgm:t>
        <a:bodyPr/>
        <a:lstStyle/>
        <a:p>
          <a:endParaRPr lang="en-IN"/>
        </a:p>
      </dgm:t>
    </dgm:pt>
    <dgm:pt modelId="{2E907E69-A068-4398-8F72-3C0E462B2A21}" type="sibTrans" cxnId="{885F0A99-6B5D-46A8-8AFA-5051F1E3F16E}">
      <dgm:prSet/>
      <dgm:spPr/>
      <dgm:t>
        <a:bodyPr/>
        <a:lstStyle/>
        <a:p>
          <a:endParaRPr lang="en-IN"/>
        </a:p>
      </dgm:t>
    </dgm:pt>
    <dgm:pt modelId="{9AF25F7E-BEFE-49C7-9052-3605176D7F1C}">
      <dgm:prSet phldrT="[Text]"/>
      <dgm:spPr/>
      <dgm:t>
        <a:bodyPr/>
        <a:lstStyle/>
        <a:p>
          <a:r>
            <a:rPr lang="en-IN"/>
            <a:t>Most popular allocator. </a:t>
          </a:r>
        </a:p>
      </dgm:t>
    </dgm:pt>
    <dgm:pt modelId="{C4A3F44A-33D9-4959-82D5-AC7D143F0D56}" type="parTrans" cxnId="{9A32A27E-F27C-4DA7-9356-F6E91A7612D4}">
      <dgm:prSet/>
      <dgm:spPr/>
      <dgm:t>
        <a:bodyPr/>
        <a:lstStyle/>
        <a:p>
          <a:endParaRPr lang="en-IN"/>
        </a:p>
      </dgm:t>
    </dgm:pt>
    <dgm:pt modelId="{237CC3CE-4CCE-4F53-971A-29842D01CAC2}" type="sibTrans" cxnId="{9A32A27E-F27C-4DA7-9356-F6E91A7612D4}">
      <dgm:prSet/>
      <dgm:spPr/>
      <dgm:t>
        <a:bodyPr/>
        <a:lstStyle/>
        <a:p>
          <a:endParaRPr lang="en-IN"/>
        </a:p>
      </dgm:t>
    </dgm:pt>
    <dgm:pt modelId="{918D9AC2-E08C-4652-ABCE-5F603F405EA7}">
      <dgm:prSet phldrT="[Text]"/>
      <dgm:spPr/>
      <dgm:t>
        <a:bodyPr/>
        <a:lstStyle/>
        <a:p>
          <a:r>
            <a:rPr lang="en-IN"/>
            <a:t>Better performance, scalability and simpler</a:t>
          </a:r>
        </a:p>
      </dgm:t>
    </dgm:pt>
    <dgm:pt modelId="{75FD9CFC-E1A3-4A30-BAA4-902ADA5BF834}" type="parTrans" cxnId="{A372696A-76EC-400B-B4B2-B48F12E3B5A6}">
      <dgm:prSet/>
      <dgm:spPr/>
      <dgm:t>
        <a:bodyPr/>
        <a:lstStyle/>
        <a:p>
          <a:endParaRPr lang="en-IN"/>
        </a:p>
      </dgm:t>
    </dgm:pt>
    <dgm:pt modelId="{4F102AC4-3A94-44CA-AB2F-AD592B0CF31C}" type="sibTrans" cxnId="{A372696A-76EC-400B-B4B2-B48F12E3B5A6}">
      <dgm:prSet/>
      <dgm:spPr/>
      <dgm:t>
        <a:bodyPr/>
        <a:lstStyle/>
        <a:p>
          <a:endParaRPr lang="en-IN"/>
        </a:p>
      </dgm:t>
    </dgm:pt>
    <dgm:pt modelId="{4711192B-6BBB-4A01-8F4B-C14BBCC28E39}">
      <dgm:prSet phldrT="[Text]"/>
      <dgm:spPr/>
      <dgm:t>
        <a:bodyPr/>
        <a:lstStyle/>
        <a:p>
          <a:r>
            <a:rPr lang="en-IN" dirty="0" err="1"/>
            <a:t>Slub</a:t>
          </a:r>
          <a:r>
            <a:rPr lang="en-IN" dirty="0"/>
            <a:t> Allocator</a:t>
          </a:r>
        </a:p>
      </dgm:t>
    </dgm:pt>
    <dgm:pt modelId="{F3D1F193-57EF-4E09-809B-031C10F392C0}" type="parTrans" cxnId="{AE176699-621E-4C9D-9D21-C47FC635AE08}">
      <dgm:prSet/>
      <dgm:spPr/>
      <dgm:t>
        <a:bodyPr/>
        <a:lstStyle/>
        <a:p>
          <a:endParaRPr lang="en-IN"/>
        </a:p>
      </dgm:t>
    </dgm:pt>
    <dgm:pt modelId="{36F2CDBF-8BCD-4094-B2F3-9E0CD135C9D3}" type="sibTrans" cxnId="{AE176699-621E-4C9D-9D21-C47FC635AE08}">
      <dgm:prSet/>
      <dgm:spPr/>
      <dgm:t>
        <a:bodyPr/>
        <a:lstStyle/>
        <a:p>
          <a:endParaRPr lang="en-IN"/>
        </a:p>
      </dgm:t>
    </dgm:pt>
    <dgm:pt modelId="{23F28873-03E7-451F-8E09-0CE7E09F9594}" type="pres">
      <dgm:prSet presAssocID="{C43E12F0-DF03-4B8F-B4AE-DE4A4EBDEAE4}" presName="linear" presStyleCnt="0">
        <dgm:presLayoutVars>
          <dgm:animLvl val="lvl"/>
          <dgm:resizeHandles val="exact"/>
        </dgm:presLayoutVars>
      </dgm:prSet>
      <dgm:spPr/>
    </dgm:pt>
    <dgm:pt modelId="{A56CF6B7-9007-4EA4-A790-198B649101D9}" type="pres">
      <dgm:prSet presAssocID="{FE028DA6-D768-4B4F-BCD6-3CBA543DA6F7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1012A022-8C76-494A-B5D0-21DD967F0BA0}" type="pres">
      <dgm:prSet presAssocID="{FE028DA6-D768-4B4F-BCD6-3CBA543DA6F7}" presName="childText" presStyleLbl="revTx" presStyleIdx="0" presStyleCnt="3">
        <dgm:presLayoutVars>
          <dgm:bulletEnabled val="1"/>
        </dgm:presLayoutVars>
      </dgm:prSet>
      <dgm:spPr/>
    </dgm:pt>
    <dgm:pt modelId="{BC0A0AF3-AB61-43DD-8ABD-EA6F01E2F951}" type="pres">
      <dgm:prSet presAssocID="{0859F836-8447-4BDE-8F15-624DC136F657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B199B1B7-B2E2-4525-9691-C3C0CDF2DFA4}" type="pres">
      <dgm:prSet presAssocID="{0859F836-8447-4BDE-8F15-624DC136F657}" presName="childText" presStyleLbl="revTx" presStyleIdx="1" presStyleCnt="3">
        <dgm:presLayoutVars>
          <dgm:bulletEnabled val="1"/>
        </dgm:presLayoutVars>
      </dgm:prSet>
      <dgm:spPr/>
    </dgm:pt>
    <dgm:pt modelId="{F198062E-2C11-4444-950E-E8EC4205BBA6}" type="pres">
      <dgm:prSet presAssocID="{4711192B-6BBB-4A01-8F4B-C14BBCC28E39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DB47DF78-04D1-4832-9ED1-3546A9CB4584}" type="pres">
      <dgm:prSet presAssocID="{4711192B-6BBB-4A01-8F4B-C14BBCC28E39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FE59C81E-17A8-4E98-8C08-30E14D786720}" type="presOf" srcId="{FE028DA6-D768-4B4F-BCD6-3CBA543DA6F7}" destId="{A56CF6B7-9007-4EA4-A790-198B649101D9}" srcOrd="0" destOrd="0" presId="urn:microsoft.com/office/officeart/2005/8/layout/vList2"/>
    <dgm:cxn modelId="{FE1A2122-7EC1-4D8C-8604-7947977C9D45}" type="presOf" srcId="{0859F836-8447-4BDE-8F15-624DC136F657}" destId="{BC0A0AF3-AB61-43DD-8ABD-EA6F01E2F951}" srcOrd="0" destOrd="0" presId="urn:microsoft.com/office/officeart/2005/8/layout/vList2"/>
    <dgm:cxn modelId="{ED2DCE26-BB84-4F91-9A77-CB45CA25FDB0}" type="presOf" srcId="{918D9AC2-E08C-4652-ABCE-5F603F405EA7}" destId="{DB47DF78-04D1-4832-9ED1-3546A9CB4584}" srcOrd="0" destOrd="0" presId="urn:microsoft.com/office/officeart/2005/8/layout/vList2"/>
    <dgm:cxn modelId="{1A359A3B-0895-497C-B672-3662CA193C5E}" type="presOf" srcId="{C43E12F0-DF03-4B8F-B4AE-DE4A4EBDEAE4}" destId="{23F28873-03E7-451F-8E09-0CE7E09F9594}" srcOrd="0" destOrd="0" presId="urn:microsoft.com/office/officeart/2005/8/layout/vList2"/>
    <dgm:cxn modelId="{BC380A58-8C0D-4A76-AAC2-73954C2D2BF3}" srcId="{C43E12F0-DF03-4B8F-B4AE-DE4A4EBDEAE4}" destId="{FE028DA6-D768-4B4F-BCD6-3CBA543DA6F7}" srcOrd="0" destOrd="0" parTransId="{64AA70AA-2A1A-417B-8538-B54E0E268BEC}" sibTransId="{97BB91E6-C1FF-4692-B4BE-56C4A00D5F20}"/>
    <dgm:cxn modelId="{188CB45A-9035-4005-9B08-5B10101709A1}" type="presOf" srcId="{C46466C3-A62D-4D18-B7DB-9B7B9165E2DA}" destId="{1012A022-8C76-494A-B5D0-21DD967F0BA0}" srcOrd="0" destOrd="0" presId="urn:microsoft.com/office/officeart/2005/8/layout/vList2"/>
    <dgm:cxn modelId="{A372696A-76EC-400B-B4B2-B48F12E3B5A6}" srcId="{4711192B-6BBB-4A01-8F4B-C14BBCC28E39}" destId="{918D9AC2-E08C-4652-ABCE-5F603F405EA7}" srcOrd="0" destOrd="0" parTransId="{75FD9CFC-E1A3-4A30-BAA4-902ADA5BF834}" sibTransId="{4F102AC4-3A94-44CA-AB2F-AD592B0CF31C}"/>
    <dgm:cxn modelId="{9A32A27E-F27C-4DA7-9356-F6E91A7612D4}" srcId="{0859F836-8447-4BDE-8F15-624DC136F657}" destId="{9AF25F7E-BEFE-49C7-9052-3605176D7F1C}" srcOrd="0" destOrd="0" parTransId="{C4A3F44A-33D9-4959-82D5-AC7D143F0D56}" sibTransId="{237CC3CE-4CCE-4F53-971A-29842D01CAC2}"/>
    <dgm:cxn modelId="{885F0A99-6B5D-46A8-8AFA-5051F1E3F16E}" srcId="{C43E12F0-DF03-4B8F-B4AE-DE4A4EBDEAE4}" destId="{0859F836-8447-4BDE-8F15-624DC136F657}" srcOrd="1" destOrd="0" parTransId="{DD3B7370-C007-47AF-981A-F5D1A3761C34}" sibTransId="{2E907E69-A068-4398-8F72-3C0E462B2A21}"/>
    <dgm:cxn modelId="{AE176699-621E-4C9D-9D21-C47FC635AE08}" srcId="{C43E12F0-DF03-4B8F-B4AE-DE4A4EBDEAE4}" destId="{4711192B-6BBB-4A01-8F4B-C14BBCC28E39}" srcOrd="2" destOrd="0" parTransId="{F3D1F193-57EF-4E09-809B-031C10F392C0}" sibTransId="{36F2CDBF-8BCD-4094-B2F3-9E0CD135C9D3}"/>
    <dgm:cxn modelId="{DDA20FC0-73D9-4311-BF99-97FBE2D05647}" type="presOf" srcId="{4711192B-6BBB-4A01-8F4B-C14BBCC28E39}" destId="{F198062E-2C11-4444-950E-E8EC4205BBA6}" srcOrd="0" destOrd="0" presId="urn:microsoft.com/office/officeart/2005/8/layout/vList2"/>
    <dgm:cxn modelId="{32DFE8E1-31F0-4ACF-BCF8-8FCCE95D431F}" type="presOf" srcId="{9AF25F7E-BEFE-49C7-9052-3605176D7F1C}" destId="{B199B1B7-B2E2-4525-9691-C3C0CDF2DFA4}" srcOrd="0" destOrd="0" presId="urn:microsoft.com/office/officeart/2005/8/layout/vList2"/>
    <dgm:cxn modelId="{E99C9BE4-ABD0-4AE6-87CE-55AAE0A091EB}" srcId="{FE028DA6-D768-4B4F-BCD6-3CBA543DA6F7}" destId="{C46466C3-A62D-4D18-B7DB-9B7B9165E2DA}" srcOrd="0" destOrd="0" parTransId="{80DE4012-1A1B-4299-A3DF-E799D8D2F4F6}" sibTransId="{8849B1C6-A315-40F5-BF4A-DFB0E1A1DEF4}"/>
    <dgm:cxn modelId="{E7A8DD6A-3D4D-4D23-8F39-C4E942169CDC}" type="presParOf" srcId="{23F28873-03E7-451F-8E09-0CE7E09F9594}" destId="{A56CF6B7-9007-4EA4-A790-198B649101D9}" srcOrd="0" destOrd="0" presId="urn:microsoft.com/office/officeart/2005/8/layout/vList2"/>
    <dgm:cxn modelId="{A30C72B3-B9C1-47B9-803C-F4733AC37029}" type="presParOf" srcId="{23F28873-03E7-451F-8E09-0CE7E09F9594}" destId="{1012A022-8C76-494A-B5D0-21DD967F0BA0}" srcOrd="1" destOrd="0" presId="urn:microsoft.com/office/officeart/2005/8/layout/vList2"/>
    <dgm:cxn modelId="{0AD99DD9-3C73-4F4F-BF96-2337444C948F}" type="presParOf" srcId="{23F28873-03E7-451F-8E09-0CE7E09F9594}" destId="{BC0A0AF3-AB61-43DD-8ABD-EA6F01E2F951}" srcOrd="2" destOrd="0" presId="urn:microsoft.com/office/officeart/2005/8/layout/vList2"/>
    <dgm:cxn modelId="{ED00D88C-9F31-4AAC-A42B-B9223829829C}" type="presParOf" srcId="{23F28873-03E7-451F-8E09-0CE7E09F9594}" destId="{B199B1B7-B2E2-4525-9691-C3C0CDF2DFA4}" srcOrd="3" destOrd="0" presId="urn:microsoft.com/office/officeart/2005/8/layout/vList2"/>
    <dgm:cxn modelId="{E1292D3D-F811-4489-B210-0E51F8166E4D}" type="presParOf" srcId="{23F28873-03E7-451F-8E09-0CE7E09F9594}" destId="{F198062E-2C11-4444-950E-E8EC4205BBA6}" srcOrd="4" destOrd="0" presId="urn:microsoft.com/office/officeart/2005/8/layout/vList2"/>
    <dgm:cxn modelId="{871D4D46-D8EC-4B6E-B1AA-988454E7AE1C}" type="presParOf" srcId="{23F28873-03E7-451F-8E09-0CE7E09F9594}" destId="{DB47DF78-04D1-4832-9ED1-3546A9CB4584}" srcOrd="5" destOrd="0" presId="urn:microsoft.com/office/officeart/2005/8/layout/vList2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605147C-081D-4C31-BC9F-38887B8CD396}" type="doc">
      <dgm:prSet loTypeId="urn:microsoft.com/office/officeart/2005/8/layout/vList2" loCatId="list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en-IN"/>
        </a:p>
      </dgm:t>
    </dgm:pt>
    <dgm:pt modelId="{8B089E93-F4C6-4096-A409-CF09C855A9C1}">
      <dgm:prSet phldrT="[Text]"/>
      <dgm:spPr/>
      <dgm:t>
        <a:bodyPr/>
        <a:lstStyle/>
        <a:p>
          <a:r>
            <a:rPr lang="en-IN"/>
            <a:t>Internal Fragmentation</a:t>
          </a:r>
        </a:p>
      </dgm:t>
    </dgm:pt>
    <dgm:pt modelId="{7FBFE6F4-7AA3-4A31-A60F-81151FB12F2C}" type="parTrans" cxnId="{6D265F28-EC79-43DE-BC8E-06C5474D859F}">
      <dgm:prSet/>
      <dgm:spPr/>
      <dgm:t>
        <a:bodyPr/>
        <a:lstStyle/>
        <a:p>
          <a:endParaRPr lang="en-IN"/>
        </a:p>
      </dgm:t>
    </dgm:pt>
    <dgm:pt modelId="{84DF4DB8-B501-4CF0-AC52-0D81BD6E4D10}" type="sibTrans" cxnId="{6D265F28-EC79-43DE-BC8E-06C5474D859F}">
      <dgm:prSet/>
      <dgm:spPr/>
      <dgm:t>
        <a:bodyPr/>
        <a:lstStyle/>
        <a:p>
          <a:endParaRPr lang="en-IN"/>
        </a:p>
      </dgm:t>
    </dgm:pt>
    <dgm:pt modelId="{685B4198-9471-4ECA-83FC-61BFEFD9B10F}">
      <dgm:prSet phldrT="[Text]"/>
      <dgm:spPr/>
      <dgm:t>
        <a:bodyPr/>
        <a:lstStyle/>
        <a:p>
          <a:r>
            <a:rPr lang="en-IN"/>
            <a:t>Space </a:t>
          </a:r>
          <a:r>
            <a:rPr lang="en-IN">
              <a:solidFill>
                <a:srgbClr val="0070C0"/>
              </a:solidFill>
            </a:rPr>
            <a:t>wasted</a:t>
          </a:r>
          <a:r>
            <a:rPr lang="en-IN"/>
            <a:t> within an allocated region. Let us say that we waste the last 4 KB in a region. </a:t>
          </a:r>
        </a:p>
      </dgm:t>
    </dgm:pt>
    <dgm:pt modelId="{70AD4A96-7354-4D22-9F17-C893D561D735}" type="parTrans" cxnId="{415B2812-D37C-4853-94D5-9ECFA2D469AE}">
      <dgm:prSet/>
      <dgm:spPr/>
      <dgm:t>
        <a:bodyPr/>
        <a:lstStyle/>
        <a:p>
          <a:endParaRPr lang="en-IN"/>
        </a:p>
      </dgm:t>
    </dgm:pt>
    <dgm:pt modelId="{EAD71240-6451-40A0-B8FE-E75E76F5D4E6}" type="sibTrans" cxnId="{415B2812-D37C-4853-94D5-9ECFA2D469AE}">
      <dgm:prSet/>
      <dgm:spPr/>
      <dgm:t>
        <a:bodyPr/>
        <a:lstStyle/>
        <a:p>
          <a:endParaRPr lang="en-IN"/>
        </a:p>
      </dgm:t>
    </dgm:pt>
    <dgm:pt modelId="{D7A2D432-BDE9-4D8C-BF6B-BE916FDEE829}">
      <dgm:prSet phldrT="[Text]"/>
      <dgm:spPr/>
      <dgm:t>
        <a:bodyPr/>
        <a:lstStyle/>
        <a:p>
          <a:r>
            <a:rPr lang="en-IN"/>
            <a:t>External Fragmentation</a:t>
          </a:r>
        </a:p>
      </dgm:t>
    </dgm:pt>
    <dgm:pt modelId="{256F4ADF-8498-4155-9C00-2447EAE4DF74}" type="parTrans" cxnId="{6E5FB8A3-D6AB-45EF-9810-9F3DCD2E5905}">
      <dgm:prSet/>
      <dgm:spPr/>
      <dgm:t>
        <a:bodyPr/>
        <a:lstStyle/>
        <a:p>
          <a:endParaRPr lang="en-IN"/>
        </a:p>
      </dgm:t>
    </dgm:pt>
    <dgm:pt modelId="{B788456E-9F7F-4504-A3DE-5BA1C215660F}" type="sibTrans" cxnId="{6E5FB8A3-D6AB-45EF-9810-9F3DCD2E5905}">
      <dgm:prSet/>
      <dgm:spPr/>
      <dgm:t>
        <a:bodyPr/>
        <a:lstStyle/>
        <a:p>
          <a:endParaRPr lang="en-IN"/>
        </a:p>
      </dgm:t>
    </dgm:pt>
    <dgm:pt modelId="{E3EA84DF-DFF1-4036-BC02-EAF15B61EC9F}">
      <dgm:prSet phldrT="[Text]"/>
      <dgm:spPr/>
      <dgm:t>
        <a:bodyPr/>
        <a:lstStyle/>
        <a:p>
          <a:r>
            <a:rPr lang="en-IN">
              <a:solidFill>
                <a:srgbClr val="00B050"/>
              </a:solidFill>
            </a:rPr>
            <a:t>Holes</a:t>
          </a:r>
          <a:r>
            <a:rPr lang="en-IN"/>
            <a:t> between </a:t>
          </a:r>
          <a:r>
            <a:rPr lang="en-IN">
              <a:solidFill>
                <a:srgbClr val="C00000"/>
              </a:solidFill>
            </a:rPr>
            <a:t>regions</a:t>
          </a:r>
          <a:r>
            <a:rPr lang="en-IN"/>
            <a:t>.</a:t>
          </a:r>
        </a:p>
      </dgm:t>
    </dgm:pt>
    <dgm:pt modelId="{BE80D887-2630-4ACA-A613-32658483859E}" type="parTrans" cxnId="{FFD5BE1F-A1F5-4292-9D29-C826115F7A4E}">
      <dgm:prSet/>
      <dgm:spPr/>
      <dgm:t>
        <a:bodyPr/>
        <a:lstStyle/>
        <a:p>
          <a:endParaRPr lang="en-IN"/>
        </a:p>
      </dgm:t>
    </dgm:pt>
    <dgm:pt modelId="{770E6926-AF31-4A0A-B702-7B9F2D8E4E78}" type="sibTrans" cxnId="{FFD5BE1F-A1F5-4292-9D29-C826115F7A4E}">
      <dgm:prSet/>
      <dgm:spPr/>
      <dgm:t>
        <a:bodyPr/>
        <a:lstStyle/>
        <a:p>
          <a:endParaRPr lang="en-IN"/>
        </a:p>
      </dgm:t>
    </dgm:pt>
    <dgm:pt modelId="{DF4D6A4C-8C74-4250-A4FB-2001307AEEB0}" type="pres">
      <dgm:prSet presAssocID="{4605147C-081D-4C31-BC9F-38887B8CD396}" presName="linear" presStyleCnt="0">
        <dgm:presLayoutVars>
          <dgm:animLvl val="lvl"/>
          <dgm:resizeHandles val="exact"/>
        </dgm:presLayoutVars>
      </dgm:prSet>
      <dgm:spPr/>
    </dgm:pt>
    <dgm:pt modelId="{2D12DAFC-6726-4145-B560-427A7353D58D}" type="pres">
      <dgm:prSet presAssocID="{8B089E93-F4C6-4096-A409-CF09C855A9C1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16663EE7-2484-4280-9CA3-F657A7E859B4}" type="pres">
      <dgm:prSet presAssocID="{8B089E93-F4C6-4096-A409-CF09C855A9C1}" presName="childText" presStyleLbl="revTx" presStyleIdx="0" presStyleCnt="2">
        <dgm:presLayoutVars>
          <dgm:bulletEnabled val="1"/>
        </dgm:presLayoutVars>
      </dgm:prSet>
      <dgm:spPr/>
    </dgm:pt>
    <dgm:pt modelId="{9A0C50CD-6FA2-4DEE-90B7-164AD5285291}" type="pres">
      <dgm:prSet presAssocID="{D7A2D432-BDE9-4D8C-BF6B-BE916FDEE829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7CDEFCB1-337C-4675-A39C-14E727258BAA}" type="pres">
      <dgm:prSet presAssocID="{D7A2D432-BDE9-4D8C-BF6B-BE916FDEE829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208BC60E-46F4-4092-861F-1C6429880B8D}" type="presOf" srcId="{E3EA84DF-DFF1-4036-BC02-EAF15B61EC9F}" destId="{7CDEFCB1-337C-4675-A39C-14E727258BAA}" srcOrd="0" destOrd="0" presId="urn:microsoft.com/office/officeart/2005/8/layout/vList2"/>
    <dgm:cxn modelId="{415B2812-D37C-4853-94D5-9ECFA2D469AE}" srcId="{8B089E93-F4C6-4096-A409-CF09C855A9C1}" destId="{685B4198-9471-4ECA-83FC-61BFEFD9B10F}" srcOrd="0" destOrd="0" parTransId="{70AD4A96-7354-4D22-9F17-C893D561D735}" sibTransId="{EAD71240-6451-40A0-B8FE-E75E76F5D4E6}"/>
    <dgm:cxn modelId="{FFD5BE1F-A1F5-4292-9D29-C826115F7A4E}" srcId="{D7A2D432-BDE9-4D8C-BF6B-BE916FDEE829}" destId="{E3EA84DF-DFF1-4036-BC02-EAF15B61EC9F}" srcOrd="0" destOrd="0" parTransId="{BE80D887-2630-4ACA-A613-32658483859E}" sibTransId="{770E6926-AF31-4A0A-B702-7B9F2D8E4E78}"/>
    <dgm:cxn modelId="{6D265F28-EC79-43DE-BC8E-06C5474D859F}" srcId="{4605147C-081D-4C31-BC9F-38887B8CD396}" destId="{8B089E93-F4C6-4096-A409-CF09C855A9C1}" srcOrd="0" destOrd="0" parTransId="{7FBFE6F4-7AA3-4A31-A60F-81151FB12F2C}" sibTransId="{84DF4DB8-B501-4CF0-AC52-0D81BD6E4D10}"/>
    <dgm:cxn modelId="{F2B29D2F-AE5C-4E91-B23A-3062D774C60A}" type="presOf" srcId="{D7A2D432-BDE9-4D8C-BF6B-BE916FDEE829}" destId="{9A0C50CD-6FA2-4DEE-90B7-164AD5285291}" srcOrd="0" destOrd="0" presId="urn:microsoft.com/office/officeart/2005/8/layout/vList2"/>
    <dgm:cxn modelId="{6E5FB8A3-D6AB-45EF-9810-9F3DCD2E5905}" srcId="{4605147C-081D-4C31-BC9F-38887B8CD396}" destId="{D7A2D432-BDE9-4D8C-BF6B-BE916FDEE829}" srcOrd="1" destOrd="0" parTransId="{256F4ADF-8498-4155-9C00-2447EAE4DF74}" sibTransId="{B788456E-9F7F-4504-A3DE-5BA1C215660F}"/>
    <dgm:cxn modelId="{34B221D6-C00F-46D8-9BE2-7F68B3F6CE6D}" type="presOf" srcId="{4605147C-081D-4C31-BC9F-38887B8CD396}" destId="{DF4D6A4C-8C74-4250-A4FB-2001307AEEB0}" srcOrd="0" destOrd="0" presId="urn:microsoft.com/office/officeart/2005/8/layout/vList2"/>
    <dgm:cxn modelId="{917D0EE8-3148-416E-8329-4B6A8C8CD213}" type="presOf" srcId="{685B4198-9471-4ECA-83FC-61BFEFD9B10F}" destId="{16663EE7-2484-4280-9CA3-F657A7E859B4}" srcOrd="0" destOrd="0" presId="urn:microsoft.com/office/officeart/2005/8/layout/vList2"/>
    <dgm:cxn modelId="{BA35F0FB-1AF9-41DE-A343-ADA4228B3DF5}" type="presOf" srcId="{8B089E93-F4C6-4096-A409-CF09C855A9C1}" destId="{2D12DAFC-6726-4145-B560-427A7353D58D}" srcOrd="0" destOrd="0" presId="urn:microsoft.com/office/officeart/2005/8/layout/vList2"/>
    <dgm:cxn modelId="{D06BF361-4ABB-45CA-8D72-F2ECE4E9C754}" type="presParOf" srcId="{DF4D6A4C-8C74-4250-A4FB-2001307AEEB0}" destId="{2D12DAFC-6726-4145-B560-427A7353D58D}" srcOrd="0" destOrd="0" presId="urn:microsoft.com/office/officeart/2005/8/layout/vList2"/>
    <dgm:cxn modelId="{B933AEA2-9098-40D2-8C91-C7E97E68F2C7}" type="presParOf" srcId="{DF4D6A4C-8C74-4250-A4FB-2001307AEEB0}" destId="{16663EE7-2484-4280-9CA3-F657A7E859B4}" srcOrd="1" destOrd="0" presId="urn:microsoft.com/office/officeart/2005/8/layout/vList2"/>
    <dgm:cxn modelId="{F0954B5A-3890-4F6C-AB83-EDE467FC045C}" type="presParOf" srcId="{DF4D6A4C-8C74-4250-A4FB-2001307AEEB0}" destId="{9A0C50CD-6FA2-4DEE-90B7-164AD5285291}" srcOrd="2" destOrd="0" presId="urn:microsoft.com/office/officeart/2005/8/layout/vList2"/>
    <dgm:cxn modelId="{53AEF477-3F15-4A72-A116-CB21DEE2DFB5}" type="presParOf" srcId="{DF4D6A4C-8C74-4250-A4FB-2001307AEEB0}" destId="{7CDEFCB1-337C-4675-A39C-14E727258BAA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D15DE1D-B71E-471B-B12E-2731B8E53DB6}" type="doc">
      <dgm:prSet loTypeId="urn:diagrams.loki3.com/Bracket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IN"/>
        </a:p>
      </dgm:t>
    </dgm:pt>
    <dgm:pt modelId="{52ED757A-923B-402F-9551-9B71F4E5C874}">
      <dgm:prSet phldrT="[Text]"/>
      <dgm:spPr/>
      <dgm:t>
        <a:bodyPr/>
        <a:lstStyle/>
        <a:p>
          <a:r>
            <a:rPr lang="en-IN"/>
            <a:t>Best Fit</a:t>
          </a:r>
        </a:p>
      </dgm:t>
    </dgm:pt>
    <dgm:pt modelId="{55C0B014-2FDD-4B3D-913A-610737A685E0}" type="parTrans" cxnId="{48674140-863F-4F60-A19D-8AA0FC69DD4C}">
      <dgm:prSet/>
      <dgm:spPr/>
      <dgm:t>
        <a:bodyPr/>
        <a:lstStyle/>
        <a:p>
          <a:endParaRPr lang="en-IN"/>
        </a:p>
      </dgm:t>
    </dgm:pt>
    <dgm:pt modelId="{0825BE12-DED1-48FB-B668-55B438FC5424}" type="sibTrans" cxnId="{48674140-863F-4F60-A19D-8AA0FC69DD4C}">
      <dgm:prSet/>
      <dgm:spPr/>
      <dgm:t>
        <a:bodyPr/>
        <a:lstStyle/>
        <a:p>
          <a:endParaRPr lang="en-IN"/>
        </a:p>
      </dgm:t>
    </dgm:pt>
    <dgm:pt modelId="{DBCFD3C5-44EE-4870-BB9B-9254E50133E9}">
      <dgm:prSet phldrT="[Text]"/>
      <dgm:spPr/>
      <dgm:t>
        <a:bodyPr/>
        <a:lstStyle/>
        <a:p>
          <a:r>
            <a:rPr lang="en-IN"/>
            <a:t>Choose the smallest hole that is just about larger than </a:t>
          </a:r>
          <a:r>
            <a:rPr lang="en-IN" i="1"/>
            <a:t>R. </a:t>
          </a:r>
          <a:endParaRPr lang="en-IN"/>
        </a:p>
      </dgm:t>
    </dgm:pt>
    <dgm:pt modelId="{E75BFC0E-6703-44DF-A953-671D50653C87}" type="parTrans" cxnId="{872072C9-DBF6-43AF-9014-90FC180F63EC}">
      <dgm:prSet/>
      <dgm:spPr/>
      <dgm:t>
        <a:bodyPr/>
        <a:lstStyle/>
        <a:p>
          <a:endParaRPr lang="en-IN"/>
        </a:p>
      </dgm:t>
    </dgm:pt>
    <dgm:pt modelId="{8168F4E3-6C27-435E-AFA0-376A7AA1A6EC}" type="sibTrans" cxnId="{872072C9-DBF6-43AF-9014-90FC180F63EC}">
      <dgm:prSet/>
      <dgm:spPr/>
      <dgm:t>
        <a:bodyPr/>
        <a:lstStyle/>
        <a:p>
          <a:endParaRPr lang="en-IN"/>
        </a:p>
      </dgm:t>
    </dgm:pt>
    <dgm:pt modelId="{4059932C-C66B-4F8E-BA00-91F84C315C3B}">
      <dgm:prSet phldrT="[Text]"/>
      <dgm:spPr/>
      <dgm:t>
        <a:bodyPr/>
        <a:lstStyle/>
        <a:p>
          <a:r>
            <a:rPr lang="en-IN"/>
            <a:t>Worst Fit</a:t>
          </a:r>
        </a:p>
      </dgm:t>
    </dgm:pt>
    <dgm:pt modelId="{139BABEB-ABD9-435D-9DA6-75962530BF1D}" type="parTrans" cxnId="{64A387C6-F6DD-4ED5-BEB8-C97E705CE0EC}">
      <dgm:prSet/>
      <dgm:spPr/>
      <dgm:t>
        <a:bodyPr/>
        <a:lstStyle/>
        <a:p>
          <a:endParaRPr lang="en-IN"/>
        </a:p>
      </dgm:t>
    </dgm:pt>
    <dgm:pt modelId="{590E4CAF-F43B-42CC-A21F-B3455B65B7D9}" type="sibTrans" cxnId="{64A387C6-F6DD-4ED5-BEB8-C97E705CE0EC}">
      <dgm:prSet/>
      <dgm:spPr/>
      <dgm:t>
        <a:bodyPr/>
        <a:lstStyle/>
        <a:p>
          <a:endParaRPr lang="en-IN"/>
        </a:p>
      </dgm:t>
    </dgm:pt>
    <dgm:pt modelId="{0FBF97B1-3369-4C3F-818B-84A119C5BA35}">
      <dgm:prSet phldrT="[Text]"/>
      <dgm:spPr/>
      <dgm:t>
        <a:bodyPr/>
        <a:lstStyle/>
        <a:p>
          <a:r>
            <a:rPr lang="en-IN"/>
            <a:t>Choose the largest hole.</a:t>
          </a:r>
        </a:p>
      </dgm:t>
    </dgm:pt>
    <dgm:pt modelId="{F6080D2F-5033-46DB-81D7-80A118AF1076}" type="parTrans" cxnId="{3867D362-D90E-4F96-9F02-B0729C840DED}">
      <dgm:prSet/>
      <dgm:spPr/>
      <dgm:t>
        <a:bodyPr/>
        <a:lstStyle/>
        <a:p>
          <a:endParaRPr lang="en-IN"/>
        </a:p>
      </dgm:t>
    </dgm:pt>
    <dgm:pt modelId="{E1A2A29B-81FA-41E9-9ECE-962AEA12FE18}" type="sibTrans" cxnId="{3867D362-D90E-4F96-9F02-B0729C840DED}">
      <dgm:prSet/>
      <dgm:spPr/>
      <dgm:t>
        <a:bodyPr/>
        <a:lstStyle/>
        <a:p>
          <a:endParaRPr lang="en-IN"/>
        </a:p>
      </dgm:t>
    </dgm:pt>
    <dgm:pt modelId="{AC23C1AF-99DD-4001-9FAB-20EC0365A762}">
      <dgm:prSet phldrT="[Text]"/>
      <dgm:spPr/>
      <dgm:t>
        <a:bodyPr/>
        <a:lstStyle/>
        <a:p>
          <a:r>
            <a:rPr lang="en-IN"/>
            <a:t>Next Fit</a:t>
          </a:r>
        </a:p>
      </dgm:t>
    </dgm:pt>
    <dgm:pt modelId="{498436C1-989B-497A-9041-37696BB4A198}" type="parTrans" cxnId="{0523439D-57A2-4225-B50D-307EC77C73E8}">
      <dgm:prSet/>
      <dgm:spPr/>
      <dgm:t>
        <a:bodyPr/>
        <a:lstStyle/>
        <a:p>
          <a:endParaRPr lang="en-IN"/>
        </a:p>
      </dgm:t>
    </dgm:pt>
    <dgm:pt modelId="{81C8893F-4799-4288-94D0-9665F516F6A4}" type="sibTrans" cxnId="{0523439D-57A2-4225-B50D-307EC77C73E8}">
      <dgm:prSet/>
      <dgm:spPr/>
      <dgm:t>
        <a:bodyPr/>
        <a:lstStyle/>
        <a:p>
          <a:endParaRPr lang="en-IN"/>
        </a:p>
      </dgm:t>
    </dgm:pt>
    <dgm:pt modelId="{1D0832B2-6835-42D5-A8AE-41C3332117AE}">
      <dgm:prSet phldrT="[Text]"/>
      <dgm:spPr/>
      <dgm:t>
        <a:bodyPr/>
        <a:lstStyle/>
        <a:p>
          <a:r>
            <a:rPr lang="en-IN"/>
            <a:t>First Fit</a:t>
          </a:r>
        </a:p>
      </dgm:t>
    </dgm:pt>
    <dgm:pt modelId="{039DA5B5-936C-46B7-8C4C-79C35FA2A61D}" type="parTrans" cxnId="{BA2ADDF6-C411-415A-A3BE-0D102B62602A}">
      <dgm:prSet/>
      <dgm:spPr/>
      <dgm:t>
        <a:bodyPr/>
        <a:lstStyle/>
        <a:p>
          <a:endParaRPr lang="en-IN"/>
        </a:p>
      </dgm:t>
    </dgm:pt>
    <dgm:pt modelId="{A9F56B19-AEE1-44CB-8B88-BB99CF37B6B0}" type="sibTrans" cxnId="{BA2ADDF6-C411-415A-A3BE-0D102B62602A}">
      <dgm:prSet/>
      <dgm:spPr/>
      <dgm:t>
        <a:bodyPr/>
        <a:lstStyle/>
        <a:p>
          <a:endParaRPr lang="en-IN"/>
        </a:p>
      </dgm:t>
    </dgm:pt>
    <dgm:pt modelId="{566A14D0-A7EA-452B-8811-828978ECEE42}">
      <dgm:prSet phldrT="[Text]"/>
      <dgm:spPr/>
      <dgm:t>
        <a:bodyPr/>
        <a:lstStyle/>
        <a:p>
          <a:r>
            <a:rPr lang="en-IN"/>
            <a:t>Start searching from the last allocation that was made and move towards higher addresses (with wraparounds).</a:t>
          </a:r>
          <a:endParaRPr lang="en-IN" dirty="0"/>
        </a:p>
      </dgm:t>
    </dgm:pt>
    <dgm:pt modelId="{4A8EA5F4-7071-48C1-B7B6-69A149F71652}" type="parTrans" cxnId="{25F079D6-AB11-4BD6-8E2A-4B4BE227EE99}">
      <dgm:prSet/>
      <dgm:spPr/>
      <dgm:t>
        <a:bodyPr/>
        <a:lstStyle/>
        <a:p>
          <a:endParaRPr lang="en-IN"/>
        </a:p>
      </dgm:t>
    </dgm:pt>
    <dgm:pt modelId="{0024E94E-8B80-4F6B-AEA1-A2350FA65AD4}" type="sibTrans" cxnId="{25F079D6-AB11-4BD6-8E2A-4B4BE227EE99}">
      <dgm:prSet/>
      <dgm:spPr/>
      <dgm:t>
        <a:bodyPr/>
        <a:lstStyle/>
        <a:p>
          <a:endParaRPr lang="en-IN"/>
        </a:p>
      </dgm:t>
    </dgm:pt>
    <dgm:pt modelId="{FAC08273-9CB4-46A6-862A-6C3C2159096D}">
      <dgm:prSet phldrT="[Text]"/>
      <dgm:spPr/>
      <dgm:t>
        <a:bodyPr/>
        <a:lstStyle/>
        <a:p>
          <a:r>
            <a:rPr lang="en-IN"/>
            <a:t>Choose the first available hole</a:t>
          </a:r>
        </a:p>
      </dgm:t>
    </dgm:pt>
    <dgm:pt modelId="{14B7E15B-F2EF-4F51-A91E-707ADC49AD8E}" type="parTrans" cxnId="{B393A6B1-B378-44F9-BBFE-C346A514CA5B}">
      <dgm:prSet/>
      <dgm:spPr/>
      <dgm:t>
        <a:bodyPr/>
        <a:lstStyle/>
        <a:p>
          <a:endParaRPr lang="en-IN"/>
        </a:p>
      </dgm:t>
    </dgm:pt>
    <dgm:pt modelId="{E3804439-F50B-4BD4-B096-012067422B80}" type="sibTrans" cxnId="{B393A6B1-B378-44F9-BBFE-C346A514CA5B}">
      <dgm:prSet/>
      <dgm:spPr/>
      <dgm:t>
        <a:bodyPr/>
        <a:lstStyle/>
        <a:p>
          <a:endParaRPr lang="en-IN"/>
        </a:p>
      </dgm:t>
    </dgm:pt>
    <dgm:pt modelId="{C20A9B92-9976-41D0-AF54-315C7F263AC6}" type="pres">
      <dgm:prSet presAssocID="{5D15DE1D-B71E-471B-B12E-2731B8E53DB6}" presName="Name0" presStyleCnt="0">
        <dgm:presLayoutVars>
          <dgm:dir/>
          <dgm:animLvl val="lvl"/>
          <dgm:resizeHandles val="exact"/>
        </dgm:presLayoutVars>
      </dgm:prSet>
      <dgm:spPr/>
    </dgm:pt>
    <dgm:pt modelId="{11891F26-0FE6-49F5-B519-B45DF37F9F99}" type="pres">
      <dgm:prSet presAssocID="{52ED757A-923B-402F-9551-9B71F4E5C874}" presName="linNode" presStyleCnt="0"/>
      <dgm:spPr/>
    </dgm:pt>
    <dgm:pt modelId="{B7C36CB4-2A87-43CE-AE82-8BD908DF3E16}" type="pres">
      <dgm:prSet presAssocID="{52ED757A-923B-402F-9551-9B71F4E5C874}" presName="parTx" presStyleLbl="revTx" presStyleIdx="0" presStyleCnt="4">
        <dgm:presLayoutVars>
          <dgm:chMax val="1"/>
          <dgm:bulletEnabled val="1"/>
        </dgm:presLayoutVars>
      </dgm:prSet>
      <dgm:spPr/>
    </dgm:pt>
    <dgm:pt modelId="{A2D7BE50-63C3-4E78-90DB-52B0FA7FA1F4}" type="pres">
      <dgm:prSet presAssocID="{52ED757A-923B-402F-9551-9B71F4E5C874}" presName="bracket" presStyleLbl="parChTrans1D1" presStyleIdx="0" presStyleCnt="4"/>
      <dgm:spPr/>
    </dgm:pt>
    <dgm:pt modelId="{1368EF98-3E9F-4ED8-9375-9C1F11401B61}" type="pres">
      <dgm:prSet presAssocID="{52ED757A-923B-402F-9551-9B71F4E5C874}" presName="spH" presStyleCnt="0"/>
      <dgm:spPr/>
    </dgm:pt>
    <dgm:pt modelId="{810EDE9A-5A18-4144-8192-912ADCA44263}" type="pres">
      <dgm:prSet presAssocID="{52ED757A-923B-402F-9551-9B71F4E5C874}" presName="desTx" presStyleLbl="node1" presStyleIdx="0" presStyleCnt="4">
        <dgm:presLayoutVars>
          <dgm:bulletEnabled val="1"/>
        </dgm:presLayoutVars>
      </dgm:prSet>
      <dgm:spPr/>
    </dgm:pt>
    <dgm:pt modelId="{8EDA9C86-8B48-4C66-B576-3168DD82E687}" type="pres">
      <dgm:prSet presAssocID="{0825BE12-DED1-48FB-B668-55B438FC5424}" presName="spV" presStyleCnt="0"/>
      <dgm:spPr/>
    </dgm:pt>
    <dgm:pt modelId="{CA1680B9-C8F3-4196-9604-CDE1BBEE4C99}" type="pres">
      <dgm:prSet presAssocID="{4059932C-C66B-4F8E-BA00-91F84C315C3B}" presName="linNode" presStyleCnt="0"/>
      <dgm:spPr/>
    </dgm:pt>
    <dgm:pt modelId="{AB58093C-C73B-41EE-B71C-3353688BDECF}" type="pres">
      <dgm:prSet presAssocID="{4059932C-C66B-4F8E-BA00-91F84C315C3B}" presName="parTx" presStyleLbl="revTx" presStyleIdx="1" presStyleCnt="4">
        <dgm:presLayoutVars>
          <dgm:chMax val="1"/>
          <dgm:bulletEnabled val="1"/>
        </dgm:presLayoutVars>
      </dgm:prSet>
      <dgm:spPr/>
    </dgm:pt>
    <dgm:pt modelId="{0EA48F85-0243-407C-AD38-062DA3EECDFD}" type="pres">
      <dgm:prSet presAssocID="{4059932C-C66B-4F8E-BA00-91F84C315C3B}" presName="bracket" presStyleLbl="parChTrans1D1" presStyleIdx="1" presStyleCnt="4"/>
      <dgm:spPr/>
    </dgm:pt>
    <dgm:pt modelId="{C3F66849-D8DF-4467-AF36-E7362623DD88}" type="pres">
      <dgm:prSet presAssocID="{4059932C-C66B-4F8E-BA00-91F84C315C3B}" presName="spH" presStyleCnt="0"/>
      <dgm:spPr/>
    </dgm:pt>
    <dgm:pt modelId="{CEEDD4EF-B81D-4930-A427-440DACE8AAD8}" type="pres">
      <dgm:prSet presAssocID="{4059932C-C66B-4F8E-BA00-91F84C315C3B}" presName="desTx" presStyleLbl="node1" presStyleIdx="1" presStyleCnt="4">
        <dgm:presLayoutVars>
          <dgm:bulletEnabled val="1"/>
        </dgm:presLayoutVars>
      </dgm:prSet>
      <dgm:spPr/>
    </dgm:pt>
    <dgm:pt modelId="{77434532-0065-47A5-8BBB-B347A24DA1A7}" type="pres">
      <dgm:prSet presAssocID="{590E4CAF-F43B-42CC-A21F-B3455B65B7D9}" presName="spV" presStyleCnt="0"/>
      <dgm:spPr/>
    </dgm:pt>
    <dgm:pt modelId="{A7328156-32A0-4AB5-81A6-996BB7ECCB02}" type="pres">
      <dgm:prSet presAssocID="{AC23C1AF-99DD-4001-9FAB-20EC0365A762}" presName="linNode" presStyleCnt="0"/>
      <dgm:spPr/>
    </dgm:pt>
    <dgm:pt modelId="{7A7645D5-AD2A-4AD3-AFF5-7CE326D6C1B2}" type="pres">
      <dgm:prSet presAssocID="{AC23C1AF-99DD-4001-9FAB-20EC0365A762}" presName="parTx" presStyleLbl="revTx" presStyleIdx="2" presStyleCnt="4">
        <dgm:presLayoutVars>
          <dgm:chMax val="1"/>
          <dgm:bulletEnabled val="1"/>
        </dgm:presLayoutVars>
      </dgm:prSet>
      <dgm:spPr/>
    </dgm:pt>
    <dgm:pt modelId="{2B9D0F4F-A4C2-4134-B373-63B02D6C191A}" type="pres">
      <dgm:prSet presAssocID="{AC23C1AF-99DD-4001-9FAB-20EC0365A762}" presName="bracket" presStyleLbl="parChTrans1D1" presStyleIdx="2" presStyleCnt="4"/>
      <dgm:spPr/>
    </dgm:pt>
    <dgm:pt modelId="{B6145B4A-F71F-4673-B4A9-20530403D34B}" type="pres">
      <dgm:prSet presAssocID="{AC23C1AF-99DD-4001-9FAB-20EC0365A762}" presName="spH" presStyleCnt="0"/>
      <dgm:spPr/>
    </dgm:pt>
    <dgm:pt modelId="{DF40EB3A-DCB1-4257-AA82-3B5936255854}" type="pres">
      <dgm:prSet presAssocID="{AC23C1AF-99DD-4001-9FAB-20EC0365A762}" presName="desTx" presStyleLbl="node1" presStyleIdx="2" presStyleCnt="4">
        <dgm:presLayoutVars>
          <dgm:bulletEnabled val="1"/>
        </dgm:presLayoutVars>
      </dgm:prSet>
      <dgm:spPr/>
    </dgm:pt>
    <dgm:pt modelId="{8AC8E657-8F18-427D-AD43-5A36E6213707}" type="pres">
      <dgm:prSet presAssocID="{81C8893F-4799-4288-94D0-9665F516F6A4}" presName="spV" presStyleCnt="0"/>
      <dgm:spPr/>
    </dgm:pt>
    <dgm:pt modelId="{CA69A619-F091-487E-AB4F-F324C866C184}" type="pres">
      <dgm:prSet presAssocID="{1D0832B2-6835-42D5-A8AE-41C3332117AE}" presName="linNode" presStyleCnt="0"/>
      <dgm:spPr/>
    </dgm:pt>
    <dgm:pt modelId="{476A2225-0C95-449E-97A5-BCEBE12A86C5}" type="pres">
      <dgm:prSet presAssocID="{1D0832B2-6835-42D5-A8AE-41C3332117AE}" presName="parTx" presStyleLbl="revTx" presStyleIdx="3" presStyleCnt="4">
        <dgm:presLayoutVars>
          <dgm:chMax val="1"/>
          <dgm:bulletEnabled val="1"/>
        </dgm:presLayoutVars>
      </dgm:prSet>
      <dgm:spPr/>
    </dgm:pt>
    <dgm:pt modelId="{33E9BED6-2A07-4B32-B313-DF54B6C8B6F2}" type="pres">
      <dgm:prSet presAssocID="{1D0832B2-6835-42D5-A8AE-41C3332117AE}" presName="bracket" presStyleLbl="parChTrans1D1" presStyleIdx="3" presStyleCnt="4"/>
      <dgm:spPr/>
    </dgm:pt>
    <dgm:pt modelId="{4BB5490C-6579-4967-96D6-32A8156F7B5E}" type="pres">
      <dgm:prSet presAssocID="{1D0832B2-6835-42D5-A8AE-41C3332117AE}" presName="spH" presStyleCnt="0"/>
      <dgm:spPr/>
    </dgm:pt>
    <dgm:pt modelId="{3DFFB169-A6DB-4D40-9FF6-C6A866F5C300}" type="pres">
      <dgm:prSet presAssocID="{1D0832B2-6835-42D5-A8AE-41C3332117AE}" presName="desTx" presStyleLbl="node1" presStyleIdx="3" presStyleCnt="4">
        <dgm:presLayoutVars>
          <dgm:bulletEnabled val="1"/>
        </dgm:presLayoutVars>
      </dgm:prSet>
      <dgm:spPr/>
    </dgm:pt>
  </dgm:ptLst>
  <dgm:cxnLst>
    <dgm:cxn modelId="{E2C05F02-4D65-4A4C-B890-54A7DEBB42ED}" type="presOf" srcId="{52ED757A-923B-402F-9551-9B71F4E5C874}" destId="{B7C36CB4-2A87-43CE-AE82-8BD908DF3E16}" srcOrd="0" destOrd="0" presId="urn:diagrams.loki3.com/BracketList"/>
    <dgm:cxn modelId="{4EA0BB2F-86DE-4858-950B-1E7A33BE68B8}" type="presOf" srcId="{5D15DE1D-B71E-471B-B12E-2731B8E53DB6}" destId="{C20A9B92-9976-41D0-AF54-315C7F263AC6}" srcOrd="0" destOrd="0" presId="urn:diagrams.loki3.com/BracketList"/>
    <dgm:cxn modelId="{48674140-863F-4F60-A19D-8AA0FC69DD4C}" srcId="{5D15DE1D-B71E-471B-B12E-2731B8E53DB6}" destId="{52ED757A-923B-402F-9551-9B71F4E5C874}" srcOrd="0" destOrd="0" parTransId="{55C0B014-2FDD-4B3D-913A-610737A685E0}" sibTransId="{0825BE12-DED1-48FB-B668-55B438FC5424}"/>
    <dgm:cxn modelId="{DD4B764A-2498-4505-AFBC-B7DB2AF5ABF6}" type="presOf" srcId="{FAC08273-9CB4-46A6-862A-6C3C2159096D}" destId="{3DFFB169-A6DB-4D40-9FF6-C6A866F5C300}" srcOrd="0" destOrd="0" presId="urn:diagrams.loki3.com/BracketList"/>
    <dgm:cxn modelId="{3B057953-6B7B-4443-8EB1-5685C8EC7976}" type="presOf" srcId="{4059932C-C66B-4F8E-BA00-91F84C315C3B}" destId="{AB58093C-C73B-41EE-B71C-3353688BDECF}" srcOrd="0" destOrd="0" presId="urn:diagrams.loki3.com/BracketList"/>
    <dgm:cxn modelId="{3867D362-D90E-4F96-9F02-B0729C840DED}" srcId="{4059932C-C66B-4F8E-BA00-91F84C315C3B}" destId="{0FBF97B1-3369-4C3F-818B-84A119C5BA35}" srcOrd="0" destOrd="0" parTransId="{F6080D2F-5033-46DB-81D7-80A118AF1076}" sibTransId="{E1A2A29B-81FA-41E9-9ECE-962AEA12FE18}"/>
    <dgm:cxn modelId="{0523439D-57A2-4225-B50D-307EC77C73E8}" srcId="{5D15DE1D-B71E-471B-B12E-2731B8E53DB6}" destId="{AC23C1AF-99DD-4001-9FAB-20EC0365A762}" srcOrd="2" destOrd="0" parTransId="{498436C1-989B-497A-9041-37696BB4A198}" sibTransId="{81C8893F-4799-4288-94D0-9665F516F6A4}"/>
    <dgm:cxn modelId="{7847D8B0-3A7F-4D02-89EB-95ED4DCFCEBE}" type="presOf" srcId="{AC23C1AF-99DD-4001-9FAB-20EC0365A762}" destId="{7A7645D5-AD2A-4AD3-AFF5-7CE326D6C1B2}" srcOrd="0" destOrd="0" presId="urn:diagrams.loki3.com/BracketList"/>
    <dgm:cxn modelId="{B393A6B1-B378-44F9-BBFE-C346A514CA5B}" srcId="{1D0832B2-6835-42D5-A8AE-41C3332117AE}" destId="{FAC08273-9CB4-46A6-862A-6C3C2159096D}" srcOrd="0" destOrd="0" parTransId="{14B7E15B-F2EF-4F51-A91E-707ADC49AD8E}" sibTransId="{E3804439-F50B-4BD4-B096-012067422B80}"/>
    <dgm:cxn modelId="{800F25C3-6C6C-46A9-8B36-D3A3C8739592}" type="presOf" srcId="{1D0832B2-6835-42D5-A8AE-41C3332117AE}" destId="{476A2225-0C95-449E-97A5-BCEBE12A86C5}" srcOrd="0" destOrd="0" presId="urn:diagrams.loki3.com/BracketList"/>
    <dgm:cxn modelId="{64A387C6-F6DD-4ED5-BEB8-C97E705CE0EC}" srcId="{5D15DE1D-B71E-471B-B12E-2731B8E53DB6}" destId="{4059932C-C66B-4F8E-BA00-91F84C315C3B}" srcOrd="1" destOrd="0" parTransId="{139BABEB-ABD9-435D-9DA6-75962530BF1D}" sibTransId="{590E4CAF-F43B-42CC-A21F-B3455B65B7D9}"/>
    <dgm:cxn modelId="{872072C9-DBF6-43AF-9014-90FC180F63EC}" srcId="{52ED757A-923B-402F-9551-9B71F4E5C874}" destId="{DBCFD3C5-44EE-4870-BB9B-9254E50133E9}" srcOrd="0" destOrd="0" parTransId="{E75BFC0E-6703-44DF-A953-671D50653C87}" sibTransId="{8168F4E3-6C27-435E-AFA0-376A7AA1A6EC}"/>
    <dgm:cxn modelId="{25F079D6-AB11-4BD6-8E2A-4B4BE227EE99}" srcId="{AC23C1AF-99DD-4001-9FAB-20EC0365A762}" destId="{566A14D0-A7EA-452B-8811-828978ECEE42}" srcOrd="0" destOrd="0" parTransId="{4A8EA5F4-7071-48C1-B7B6-69A149F71652}" sibTransId="{0024E94E-8B80-4F6B-AEA1-A2350FA65AD4}"/>
    <dgm:cxn modelId="{A5D0BCE8-0FCA-4360-9BC7-90CDCE763A1E}" type="presOf" srcId="{DBCFD3C5-44EE-4870-BB9B-9254E50133E9}" destId="{810EDE9A-5A18-4144-8192-912ADCA44263}" srcOrd="0" destOrd="0" presId="urn:diagrams.loki3.com/BracketList"/>
    <dgm:cxn modelId="{C2CD84EF-E0DB-42DA-9134-87930C389F8E}" type="presOf" srcId="{566A14D0-A7EA-452B-8811-828978ECEE42}" destId="{DF40EB3A-DCB1-4257-AA82-3B5936255854}" srcOrd="0" destOrd="0" presId="urn:diagrams.loki3.com/BracketList"/>
    <dgm:cxn modelId="{BA2ADDF6-C411-415A-A3BE-0D102B62602A}" srcId="{5D15DE1D-B71E-471B-B12E-2731B8E53DB6}" destId="{1D0832B2-6835-42D5-A8AE-41C3332117AE}" srcOrd="3" destOrd="0" parTransId="{039DA5B5-936C-46B7-8C4C-79C35FA2A61D}" sibTransId="{A9F56B19-AEE1-44CB-8B88-BB99CF37B6B0}"/>
    <dgm:cxn modelId="{802469FD-0675-4DC8-8AA4-775E47EAA565}" type="presOf" srcId="{0FBF97B1-3369-4C3F-818B-84A119C5BA35}" destId="{CEEDD4EF-B81D-4930-A427-440DACE8AAD8}" srcOrd="0" destOrd="0" presId="urn:diagrams.loki3.com/BracketList"/>
    <dgm:cxn modelId="{C9705F60-6F71-456E-997F-F4BD2688A59B}" type="presParOf" srcId="{C20A9B92-9976-41D0-AF54-315C7F263AC6}" destId="{11891F26-0FE6-49F5-B519-B45DF37F9F99}" srcOrd="0" destOrd="0" presId="urn:diagrams.loki3.com/BracketList"/>
    <dgm:cxn modelId="{59A5519F-3F12-43CE-A9AC-EC5EFAA4DE5F}" type="presParOf" srcId="{11891F26-0FE6-49F5-B519-B45DF37F9F99}" destId="{B7C36CB4-2A87-43CE-AE82-8BD908DF3E16}" srcOrd="0" destOrd="0" presId="urn:diagrams.loki3.com/BracketList"/>
    <dgm:cxn modelId="{6AE294A5-40B8-45A6-97E7-7C57440034AB}" type="presParOf" srcId="{11891F26-0FE6-49F5-B519-B45DF37F9F99}" destId="{A2D7BE50-63C3-4E78-90DB-52B0FA7FA1F4}" srcOrd="1" destOrd="0" presId="urn:diagrams.loki3.com/BracketList"/>
    <dgm:cxn modelId="{667EE9D5-2874-46D7-B727-2407976F7561}" type="presParOf" srcId="{11891F26-0FE6-49F5-B519-B45DF37F9F99}" destId="{1368EF98-3E9F-4ED8-9375-9C1F11401B61}" srcOrd="2" destOrd="0" presId="urn:diagrams.loki3.com/BracketList"/>
    <dgm:cxn modelId="{0C346EC1-C979-4AB8-BBF6-7984D6FE842B}" type="presParOf" srcId="{11891F26-0FE6-49F5-B519-B45DF37F9F99}" destId="{810EDE9A-5A18-4144-8192-912ADCA44263}" srcOrd="3" destOrd="0" presId="urn:diagrams.loki3.com/BracketList"/>
    <dgm:cxn modelId="{E00D69C4-D388-49FC-95DF-FA2FCB0024F7}" type="presParOf" srcId="{C20A9B92-9976-41D0-AF54-315C7F263AC6}" destId="{8EDA9C86-8B48-4C66-B576-3168DD82E687}" srcOrd="1" destOrd="0" presId="urn:diagrams.loki3.com/BracketList"/>
    <dgm:cxn modelId="{74FEDDC8-3F50-4507-8FFD-FCF639F3F4DA}" type="presParOf" srcId="{C20A9B92-9976-41D0-AF54-315C7F263AC6}" destId="{CA1680B9-C8F3-4196-9604-CDE1BBEE4C99}" srcOrd="2" destOrd="0" presId="urn:diagrams.loki3.com/BracketList"/>
    <dgm:cxn modelId="{CBA96E9D-094E-4D7F-BC11-F1DDC40D1E96}" type="presParOf" srcId="{CA1680B9-C8F3-4196-9604-CDE1BBEE4C99}" destId="{AB58093C-C73B-41EE-B71C-3353688BDECF}" srcOrd="0" destOrd="0" presId="urn:diagrams.loki3.com/BracketList"/>
    <dgm:cxn modelId="{93DC8939-7C9A-41DB-B487-7EBE50C7387E}" type="presParOf" srcId="{CA1680B9-C8F3-4196-9604-CDE1BBEE4C99}" destId="{0EA48F85-0243-407C-AD38-062DA3EECDFD}" srcOrd="1" destOrd="0" presId="urn:diagrams.loki3.com/BracketList"/>
    <dgm:cxn modelId="{128545F2-2F5C-4E18-87DE-0B57CEDDF4A5}" type="presParOf" srcId="{CA1680B9-C8F3-4196-9604-CDE1BBEE4C99}" destId="{C3F66849-D8DF-4467-AF36-E7362623DD88}" srcOrd="2" destOrd="0" presId="urn:diagrams.loki3.com/BracketList"/>
    <dgm:cxn modelId="{DAA06618-9378-40A3-9354-3BE0D84F6B82}" type="presParOf" srcId="{CA1680B9-C8F3-4196-9604-CDE1BBEE4C99}" destId="{CEEDD4EF-B81D-4930-A427-440DACE8AAD8}" srcOrd="3" destOrd="0" presId="urn:diagrams.loki3.com/BracketList"/>
    <dgm:cxn modelId="{F63E6828-FCC8-42CD-94BA-A1085972CDAF}" type="presParOf" srcId="{C20A9B92-9976-41D0-AF54-315C7F263AC6}" destId="{77434532-0065-47A5-8BBB-B347A24DA1A7}" srcOrd="3" destOrd="0" presId="urn:diagrams.loki3.com/BracketList"/>
    <dgm:cxn modelId="{82BEE659-88C0-4174-88B3-264766C05F27}" type="presParOf" srcId="{C20A9B92-9976-41D0-AF54-315C7F263AC6}" destId="{A7328156-32A0-4AB5-81A6-996BB7ECCB02}" srcOrd="4" destOrd="0" presId="urn:diagrams.loki3.com/BracketList"/>
    <dgm:cxn modelId="{164B2AF5-15D9-4B04-B780-6A3C52D802E9}" type="presParOf" srcId="{A7328156-32A0-4AB5-81A6-996BB7ECCB02}" destId="{7A7645D5-AD2A-4AD3-AFF5-7CE326D6C1B2}" srcOrd="0" destOrd="0" presId="urn:diagrams.loki3.com/BracketList"/>
    <dgm:cxn modelId="{9735F385-0F2E-4585-9E0A-4EB22AC10E7A}" type="presParOf" srcId="{A7328156-32A0-4AB5-81A6-996BB7ECCB02}" destId="{2B9D0F4F-A4C2-4134-B373-63B02D6C191A}" srcOrd="1" destOrd="0" presId="urn:diagrams.loki3.com/BracketList"/>
    <dgm:cxn modelId="{D6267774-2272-4DDC-9FB7-26102DB5B7DE}" type="presParOf" srcId="{A7328156-32A0-4AB5-81A6-996BB7ECCB02}" destId="{B6145B4A-F71F-4673-B4A9-20530403D34B}" srcOrd="2" destOrd="0" presId="urn:diagrams.loki3.com/BracketList"/>
    <dgm:cxn modelId="{1B4E50D1-E9CB-4ECC-97E0-2A6C11BA8395}" type="presParOf" srcId="{A7328156-32A0-4AB5-81A6-996BB7ECCB02}" destId="{DF40EB3A-DCB1-4257-AA82-3B5936255854}" srcOrd="3" destOrd="0" presId="urn:diagrams.loki3.com/BracketList"/>
    <dgm:cxn modelId="{730A79EF-2DBC-4BE9-9707-A84F6BA77CF3}" type="presParOf" srcId="{C20A9B92-9976-41D0-AF54-315C7F263AC6}" destId="{8AC8E657-8F18-427D-AD43-5A36E6213707}" srcOrd="5" destOrd="0" presId="urn:diagrams.loki3.com/BracketList"/>
    <dgm:cxn modelId="{B9AF90A4-02EE-4BA5-86DB-3903EB8754B6}" type="presParOf" srcId="{C20A9B92-9976-41D0-AF54-315C7F263AC6}" destId="{CA69A619-F091-487E-AB4F-F324C866C184}" srcOrd="6" destOrd="0" presId="urn:diagrams.loki3.com/BracketList"/>
    <dgm:cxn modelId="{618ECD3A-2D4E-4886-A7B8-53A145E0893C}" type="presParOf" srcId="{CA69A619-F091-487E-AB4F-F324C866C184}" destId="{476A2225-0C95-449E-97A5-BCEBE12A86C5}" srcOrd="0" destOrd="0" presId="urn:diagrams.loki3.com/BracketList"/>
    <dgm:cxn modelId="{7264F080-50AA-4EDE-92A5-0EBB72A9E10F}" type="presParOf" srcId="{CA69A619-F091-487E-AB4F-F324C866C184}" destId="{33E9BED6-2A07-4B32-B313-DF54B6C8B6F2}" srcOrd="1" destOrd="0" presId="urn:diagrams.loki3.com/BracketList"/>
    <dgm:cxn modelId="{DDF21BEB-3C53-43F0-AA35-ABB07F84CAF6}" type="presParOf" srcId="{CA69A619-F091-487E-AB4F-F324C866C184}" destId="{4BB5490C-6579-4967-96D6-32A8156F7B5E}" srcOrd="2" destOrd="0" presId="urn:diagrams.loki3.com/BracketList"/>
    <dgm:cxn modelId="{F6127816-3F90-473B-9B06-60DE535DD8DC}" type="presParOf" srcId="{CA69A619-F091-487E-AB4F-F324C866C184}" destId="{3DFFB169-A6DB-4D40-9FF6-C6A866F5C300}" srcOrd="3" destOrd="0" presId="urn:diagrams.loki3.com/Bracket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A9E325B-88E0-4AC3-BFB8-FE8530DBE4CA}" type="doc">
      <dgm:prSet loTypeId="urn:microsoft.com/office/officeart/2009/3/layout/PlusandMinus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776BF44A-8962-4E07-959B-EC5101E9C315}">
      <dgm:prSet phldrT="[Text]"/>
      <dgm:spPr/>
      <dgm:t>
        <a:bodyPr/>
        <a:lstStyle/>
        <a:p>
          <a:endParaRPr lang="en-IN"/>
        </a:p>
      </dgm:t>
    </dgm:pt>
    <dgm:pt modelId="{C7F9A494-3F84-4297-85C3-24C502ED9893}" type="parTrans" cxnId="{DAE1BFF6-E440-4732-9134-EA03E9DE034B}">
      <dgm:prSet/>
      <dgm:spPr/>
      <dgm:t>
        <a:bodyPr/>
        <a:lstStyle/>
        <a:p>
          <a:endParaRPr lang="en-IN"/>
        </a:p>
      </dgm:t>
    </dgm:pt>
    <dgm:pt modelId="{0B3631B3-B217-4E5F-AEC8-73CE8DD12C31}" type="sibTrans" cxnId="{DAE1BFF6-E440-4732-9134-EA03E9DE034B}">
      <dgm:prSet/>
      <dgm:spPr/>
      <dgm:t>
        <a:bodyPr/>
        <a:lstStyle/>
        <a:p>
          <a:endParaRPr lang="en-IN"/>
        </a:p>
      </dgm:t>
    </dgm:pt>
    <dgm:pt modelId="{8479703F-CCF3-4E40-99D7-28AEEA0AE2B3}" type="pres">
      <dgm:prSet presAssocID="{AA9E325B-88E0-4AC3-BFB8-FE8530DBE4CA}" presName="Name0" presStyleCnt="0">
        <dgm:presLayoutVars>
          <dgm:chMax val="2"/>
          <dgm:chPref val="2"/>
          <dgm:dir/>
          <dgm:animOne/>
          <dgm:resizeHandles val="exact"/>
        </dgm:presLayoutVars>
      </dgm:prSet>
      <dgm:spPr/>
    </dgm:pt>
    <dgm:pt modelId="{323F44C7-85BC-49CE-A482-9D615BA0E3A9}" type="pres">
      <dgm:prSet presAssocID="{AA9E325B-88E0-4AC3-BFB8-FE8530DBE4CA}" presName="Background" presStyleLbl="bgImgPlace1" presStyleIdx="0" presStyleCnt="1" custScaleX="174279" custLinFactNeighborX="1130" custLinFactNeighborY="4469"/>
      <dgm:spPr/>
    </dgm:pt>
    <dgm:pt modelId="{285F0C6B-B73A-4B60-8113-AE59D20EC0B1}" type="pres">
      <dgm:prSet presAssocID="{AA9E325B-88E0-4AC3-BFB8-FE8530DBE4CA}" presName="ParentText1" presStyleLbl="revTx" presStyleIdx="0" presStyleCnt="2" custScaleX="151811" custLinFactNeighborX="0" custLinFactNeighborY="-1504">
        <dgm:presLayoutVars>
          <dgm:chMax val="0"/>
          <dgm:chPref val="0"/>
          <dgm:bulletEnabled val="1"/>
        </dgm:presLayoutVars>
      </dgm:prSet>
      <dgm:spPr/>
    </dgm:pt>
    <dgm:pt modelId="{9CC02EE2-3CA7-4DF4-A95C-EDEA058227A5}" type="pres">
      <dgm:prSet presAssocID="{AA9E325B-88E0-4AC3-BFB8-FE8530DBE4CA}" presName="ParentText2" presStyleLbl="revTx" presStyleIdx="1" presStyleCnt="2">
        <dgm:presLayoutVars>
          <dgm:chMax val="0"/>
          <dgm:chPref val="0"/>
          <dgm:bulletEnabled val="1"/>
        </dgm:presLayoutVars>
      </dgm:prSet>
      <dgm:spPr/>
    </dgm:pt>
    <dgm:pt modelId="{8875FC1E-6228-40E3-B63E-F6A4A084BE5C}" type="pres">
      <dgm:prSet presAssocID="{AA9E325B-88E0-4AC3-BFB8-FE8530DBE4CA}" presName="Plus" presStyleLbl="alignNode1" presStyleIdx="0" presStyleCnt="2" custLinFactX="-86676" custLinFactNeighborX="-100000" custLinFactNeighborY="5823"/>
      <dgm:spPr/>
    </dgm:pt>
    <dgm:pt modelId="{6F72C911-52C9-4143-85BC-A441BBA4DCAD}" type="pres">
      <dgm:prSet presAssocID="{AA9E325B-88E0-4AC3-BFB8-FE8530DBE4CA}" presName="Minus" presStyleLbl="alignNode1" presStyleIdx="1" presStyleCnt="2" custLinFactX="100000" custLinFactNeighborX="133091" custLinFactNeighborY="1767"/>
      <dgm:spPr/>
    </dgm:pt>
    <dgm:pt modelId="{338A6FB8-363A-4708-80D7-D31A6595BA41}" type="pres">
      <dgm:prSet presAssocID="{AA9E325B-88E0-4AC3-BFB8-FE8530DBE4CA}" presName="Divider" presStyleLbl="parChTrans1D1" presStyleIdx="0" presStyleCnt="1"/>
      <dgm:spPr/>
    </dgm:pt>
  </dgm:ptLst>
  <dgm:cxnLst>
    <dgm:cxn modelId="{BCFC994E-DB9A-404C-A2BA-C0601596F065}" type="presOf" srcId="{AA9E325B-88E0-4AC3-BFB8-FE8530DBE4CA}" destId="{8479703F-CCF3-4E40-99D7-28AEEA0AE2B3}" srcOrd="0" destOrd="0" presId="urn:microsoft.com/office/officeart/2009/3/layout/PlusandMinus"/>
    <dgm:cxn modelId="{BB1B83A9-D3D3-4168-8A4D-6E57141D50C0}" type="presOf" srcId="{776BF44A-8962-4E07-959B-EC5101E9C315}" destId="{285F0C6B-B73A-4B60-8113-AE59D20EC0B1}" srcOrd="0" destOrd="0" presId="urn:microsoft.com/office/officeart/2009/3/layout/PlusandMinus"/>
    <dgm:cxn modelId="{DAE1BFF6-E440-4732-9134-EA03E9DE034B}" srcId="{AA9E325B-88E0-4AC3-BFB8-FE8530DBE4CA}" destId="{776BF44A-8962-4E07-959B-EC5101E9C315}" srcOrd="0" destOrd="0" parTransId="{C7F9A494-3F84-4297-85C3-24C502ED9893}" sibTransId="{0B3631B3-B217-4E5F-AEC8-73CE8DD12C31}"/>
    <dgm:cxn modelId="{E225228B-B0B3-4301-BC0C-7FD606EA3395}" type="presParOf" srcId="{8479703F-CCF3-4E40-99D7-28AEEA0AE2B3}" destId="{323F44C7-85BC-49CE-A482-9D615BA0E3A9}" srcOrd="0" destOrd="0" presId="urn:microsoft.com/office/officeart/2009/3/layout/PlusandMinus"/>
    <dgm:cxn modelId="{90013D7C-985F-497E-9B28-B66B8BC9431E}" type="presParOf" srcId="{8479703F-CCF3-4E40-99D7-28AEEA0AE2B3}" destId="{285F0C6B-B73A-4B60-8113-AE59D20EC0B1}" srcOrd="1" destOrd="0" presId="urn:microsoft.com/office/officeart/2009/3/layout/PlusandMinus"/>
    <dgm:cxn modelId="{BFF4A23C-9058-43EF-9D11-AE960650660A}" type="presParOf" srcId="{8479703F-CCF3-4E40-99D7-28AEEA0AE2B3}" destId="{9CC02EE2-3CA7-4DF4-A95C-EDEA058227A5}" srcOrd="2" destOrd="0" presId="urn:microsoft.com/office/officeart/2009/3/layout/PlusandMinus"/>
    <dgm:cxn modelId="{61989D8D-7035-4683-9BE2-BACE4AF87666}" type="presParOf" srcId="{8479703F-CCF3-4E40-99D7-28AEEA0AE2B3}" destId="{8875FC1E-6228-40E3-B63E-F6A4A084BE5C}" srcOrd="3" destOrd="0" presId="urn:microsoft.com/office/officeart/2009/3/layout/PlusandMinus"/>
    <dgm:cxn modelId="{E6522B8C-360F-4C5E-9450-C80026D92F8F}" type="presParOf" srcId="{8479703F-CCF3-4E40-99D7-28AEEA0AE2B3}" destId="{6F72C911-52C9-4143-85BC-A441BBA4DCAD}" srcOrd="4" destOrd="0" presId="urn:microsoft.com/office/officeart/2009/3/layout/PlusandMinus"/>
    <dgm:cxn modelId="{9FA17B60-B993-4D6D-9017-CBEDCD53A711}" type="presParOf" srcId="{8479703F-CCF3-4E40-99D7-28AEEA0AE2B3}" destId="{338A6FB8-363A-4708-80D7-D31A6595BA41}" srcOrd="5" destOrd="0" presId="urn:microsoft.com/office/officeart/2009/3/layout/PlusandMinu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F01289D-A2BB-4980-AC56-676D14CB6499}" type="doc">
      <dgm:prSet loTypeId="urn:microsoft.com/office/officeart/2005/8/layout/arrow2" loCatId="process" qsTypeId="urn:microsoft.com/office/officeart/2005/8/quickstyle/simple1" qsCatId="simple" csTypeId="urn:microsoft.com/office/officeart/2005/8/colors/accent1_2" csCatId="accent1" phldr="1"/>
      <dgm:spPr/>
    </dgm:pt>
    <dgm:pt modelId="{34A132CC-58F9-4D09-ACA5-EA96B14B9AA4}">
      <dgm:prSet phldrT="[Text]" phldr="0" custT="1"/>
      <dgm:spPr/>
      <dgm:t>
        <a:bodyPr/>
        <a:lstStyle/>
        <a:p>
          <a:pPr rtl="0"/>
          <a:r>
            <a:rPr lang="en-US" sz="2800">
              <a:latin typeface="+mn-lt"/>
            </a:rPr>
            <a:t>Traditional Heuristics</a:t>
          </a:r>
        </a:p>
      </dgm:t>
    </dgm:pt>
    <dgm:pt modelId="{AA3AAC11-D7F6-4F2D-8CEC-A231665D2CE2}" type="parTrans" cxnId="{9DC9D29D-7A05-42B3-B190-9DA02BD4BC3B}">
      <dgm:prSet/>
      <dgm:spPr/>
      <dgm:t>
        <a:bodyPr/>
        <a:lstStyle/>
        <a:p>
          <a:endParaRPr lang="en-US"/>
        </a:p>
      </dgm:t>
    </dgm:pt>
    <dgm:pt modelId="{92246FF1-E680-4761-BBDB-BAAB8354F092}" type="sibTrans" cxnId="{9DC9D29D-7A05-42B3-B190-9DA02BD4BC3B}">
      <dgm:prSet/>
      <dgm:spPr/>
      <dgm:t>
        <a:bodyPr/>
        <a:lstStyle/>
        <a:p>
          <a:endParaRPr lang="en-US"/>
        </a:p>
      </dgm:t>
    </dgm:pt>
    <dgm:pt modelId="{441132E2-F234-4052-9773-D9826219E3D3}">
      <dgm:prSet custT="1"/>
      <dgm:spPr/>
      <dgm:t>
        <a:bodyPr/>
        <a:lstStyle/>
        <a:p>
          <a:pPr rtl="0"/>
          <a:r>
            <a:rPr lang="en-US" sz="2800">
              <a:latin typeface="+mn-lt"/>
            </a:rPr>
            <a:t>Virtual and Physical Address Spaces</a:t>
          </a:r>
        </a:p>
      </dgm:t>
    </dgm:pt>
    <dgm:pt modelId="{C66448A7-826C-4E50-AD98-86AF6CA0C52A}" type="parTrans" cxnId="{6E571FE0-6567-4F96-8EBF-7D262AB0D343}">
      <dgm:prSet/>
      <dgm:spPr/>
      <dgm:t>
        <a:bodyPr/>
        <a:lstStyle/>
        <a:p>
          <a:endParaRPr lang="en-IN"/>
        </a:p>
      </dgm:t>
    </dgm:pt>
    <dgm:pt modelId="{87B0E568-22A3-45DE-A732-6CBFB7A6A5AA}" type="sibTrans" cxnId="{6E571FE0-6567-4F96-8EBF-7D262AB0D343}">
      <dgm:prSet/>
      <dgm:spPr/>
      <dgm:t>
        <a:bodyPr/>
        <a:lstStyle/>
        <a:p>
          <a:endParaRPr lang="en-IN"/>
        </a:p>
      </dgm:t>
    </dgm:pt>
    <dgm:pt modelId="{DDA4A0B1-82EB-46DF-8A0B-795E7E850EAC}">
      <dgm:prSet phldrT="[Text]" phldr="0" custT="1"/>
      <dgm:spPr/>
      <dgm:t>
        <a:bodyPr/>
        <a:lstStyle/>
        <a:p>
          <a:r>
            <a:rPr lang="en-US" sz="2800">
              <a:latin typeface="+mn-lt"/>
            </a:rPr>
            <a:t>Page </a:t>
          </a:r>
          <a:br>
            <a:rPr lang="en-US" sz="2800">
              <a:latin typeface="+mn-lt"/>
            </a:rPr>
          </a:br>
          <a:r>
            <a:rPr lang="en-US" sz="2800">
              <a:latin typeface="+mn-lt"/>
            </a:rPr>
            <a:t>Management</a:t>
          </a:r>
          <a:endParaRPr lang="en-US" sz="2800">
            <a:latin typeface="+mn-lt"/>
            <a:ea typeface="+mn-lt"/>
            <a:cs typeface="+mn-lt"/>
          </a:endParaRPr>
        </a:p>
      </dgm:t>
    </dgm:pt>
    <dgm:pt modelId="{B8883BAD-FBA6-464D-8FB4-134DDA18BEF5}" type="sibTrans" cxnId="{6697CAD5-3733-4CE7-B66C-E420868D0B37}">
      <dgm:prSet/>
      <dgm:spPr/>
      <dgm:t>
        <a:bodyPr/>
        <a:lstStyle/>
        <a:p>
          <a:endParaRPr lang="en-US"/>
        </a:p>
      </dgm:t>
    </dgm:pt>
    <dgm:pt modelId="{DD4AB54D-971F-4280-AE55-57CC0EDCD4B5}" type="parTrans" cxnId="{6697CAD5-3733-4CE7-B66C-E420868D0B37}">
      <dgm:prSet/>
      <dgm:spPr/>
      <dgm:t>
        <a:bodyPr/>
        <a:lstStyle/>
        <a:p>
          <a:endParaRPr lang="en-US"/>
        </a:p>
      </dgm:t>
    </dgm:pt>
    <dgm:pt modelId="{74F6EBC1-74AE-4F6B-8949-C0BC002EC417}">
      <dgm:prSet phldrT="[Text]" phldr="0" custT="1"/>
      <dgm:spPr/>
      <dgm:t>
        <a:bodyPr/>
        <a:lstStyle/>
        <a:p>
          <a:pPr rtl="0"/>
          <a:r>
            <a:rPr lang="en-US" sz="2800">
              <a:latin typeface="+mn-lt"/>
            </a:rPr>
            <a:t>Kernel Memory Allocation</a:t>
          </a:r>
        </a:p>
      </dgm:t>
    </dgm:pt>
    <dgm:pt modelId="{BFFA27D5-2DD0-47EF-B9C7-5BAD0E040D95}" type="sibTrans" cxnId="{ACBBD241-7670-42C2-9946-3EBAD973C1D4}">
      <dgm:prSet/>
      <dgm:spPr/>
      <dgm:t>
        <a:bodyPr/>
        <a:lstStyle/>
        <a:p>
          <a:endParaRPr lang="en-US"/>
        </a:p>
      </dgm:t>
    </dgm:pt>
    <dgm:pt modelId="{37DF90A5-053F-4721-99E7-4CBEB19F1A4E}" type="parTrans" cxnId="{ACBBD241-7670-42C2-9946-3EBAD973C1D4}">
      <dgm:prSet/>
      <dgm:spPr/>
      <dgm:t>
        <a:bodyPr/>
        <a:lstStyle/>
        <a:p>
          <a:endParaRPr lang="en-US"/>
        </a:p>
      </dgm:t>
    </dgm:pt>
    <dgm:pt modelId="{89E25ED4-1445-4CDA-A29F-569870BFFE46}" type="pres">
      <dgm:prSet presAssocID="{CF01289D-A2BB-4980-AC56-676D14CB6499}" presName="arrowDiagram" presStyleCnt="0">
        <dgm:presLayoutVars>
          <dgm:chMax val="5"/>
          <dgm:dir/>
          <dgm:resizeHandles val="exact"/>
        </dgm:presLayoutVars>
      </dgm:prSet>
      <dgm:spPr/>
    </dgm:pt>
    <dgm:pt modelId="{F437B5E3-DE9C-47EF-82FE-05C5907D6100}" type="pres">
      <dgm:prSet presAssocID="{CF01289D-A2BB-4980-AC56-676D14CB6499}" presName="arrow" presStyleLbl="bgShp" presStyleIdx="0" presStyleCnt="1"/>
      <dgm:spPr/>
    </dgm:pt>
    <dgm:pt modelId="{2463C782-C171-4347-A50E-866C422CC19E}" type="pres">
      <dgm:prSet presAssocID="{CF01289D-A2BB-4980-AC56-676D14CB6499}" presName="arrowDiagram4" presStyleCnt="0"/>
      <dgm:spPr/>
    </dgm:pt>
    <dgm:pt modelId="{46029B94-3F36-4228-BB50-2086BA3E7D85}" type="pres">
      <dgm:prSet presAssocID="{34A132CC-58F9-4D09-ACA5-EA96B14B9AA4}" presName="bullet4a" presStyleLbl="node1" presStyleIdx="0" presStyleCnt="4"/>
      <dgm:spPr/>
    </dgm:pt>
    <dgm:pt modelId="{BD0A924E-7394-402B-AE53-3627F84CBF77}" type="pres">
      <dgm:prSet presAssocID="{34A132CC-58F9-4D09-ACA5-EA96B14B9AA4}" presName="textBox4a" presStyleLbl="revTx" presStyleIdx="0" presStyleCnt="4">
        <dgm:presLayoutVars>
          <dgm:bulletEnabled val="1"/>
        </dgm:presLayoutVars>
      </dgm:prSet>
      <dgm:spPr/>
    </dgm:pt>
    <dgm:pt modelId="{210D0907-28BE-45FB-9CF1-3F917CD6D074}" type="pres">
      <dgm:prSet presAssocID="{441132E2-F234-4052-9773-D9826219E3D3}" presName="bullet4b" presStyleLbl="node1" presStyleIdx="1" presStyleCnt="4"/>
      <dgm:spPr/>
    </dgm:pt>
    <dgm:pt modelId="{BCE449D9-F1D9-4028-B0EF-BF1F4FC13571}" type="pres">
      <dgm:prSet presAssocID="{441132E2-F234-4052-9773-D9826219E3D3}" presName="textBox4b" presStyleLbl="revTx" presStyleIdx="1" presStyleCnt="4">
        <dgm:presLayoutVars>
          <dgm:bulletEnabled val="1"/>
        </dgm:presLayoutVars>
      </dgm:prSet>
      <dgm:spPr/>
    </dgm:pt>
    <dgm:pt modelId="{8ABF9233-2D1A-49D6-B483-98D33D00D73D}" type="pres">
      <dgm:prSet presAssocID="{DDA4A0B1-82EB-46DF-8A0B-795E7E850EAC}" presName="bullet4c" presStyleLbl="node1" presStyleIdx="2" presStyleCnt="4"/>
      <dgm:spPr/>
    </dgm:pt>
    <dgm:pt modelId="{A5DD0343-4AC3-4CD2-97B4-8C9F6B31AB97}" type="pres">
      <dgm:prSet presAssocID="{DDA4A0B1-82EB-46DF-8A0B-795E7E850EAC}" presName="textBox4c" presStyleLbl="revTx" presStyleIdx="2" presStyleCnt="4" custScaleX="168679" custScaleY="83121" custLinFactNeighborX="28846" custLinFactNeighborY="-3256">
        <dgm:presLayoutVars>
          <dgm:bulletEnabled val="1"/>
        </dgm:presLayoutVars>
      </dgm:prSet>
      <dgm:spPr/>
    </dgm:pt>
    <dgm:pt modelId="{B6A38330-9755-4F1F-AEA2-8AF8DEAAE763}" type="pres">
      <dgm:prSet presAssocID="{74F6EBC1-74AE-4F6B-8949-C0BC002EC417}" presName="bullet4d" presStyleLbl="node1" presStyleIdx="3" presStyleCnt="4"/>
      <dgm:spPr/>
    </dgm:pt>
    <dgm:pt modelId="{7B94E8A5-24C7-422C-9AC7-03F4B8D53DAA}" type="pres">
      <dgm:prSet presAssocID="{74F6EBC1-74AE-4F6B-8949-C0BC002EC417}" presName="textBox4d" presStyleLbl="revTx" presStyleIdx="3" presStyleCnt="4">
        <dgm:presLayoutVars>
          <dgm:bulletEnabled val="1"/>
        </dgm:presLayoutVars>
      </dgm:prSet>
      <dgm:spPr/>
    </dgm:pt>
  </dgm:ptLst>
  <dgm:cxnLst>
    <dgm:cxn modelId="{F36A821B-6DA4-4F28-826F-6D7F8D2F1AB6}" type="presOf" srcId="{441132E2-F234-4052-9773-D9826219E3D3}" destId="{BCE449D9-F1D9-4028-B0EF-BF1F4FC13571}" srcOrd="0" destOrd="0" presId="urn:microsoft.com/office/officeart/2005/8/layout/arrow2"/>
    <dgm:cxn modelId="{ACBBD241-7670-42C2-9946-3EBAD973C1D4}" srcId="{CF01289D-A2BB-4980-AC56-676D14CB6499}" destId="{74F6EBC1-74AE-4F6B-8949-C0BC002EC417}" srcOrd="3" destOrd="0" parTransId="{37DF90A5-053F-4721-99E7-4CBEB19F1A4E}" sibTransId="{BFFA27D5-2DD0-47EF-B9C7-5BAD0E040D95}"/>
    <dgm:cxn modelId="{D21CB395-347D-4C53-B526-E33B3E9BF950}" type="presOf" srcId="{CF01289D-A2BB-4980-AC56-676D14CB6499}" destId="{89E25ED4-1445-4CDA-A29F-569870BFFE46}" srcOrd="0" destOrd="0" presId="urn:microsoft.com/office/officeart/2005/8/layout/arrow2"/>
    <dgm:cxn modelId="{2B6E7D9D-FCA5-4148-A82F-1EB26BAD5CA2}" type="presOf" srcId="{34A132CC-58F9-4D09-ACA5-EA96B14B9AA4}" destId="{BD0A924E-7394-402B-AE53-3627F84CBF77}" srcOrd="0" destOrd="0" presId="urn:microsoft.com/office/officeart/2005/8/layout/arrow2"/>
    <dgm:cxn modelId="{9DC9D29D-7A05-42B3-B190-9DA02BD4BC3B}" srcId="{CF01289D-A2BB-4980-AC56-676D14CB6499}" destId="{34A132CC-58F9-4D09-ACA5-EA96B14B9AA4}" srcOrd="0" destOrd="0" parTransId="{AA3AAC11-D7F6-4F2D-8CEC-A231665D2CE2}" sibTransId="{92246FF1-E680-4761-BBDB-BAAB8354F092}"/>
    <dgm:cxn modelId="{60D956A8-1DD0-40B9-B5A5-C3856B46FEFC}" type="presOf" srcId="{74F6EBC1-74AE-4F6B-8949-C0BC002EC417}" destId="{7B94E8A5-24C7-422C-9AC7-03F4B8D53DAA}" srcOrd="0" destOrd="0" presId="urn:microsoft.com/office/officeart/2005/8/layout/arrow2"/>
    <dgm:cxn modelId="{6697CAD5-3733-4CE7-B66C-E420868D0B37}" srcId="{CF01289D-A2BB-4980-AC56-676D14CB6499}" destId="{DDA4A0B1-82EB-46DF-8A0B-795E7E850EAC}" srcOrd="2" destOrd="0" parTransId="{DD4AB54D-971F-4280-AE55-57CC0EDCD4B5}" sibTransId="{B8883BAD-FBA6-464D-8FB4-134DDA18BEF5}"/>
    <dgm:cxn modelId="{8C4B81DE-C57E-45FA-8BDF-4248F0B7E0FB}" type="presOf" srcId="{DDA4A0B1-82EB-46DF-8A0B-795E7E850EAC}" destId="{A5DD0343-4AC3-4CD2-97B4-8C9F6B31AB97}" srcOrd="0" destOrd="0" presId="urn:microsoft.com/office/officeart/2005/8/layout/arrow2"/>
    <dgm:cxn modelId="{6E571FE0-6567-4F96-8EBF-7D262AB0D343}" srcId="{CF01289D-A2BB-4980-AC56-676D14CB6499}" destId="{441132E2-F234-4052-9773-D9826219E3D3}" srcOrd="1" destOrd="0" parTransId="{C66448A7-826C-4E50-AD98-86AF6CA0C52A}" sibTransId="{87B0E568-22A3-45DE-A732-6CBFB7A6A5AA}"/>
    <dgm:cxn modelId="{76FE208E-229A-45C7-BAF9-0881274ACBB9}" type="presParOf" srcId="{89E25ED4-1445-4CDA-A29F-569870BFFE46}" destId="{F437B5E3-DE9C-47EF-82FE-05C5907D6100}" srcOrd="0" destOrd="0" presId="urn:microsoft.com/office/officeart/2005/8/layout/arrow2"/>
    <dgm:cxn modelId="{78D7697A-F764-4808-897D-9B19423E1F73}" type="presParOf" srcId="{89E25ED4-1445-4CDA-A29F-569870BFFE46}" destId="{2463C782-C171-4347-A50E-866C422CC19E}" srcOrd="1" destOrd="0" presId="urn:microsoft.com/office/officeart/2005/8/layout/arrow2"/>
    <dgm:cxn modelId="{1828D63D-FB04-492F-B87B-FB1FCECD745F}" type="presParOf" srcId="{2463C782-C171-4347-A50E-866C422CC19E}" destId="{46029B94-3F36-4228-BB50-2086BA3E7D85}" srcOrd="0" destOrd="0" presId="urn:microsoft.com/office/officeart/2005/8/layout/arrow2"/>
    <dgm:cxn modelId="{0E912BDA-D8DB-4C48-9192-6C32E15DE4FE}" type="presParOf" srcId="{2463C782-C171-4347-A50E-866C422CC19E}" destId="{BD0A924E-7394-402B-AE53-3627F84CBF77}" srcOrd="1" destOrd="0" presId="urn:microsoft.com/office/officeart/2005/8/layout/arrow2"/>
    <dgm:cxn modelId="{A79F1392-A164-430F-947A-65A36AB1BA33}" type="presParOf" srcId="{2463C782-C171-4347-A50E-866C422CC19E}" destId="{210D0907-28BE-45FB-9CF1-3F917CD6D074}" srcOrd="2" destOrd="0" presId="urn:microsoft.com/office/officeart/2005/8/layout/arrow2"/>
    <dgm:cxn modelId="{84E5C417-CE89-4AE6-AE82-146915FC046C}" type="presParOf" srcId="{2463C782-C171-4347-A50E-866C422CC19E}" destId="{BCE449D9-F1D9-4028-B0EF-BF1F4FC13571}" srcOrd="3" destOrd="0" presId="urn:microsoft.com/office/officeart/2005/8/layout/arrow2"/>
    <dgm:cxn modelId="{4CD01426-2539-485E-9D29-F2095F833DA8}" type="presParOf" srcId="{2463C782-C171-4347-A50E-866C422CC19E}" destId="{8ABF9233-2D1A-49D6-B483-98D33D00D73D}" srcOrd="4" destOrd="0" presId="urn:microsoft.com/office/officeart/2005/8/layout/arrow2"/>
    <dgm:cxn modelId="{FBCDA422-50CB-4077-92AD-0723A5CD4802}" type="presParOf" srcId="{2463C782-C171-4347-A50E-866C422CC19E}" destId="{A5DD0343-4AC3-4CD2-97B4-8C9F6B31AB97}" srcOrd="5" destOrd="0" presId="urn:microsoft.com/office/officeart/2005/8/layout/arrow2"/>
    <dgm:cxn modelId="{E9833BB4-9B00-4C1E-84AE-ADC3682907CE}" type="presParOf" srcId="{2463C782-C171-4347-A50E-866C422CC19E}" destId="{B6A38330-9755-4F1F-AEA2-8AF8DEAAE763}" srcOrd="6" destOrd="0" presId="urn:microsoft.com/office/officeart/2005/8/layout/arrow2"/>
    <dgm:cxn modelId="{A199B52C-37D0-41C3-8151-66D5AD1E2C43}" type="presParOf" srcId="{2463C782-C171-4347-A50E-866C422CC19E}" destId="{7B94E8A5-24C7-422C-9AC7-03F4B8D53DAA}" srcOrd="7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CF01289D-A2BB-4980-AC56-676D14CB6499}" type="doc">
      <dgm:prSet loTypeId="urn:microsoft.com/office/officeart/2005/8/layout/arrow2" loCatId="process" qsTypeId="urn:microsoft.com/office/officeart/2005/8/quickstyle/simple1" qsCatId="simple" csTypeId="urn:microsoft.com/office/officeart/2005/8/colors/accent1_2" csCatId="accent1" phldr="1"/>
      <dgm:spPr/>
    </dgm:pt>
    <dgm:pt modelId="{34A132CC-58F9-4D09-ACA5-EA96B14B9AA4}">
      <dgm:prSet phldrT="[Text]" phldr="0" custT="1"/>
      <dgm:spPr/>
      <dgm:t>
        <a:bodyPr/>
        <a:lstStyle/>
        <a:p>
          <a:pPr rtl="0"/>
          <a:r>
            <a:rPr lang="en-US" sz="2800">
              <a:latin typeface="+mn-lt"/>
            </a:rPr>
            <a:t>Traditional Heuristics</a:t>
          </a:r>
        </a:p>
      </dgm:t>
    </dgm:pt>
    <dgm:pt modelId="{AA3AAC11-D7F6-4F2D-8CEC-A231665D2CE2}" type="parTrans" cxnId="{9DC9D29D-7A05-42B3-B190-9DA02BD4BC3B}">
      <dgm:prSet/>
      <dgm:spPr/>
      <dgm:t>
        <a:bodyPr/>
        <a:lstStyle/>
        <a:p>
          <a:endParaRPr lang="en-US"/>
        </a:p>
      </dgm:t>
    </dgm:pt>
    <dgm:pt modelId="{92246FF1-E680-4761-BBDB-BAAB8354F092}" type="sibTrans" cxnId="{9DC9D29D-7A05-42B3-B190-9DA02BD4BC3B}">
      <dgm:prSet/>
      <dgm:spPr/>
      <dgm:t>
        <a:bodyPr/>
        <a:lstStyle/>
        <a:p>
          <a:endParaRPr lang="en-US"/>
        </a:p>
      </dgm:t>
    </dgm:pt>
    <dgm:pt modelId="{441132E2-F234-4052-9773-D9826219E3D3}">
      <dgm:prSet custT="1"/>
      <dgm:spPr/>
      <dgm:t>
        <a:bodyPr/>
        <a:lstStyle/>
        <a:p>
          <a:pPr rtl="0"/>
          <a:r>
            <a:rPr lang="en-US" sz="2800">
              <a:latin typeface="+mn-lt"/>
            </a:rPr>
            <a:t>Virtual and Physical Address Spaces</a:t>
          </a:r>
        </a:p>
      </dgm:t>
    </dgm:pt>
    <dgm:pt modelId="{C66448A7-826C-4E50-AD98-86AF6CA0C52A}" type="parTrans" cxnId="{6E571FE0-6567-4F96-8EBF-7D262AB0D343}">
      <dgm:prSet/>
      <dgm:spPr/>
      <dgm:t>
        <a:bodyPr/>
        <a:lstStyle/>
        <a:p>
          <a:endParaRPr lang="en-IN"/>
        </a:p>
      </dgm:t>
    </dgm:pt>
    <dgm:pt modelId="{87B0E568-22A3-45DE-A732-6CBFB7A6A5AA}" type="sibTrans" cxnId="{6E571FE0-6567-4F96-8EBF-7D262AB0D343}">
      <dgm:prSet/>
      <dgm:spPr/>
      <dgm:t>
        <a:bodyPr/>
        <a:lstStyle/>
        <a:p>
          <a:endParaRPr lang="en-IN"/>
        </a:p>
      </dgm:t>
    </dgm:pt>
    <dgm:pt modelId="{DDA4A0B1-82EB-46DF-8A0B-795E7E850EAC}">
      <dgm:prSet phldrT="[Text]" phldr="0" custT="1"/>
      <dgm:spPr/>
      <dgm:t>
        <a:bodyPr/>
        <a:lstStyle/>
        <a:p>
          <a:r>
            <a:rPr lang="en-US" sz="2800">
              <a:latin typeface="+mn-lt"/>
            </a:rPr>
            <a:t>Page </a:t>
          </a:r>
          <a:br>
            <a:rPr lang="en-US" sz="2800">
              <a:latin typeface="+mn-lt"/>
            </a:rPr>
          </a:br>
          <a:r>
            <a:rPr lang="en-US" sz="2800">
              <a:latin typeface="+mn-lt"/>
            </a:rPr>
            <a:t>Management</a:t>
          </a:r>
          <a:endParaRPr lang="en-US" sz="2800">
            <a:latin typeface="+mn-lt"/>
            <a:ea typeface="+mn-lt"/>
            <a:cs typeface="+mn-lt"/>
          </a:endParaRPr>
        </a:p>
      </dgm:t>
    </dgm:pt>
    <dgm:pt modelId="{B8883BAD-FBA6-464D-8FB4-134DDA18BEF5}" type="sibTrans" cxnId="{6697CAD5-3733-4CE7-B66C-E420868D0B37}">
      <dgm:prSet/>
      <dgm:spPr/>
      <dgm:t>
        <a:bodyPr/>
        <a:lstStyle/>
        <a:p>
          <a:endParaRPr lang="en-US"/>
        </a:p>
      </dgm:t>
    </dgm:pt>
    <dgm:pt modelId="{DD4AB54D-971F-4280-AE55-57CC0EDCD4B5}" type="parTrans" cxnId="{6697CAD5-3733-4CE7-B66C-E420868D0B37}">
      <dgm:prSet/>
      <dgm:spPr/>
      <dgm:t>
        <a:bodyPr/>
        <a:lstStyle/>
        <a:p>
          <a:endParaRPr lang="en-US"/>
        </a:p>
      </dgm:t>
    </dgm:pt>
    <dgm:pt modelId="{74F6EBC1-74AE-4F6B-8949-C0BC002EC417}">
      <dgm:prSet phldrT="[Text]" phldr="0" custT="1"/>
      <dgm:spPr/>
      <dgm:t>
        <a:bodyPr/>
        <a:lstStyle/>
        <a:p>
          <a:pPr rtl="0"/>
          <a:r>
            <a:rPr lang="en-US" sz="2800">
              <a:latin typeface="+mn-lt"/>
            </a:rPr>
            <a:t>Kernel Memory Allocation</a:t>
          </a:r>
        </a:p>
      </dgm:t>
    </dgm:pt>
    <dgm:pt modelId="{BFFA27D5-2DD0-47EF-B9C7-5BAD0E040D95}" type="sibTrans" cxnId="{ACBBD241-7670-42C2-9946-3EBAD973C1D4}">
      <dgm:prSet/>
      <dgm:spPr/>
      <dgm:t>
        <a:bodyPr/>
        <a:lstStyle/>
        <a:p>
          <a:endParaRPr lang="en-US"/>
        </a:p>
      </dgm:t>
    </dgm:pt>
    <dgm:pt modelId="{37DF90A5-053F-4721-99E7-4CBEB19F1A4E}" type="parTrans" cxnId="{ACBBD241-7670-42C2-9946-3EBAD973C1D4}">
      <dgm:prSet/>
      <dgm:spPr/>
      <dgm:t>
        <a:bodyPr/>
        <a:lstStyle/>
        <a:p>
          <a:endParaRPr lang="en-US"/>
        </a:p>
      </dgm:t>
    </dgm:pt>
    <dgm:pt modelId="{89E25ED4-1445-4CDA-A29F-569870BFFE46}" type="pres">
      <dgm:prSet presAssocID="{CF01289D-A2BB-4980-AC56-676D14CB6499}" presName="arrowDiagram" presStyleCnt="0">
        <dgm:presLayoutVars>
          <dgm:chMax val="5"/>
          <dgm:dir/>
          <dgm:resizeHandles val="exact"/>
        </dgm:presLayoutVars>
      </dgm:prSet>
      <dgm:spPr/>
    </dgm:pt>
    <dgm:pt modelId="{F437B5E3-DE9C-47EF-82FE-05C5907D6100}" type="pres">
      <dgm:prSet presAssocID="{CF01289D-A2BB-4980-AC56-676D14CB6499}" presName="arrow" presStyleLbl="bgShp" presStyleIdx="0" presStyleCnt="1"/>
      <dgm:spPr/>
    </dgm:pt>
    <dgm:pt modelId="{2463C782-C171-4347-A50E-866C422CC19E}" type="pres">
      <dgm:prSet presAssocID="{CF01289D-A2BB-4980-AC56-676D14CB6499}" presName="arrowDiagram4" presStyleCnt="0"/>
      <dgm:spPr/>
    </dgm:pt>
    <dgm:pt modelId="{46029B94-3F36-4228-BB50-2086BA3E7D85}" type="pres">
      <dgm:prSet presAssocID="{34A132CC-58F9-4D09-ACA5-EA96B14B9AA4}" presName="bullet4a" presStyleLbl="node1" presStyleIdx="0" presStyleCnt="4"/>
      <dgm:spPr/>
    </dgm:pt>
    <dgm:pt modelId="{BD0A924E-7394-402B-AE53-3627F84CBF77}" type="pres">
      <dgm:prSet presAssocID="{34A132CC-58F9-4D09-ACA5-EA96B14B9AA4}" presName="textBox4a" presStyleLbl="revTx" presStyleIdx="0" presStyleCnt="4">
        <dgm:presLayoutVars>
          <dgm:bulletEnabled val="1"/>
        </dgm:presLayoutVars>
      </dgm:prSet>
      <dgm:spPr/>
    </dgm:pt>
    <dgm:pt modelId="{210D0907-28BE-45FB-9CF1-3F917CD6D074}" type="pres">
      <dgm:prSet presAssocID="{441132E2-F234-4052-9773-D9826219E3D3}" presName="bullet4b" presStyleLbl="node1" presStyleIdx="1" presStyleCnt="4"/>
      <dgm:spPr/>
    </dgm:pt>
    <dgm:pt modelId="{BCE449D9-F1D9-4028-B0EF-BF1F4FC13571}" type="pres">
      <dgm:prSet presAssocID="{441132E2-F234-4052-9773-D9826219E3D3}" presName="textBox4b" presStyleLbl="revTx" presStyleIdx="1" presStyleCnt="4">
        <dgm:presLayoutVars>
          <dgm:bulletEnabled val="1"/>
        </dgm:presLayoutVars>
      </dgm:prSet>
      <dgm:spPr/>
    </dgm:pt>
    <dgm:pt modelId="{8ABF9233-2D1A-49D6-B483-98D33D00D73D}" type="pres">
      <dgm:prSet presAssocID="{DDA4A0B1-82EB-46DF-8A0B-795E7E850EAC}" presName="bullet4c" presStyleLbl="node1" presStyleIdx="2" presStyleCnt="4"/>
      <dgm:spPr/>
    </dgm:pt>
    <dgm:pt modelId="{A5DD0343-4AC3-4CD2-97B4-8C9F6B31AB97}" type="pres">
      <dgm:prSet presAssocID="{DDA4A0B1-82EB-46DF-8A0B-795E7E850EAC}" presName="textBox4c" presStyleLbl="revTx" presStyleIdx="2" presStyleCnt="4" custScaleX="168679" custScaleY="83121" custLinFactNeighborX="28846" custLinFactNeighborY="-3256">
        <dgm:presLayoutVars>
          <dgm:bulletEnabled val="1"/>
        </dgm:presLayoutVars>
      </dgm:prSet>
      <dgm:spPr/>
    </dgm:pt>
    <dgm:pt modelId="{B6A38330-9755-4F1F-AEA2-8AF8DEAAE763}" type="pres">
      <dgm:prSet presAssocID="{74F6EBC1-74AE-4F6B-8949-C0BC002EC417}" presName="bullet4d" presStyleLbl="node1" presStyleIdx="3" presStyleCnt="4"/>
      <dgm:spPr/>
    </dgm:pt>
    <dgm:pt modelId="{7B94E8A5-24C7-422C-9AC7-03F4B8D53DAA}" type="pres">
      <dgm:prSet presAssocID="{74F6EBC1-74AE-4F6B-8949-C0BC002EC417}" presName="textBox4d" presStyleLbl="revTx" presStyleIdx="3" presStyleCnt="4">
        <dgm:presLayoutVars>
          <dgm:bulletEnabled val="1"/>
        </dgm:presLayoutVars>
      </dgm:prSet>
      <dgm:spPr/>
    </dgm:pt>
  </dgm:ptLst>
  <dgm:cxnLst>
    <dgm:cxn modelId="{F36A821B-6DA4-4F28-826F-6D7F8D2F1AB6}" type="presOf" srcId="{441132E2-F234-4052-9773-D9826219E3D3}" destId="{BCE449D9-F1D9-4028-B0EF-BF1F4FC13571}" srcOrd="0" destOrd="0" presId="urn:microsoft.com/office/officeart/2005/8/layout/arrow2"/>
    <dgm:cxn modelId="{ACBBD241-7670-42C2-9946-3EBAD973C1D4}" srcId="{CF01289D-A2BB-4980-AC56-676D14CB6499}" destId="{74F6EBC1-74AE-4F6B-8949-C0BC002EC417}" srcOrd="3" destOrd="0" parTransId="{37DF90A5-053F-4721-99E7-4CBEB19F1A4E}" sibTransId="{BFFA27D5-2DD0-47EF-B9C7-5BAD0E040D95}"/>
    <dgm:cxn modelId="{D21CB395-347D-4C53-B526-E33B3E9BF950}" type="presOf" srcId="{CF01289D-A2BB-4980-AC56-676D14CB6499}" destId="{89E25ED4-1445-4CDA-A29F-569870BFFE46}" srcOrd="0" destOrd="0" presId="urn:microsoft.com/office/officeart/2005/8/layout/arrow2"/>
    <dgm:cxn modelId="{2B6E7D9D-FCA5-4148-A82F-1EB26BAD5CA2}" type="presOf" srcId="{34A132CC-58F9-4D09-ACA5-EA96B14B9AA4}" destId="{BD0A924E-7394-402B-AE53-3627F84CBF77}" srcOrd="0" destOrd="0" presId="urn:microsoft.com/office/officeart/2005/8/layout/arrow2"/>
    <dgm:cxn modelId="{9DC9D29D-7A05-42B3-B190-9DA02BD4BC3B}" srcId="{CF01289D-A2BB-4980-AC56-676D14CB6499}" destId="{34A132CC-58F9-4D09-ACA5-EA96B14B9AA4}" srcOrd="0" destOrd="0" parTransId="{AA3AAC11-D7F6-4F2D-8CEC-A231665D2CE2}" sibTransId="{92246FF1-E680-4761-BBDB-BAAB8354F092}"/>
    <dgm:cxn modelId="{60D956A8-1DD0-40B9-B5A5-C3856B46FEFC}" type="presOf" srcId="{74F6EBC1-74AE-4F6B-8949-C0BC002EC417}" destId="{7B94E8A5-24C7-422C-9AC7-03F4B8D53DAA}" srcOrd="0" destOrd="0" presId="urn:microsoft.com/office/officeart/2005/8/layout/arrow2"/>
    <dgm:cxn modelId="{6697CAD5-3733-4CE7-B66C-E420868D0B37}" srcId="{CF01289D-A2BB-4980-AC56-676D14CB6499}" destId="{DDA4A0B1-82EB-46DF-8A0B-795E7E850EAC}" srcOrd="2" destOrd="0" parTransId="{DD4AB54D-971F-4280-AE55-57CC0EDCD4B5}" sibTransId="{B8883BAD-FBA6-464D-8FB4-134DDA18BEF5}"/>
    <dgm:cxn modelId="{8C4B81DE-C57E-45FA-8BDF-4248F0B7E0FB}" type="presOf" srcId="{DDA4A0B1-82EB-46DF-8A0B-795E7E850EAC}" destId="{A5DD0343-4AC3-4CD2-97B4-8C9F6B31AB97}" srcOrd="0" destOrd="0" presId="urn:microsoft.com/office/officeart/2005/8/layout/arrow2"/>
    <dgm:cxn modelId="{6E571FE0-6567-4F96-8EBF-7D262AB0D343}" srcId="{CF01289D-A2BB-4980-AC56-676D14CB6499}" destId="{441132E2-F234-4052-9773-D9826219E3D3}" srcOrd="1" destOrd="0" parTransId="{C66448A7-826C-4E50-AD98-86AF6CA0C52A}" sibTransId="{87B0E568-22A3-45DE-A732-6CBFB7A6A5AA}"/>
    <dgm:cxn modelId="{76FE208E-229A-45C7-BAF9-0881274ACBB9}" type="presParOf" srcId="{89E25ED4-1445-4CDA-A29F-569870BFFE46}" destId="{F437B5E3-DE9C-47EF-82FE-05C5907D6100}" srcOrd="0" destOrd="0" presId="urn:microsoft.com/office/officeart/2005/8/layout/arrow2"/>
    <dgm:cxn modelId="{78D7697A-F764-4808-897D-9B19423E1F73}" type="presParOf" srcId="{89E25ED4-1445-4CDA-A29F-569870BFFE46}" destId="{2463C782-C171-4347-A50E-866C422CC19E}" srcOrd="1" destOrd="0" presId="urn:microsoft.com/office/officeart/2005/8/layout/arrow2"/>
    <dgm:cxn modelId="{1828D63D-FB04-492F-B87B-FB1FCECD745F}" type="presParOf" srcId="{2463C782-C171-4347-A50E-866C422CC19E}" destId="{46029B94-3F36-4228-BB50-2086BA3E7D85}" srcOrd="0" destOrd="0" presId="urn:microsoft.com/office/officeart/2005/8/layout/arrow2"/>
    <dgm:cxn modelId="{0E912BDA-D8DB-4C48-9192-6C32E15DE4FE}" type="presParOf" srcId="{2463C782-C171-4347-A50E-866C422CC19E}" destId="{BD0A924E-7394-402B-AE53-3627F84CBF77}" srcOrd="1" destOrd="0" presId="urn:microsoft.com/office/officeart/2005/8/layout/arrow2"/>
    <dgm:cxn modelId="{A79F1392-A164-430F-947A-65A36AB1BA33}" type="presParOf" srcId="{2463C782-C171-4347-A50E-866C422CC19E}" destId="{210D0907-28BE-45FB-9CF1-3F917CD6D074}" srcOrd="2" destOrd="0" presId="urn:microsoft.com/office/officeart/2005/8/layout/arrow2"/>
    <dgm:cxn modelId="{84E5C417-CE89-4AE6-AE82-146915FC046C}" type="presParOf" srcId="{2463C782-C171-4347-A50E-866C422CC19E}" destId="{BCE449D9-F1D9-4028-B0EF-BF1F4FC13571}" srcOrd="3" destOrd="0" presId="urn:microsoft.com/office/officeart/2005/8/layout/arrow2"/>
    <dgm:cxn modelId="{4CD01426-2539-485E-9D29-F2095F833DA8}" type="presParOf" srcId="{2463C782-C171-4347-A50E-866C422CC19E}" destId="{8ABF9233-2D1A-49D6-B483-98D33D00D73D}" srcOrd="4" destOrd="0" presId="urn:microsoft.com/office/officeart/2005/8/layout/arrow2"/>
    <dgm:cxn modelId="{FBCDA422-50CB-4077-92AD-0723A5CD4802}" type="presParOf" srcId="{2463C782-C171-4347-A50E-866C422CC19E}" destId="{A5DD0343-4AC3-4CD2-97B4-8C9F6B31AB97}" srcOrd="5" destOrd="0" presId="urn:microsoft.com/office/officeart/2005/8/layout/arrow2"/>
    <dgm:cxn modelId="{E9833BB4-9B00-4C1E-84AE-ADC3682907CE}" type="presParOf" srcId="{2463C782-C171-4347-A50E-866C422CC19E}" destId="{B6A38330-9755-4F1F-AEA2-8AF8DEAAE763}" srcOrd="6" destOrd="0" presId="urn:microsoft.com/office/officeart/2005/8/layout/arrow2"/>
    <dgm:cxn modelId="{A199B52C-37D0-41C3-8151-66D5AD1E2C43}" type="presParOf" srcId="{2463C782-C171-4347-A50E-866C422CC19E}" destId="{7B94E8A5-24C7-422C-9AC7-03F4B8D53DAA}" srcOrd="7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7C9D3271-E624-47E0-9EFD-FA3A24025C1E}" type="doc">
      <dgm:prSet loTypeId="urn:microsoft.com/office/officeart/2005/8/layout/list1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IN"/>
        </a:p>
      </dgm:t>
    </dgm:pt>
    <dgm:pt modelId="{96CCB84A-C79C-4F7E-8371-2BCA028936DA}">
      <dgm:prSet phldrT="[Text]"/>
      <dgm:spPr/>
      <dgm:t>
        <a:bodyPr/>
        <a:lstStyle/>
        <a:p>
          <a:r>
            <a:rPr lang="en-IN"/>
            <a:t>Bloom Filters</a:t>
          </a:r>
        </a:p>
      </dgm:t>
    </dgm:pt>
    <dgm:pt modelId="{6639C07D-609B-40C1-9479-253C6651E2B6}" type="parTrans" cxnId="{3907CC43-CFFA-4D65-977A-010BB21235FC}">
      <dgm:prSet/>
      <dgm:spPr/>
      <dgm:t>
        <a:bodyPr/>
        <a:lstStyle/>
        <a:p>
          <a:endParaRPr lang="en-IN"/>
        </a:p>
      </dgm:t>
    </dgm:pt>
    <dgm:pt modelId="{45645B74-3B03-4B2A-A1EC-2BC943BA1E82}" type="sibTrans" cxnId="{3907CC43-CFFA-4D65-977A-010BB21235FC}">
      <dgm:prSet/>
      <dgm:spPr/>
      <dgm:t>
        <a:bodyPr/>
        <a:lstStyle/>
        <a:p>
          <a:endParaRPr lang="en-IN"/>
        </a:p>
      </dgm:t>
    </dgm:pt>
    <dgm:pt modelId="{F6046550-47DC-428D-A9BF-FA8AA596629D}">
      <dgm:prSet phldrT="[Text]"/>
      <dgm:spPr/>
      <dgm:t>
        <a:bodyPr/>
        <a:lstStyle/>
        <a:p>
          <a:r>
            <a:rPr lang="en-IN"/>
            <a:t>Reverse Mapping</a:t>
          </a:r>
          <a:endParaRPr lang="en-IN" dirty="0"/>
        </a:p>
      </dgm:t>
    </dgm:pt>
    <dgm:pt modelId="{4BAB8450-E8B0-4708-A43C-7C200CE4BBC2}" type="parTrans" cxnId="{3A92A422-D645-40E6-A3B5-B20CC7B4439B}">
      <dgm:prSet/>
      <dgm:spPr/>
      <dgm:t>
        <a:bodyPr/>
        <a:lstStyle/>
        <a:p>
          <a:endParaRPr lang="en-IN"/>
        </a:p>
      </dgm:t>
    </dgm:pt>
    <dgm:pt modelId="{80AC90E4-4F64-4AED-84DF-34D9EC0BCD0B}" type="sibTrans" cxnId="{3A92A422-D645-40E6-A3B5-B20CC7B4439B}">
      <dgm:prSet/>
      <dgm:spPr/>
      <dgm:t>
        <a:bodyPr/>
        <a:lstStyle/>
        <a:p>
          <a:endParaRPr lang="en-IN"/>
        </a:p>
      </dgm:t>
    </dgm:pt>
    <dgm:pt modelId="{86823287-7D17-42BF-8B61-E5268E92674C}" type="pres">
      <dgm:prSet presAssocID="{7C9D3271-E624-47E0-9EFD-FA3A24025C1E}" presName="linear" presStyleCnt="0">
        <dgm:presLayoutVars>
          <dgm:dir/>
          <dgm:animLvl val="lvl"/>
          <dgm:resizeHandles val="exact"/>
        </dgm:presLayoutVars>
      </dgm:prSet>
      <dgm:spPr/>
    </dgm:pt>
    <dgm:pt modelId="{3FE50344-D570-4809-A0B1-CA6DAE8033DA}" type="pres">
      <dgm:prSet presAssocID="{96CCB84A-C79C-4F7E-8371-2BCA028936DA}" presName="parentLin" presStyleCnt="0"/>
      <dgm:spPr/>
    </dgm:pt>
    <dgm:pt modelId="{EAF6C3B2-8A2B-45E5-98F5-5926D26CD2A0}" type="pres">
      <dgm:prSet presAssocID="{96CCB84A-C79C-4F7E-8371-2BCA028936DA}" presName="parentLeftMargin" presStyleLbl="node1" presStyleIdx="0" presStyleCnt="2"/>
      <dgm:spPr/>
    </dgm:pt>
    <dgm:pt modelId="{1A039807-A5ED-4B60-9381-E63CC097E846}" type="pres">
      <dgm:prSet presAssocID="{96CCB84A-C79C-4F7E-8371-2BCA028936DA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6E639637-3159-4B6D-A101-5D2339CEAC4F}" type="pres">
      <dgm:prSet presAssocID="{96CCB84A-C79C-4F7E-8371-2BCA028936DA}" presName="negativeSpace" presStyleCnt="0"/>
      <dgm:spPr/>
    </dgm:pt>
    <dgm:pt modelId="{AECC0E90-0F57-4B9B-9854-3F978FBA3E2F}" type="pres">
      <dgm:prSet presAssocID="{96CCB84A-C79C-4F7E-8371-2BCA028936DA}" presName="childText" presStyleLbl="conFgAcc1" presStyleIdx="0" presStyleCnt="2">
        <dgm:presLayoutVars>
          <dgm:bulletEnabled val="1"/>
        </dgm:presLayoutVars>
      </dgm:prSet>
      <dgm:spPr/>
    </dgm:pt>
    <dgm:pt modelId="{58465083-91CF-4710-9E4C-36D9F7464A6B}" type="pres">
      <dgm:prSet presAssocID="{45645B74-3B03-4B2A-A1EC-2BC943BA1E82}" presName="spaceBetweenRectangles" presStyleCnt="0"/>
      <dgm:spPr/>
    </dgm:pt>
    <dgm:pt modelId="{D2CD73AC-D788-449F-ABA8-C085BD8639A0}" type="pres">
      <dgm:prSet presAssocID="{F6046550-47DC-428D-A9BF-FA8AA596629D}" presName="parentLin" presStyleCnt="0"/>
      <dgm:spPr/>
    </dgm:pt>
    <dgm:pt modelId="{10D10C2E-768E-47A7-8C09-7F786FFBA79E}" type="pres">
      <dgm:prSet presAssocID="{F6046550-47DC-428D-A9BF-FA8AA596629D}" presName="parentLeftMargin" presStyleLbl="node1" presStyleIdx="0" presStyleCnt="2"/>
      <dgm:spPr/>
    </dgm:pt>
    <dgm:pt modelId="{7B49F336-925B-442A-B99D-7B61ED3BC907}" type="pres">
      <dgm:prSet presAssocID="{F6046550-47DC-428D-A9BF-FA8AA596629D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74A590FC-A0C5-44B2-B026-8CA2E4878BEE}" type="pres">
      <dgm:prSet presAssocID="{F6046550-47DC-428D-A9BF-FA8AA596629D}" presName="negativeSpace" presStyleCnt="0"/>
      <dgm:spPr/>
    </dgm:pt>
    <dgm:pt modelId="{8A16561E-5AA5-4C55-AE07-6BF9A0829C76}" type="pres">
      <dgm:prSet presAssocID="{F6046550-47DC-428D-A9BF-FA8AA596629D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3A92A422-D645-40E6-A3B5-B20CC7B4439B}" srcId="{7C9D3271-E624-47E0-9EFD-FA3A24025C1E}" destId="{F6046550-47DC-428D-A9BF-FA8AA596629D}" srcOrd="1" destOrd="0" parTransId="{4BAB8450-E8B0-4708-A43C-7C200CE4BBC2}" sibTransId="{80AC90E4-4F64-4AED-84DF-34D9EC0BCD0B}"/>
    <dgm:cxn modelId="{3907CC43-CFFA-4D65-977A-010BB21235FC}" srcId="{7C9D3271-E624-47E0-9EFD-FA3A24025C1E}" destId="{96CCB84A-C79C-4F7E-8371-2BCA028936DA}" srcOrd="0" destOrd="0" parTransId="{6639C07D-609B-40C1-9479-253C6651E2B6}" sibTransId="{45645B74-3B03-4B2A-A1EC-2BC943BA1E82}"/>
    <dgm:cxn modelId="{A1045E4F-5FE6-4820-8C3E-51B4A32F540D}" type="presOf" srcId="{F6046550-47DC-428D-A9BF-FA8AA596629D}" destId="{7B49F336-925B-442A-B99D-7B61ED3BC907}" srcOrd="1" destOrd="0" presId="urn:microsoft.com/office/officeart/2005/8/layout/list1"/>
    <dgm:cxn modelId="{515B599F-328B-40D4-9474-80B58B52ACAC}" type="presOf" srcId="{7C9D3271-E624-47E0-9EFD-FA3A24025C1E}" destId="{86823287-7D17-42BF-8B61-E5268E92674C}" srcOrd="0" destOrd="0" presId="urn:microsoft.com/office/officeart/2005/8/layout/list1"/>
    <dgm:cxn modelId="{99CD0AB7-2BE7-4680-88CA-FDCCE66A1000}" type="presOf" srcId="{96CCB84A-C79C-4F7E-8371-2BCA028936DA}" destId="{EAF6C3B2-8A2B-45E5-98F5-5926D26CD2A0}" srcOrd="0" destOrd="0" presId="urn:microsoft.com/office/officeart/2005/8/layout/list1"/>
    <dgm:cxn modelId="{CE84C6BF-2A2E-49F4-BCCA-3168369781F0}" type="presOf" srcId="{96CCB84A-C79C-4F7E-8371-2BCA028936DA}" destId="{1A039807-A5ED-4B60-9381-E63CC097E846}" srcOrd="1" destOrd="0" presId="urn:microsoft.com/office/officeart/2005/8/layout/list1"/>
    <dgm:cxn modelId="{A9EFEDC7-3174-42A3-AD86-CC65773B2979}" type="presOf" srcId="{F6046550-47DC-428D-A9BF-FA8AA596629D}" destId="{10D10C2E-768E-47A7-8C09-7F786FFBA79E}" srcOrd="0" destOrd="0" presId="urn:microsoft.com/office/officeart/2005/8/layout/list1"/>
    <dgm:cxn modelId="{15070175-7752-4C69-8E2E-C2F5906EE072}" type="presParOf" srcId="{86823287-7D17-42BF-8B61-E5268E92674C}" destId="{3FE50344-D570-4809-A0B1-CA6DAE8033DA}" srcOrd="0" destOrd="0" presId="urn:microsoft.com/office/officeart/2005/8/layout/list1"/>
    <dgm:cxn modelId="{3EFE5B58-430B-40BF-B1B8-2F6465E249F9}" type="presParOf" srcId="{3FE50344-D570-4809-A0B1-CA6DAE8033DA}" destId="{EAF6C3B2-8A2B-45E5-98F5-5926D26CD2A0}" srcOrd="0" destOrd="0" presId="urn:microsoft.com/office/officeart/2005/8/layout/list1"/>
    <dgm:cxn modelId="{A2CDA0DD-30A3-4801-BDDE-F4DCC7E55585}" type="presParOf" srcId="{3FE50344-D570-4809-A0B1-CA6DAE8033DA}" destId="{1A039807-A5ED-4B60-9381-E63CC097E846}" srcOrd="1" destOrd="0" presId="urn:microsoft.com/office/officeart/2005/8/layout/list1"/>
    <dgm:cxn modelId="{78206635-6F4E-4EC2-B39C-7CC65355C9F6}" type="presParOf" srcId="{86823287-7D17-42BF-8B61-E5268E92674C}" destId="{6E639637-3159-4B6D-A101-5D2339CEAC4F}" srcOrd="1" destOrd="0" presId="urn:microsoft.com/office/officeart/2005/8/layout/list1"/>
    <dgm:cxn modelId="{1182D25A-3F3E-43C3-839B-6901040F62DD}" type="presParOf" srcId="{86823287-7D17-42BF-8B61-E5268E92674C}" destId="{AECC0E90-0F57-4B9B-9854-3F978FBA3E2F}" srcOrd="2" destOrd="0" presId="urn:microsoft.com/office/officeart/2005/8/layout/list1"/>
    <dgm:cxn modelId="{DEC5E435-7FBC-4AF3-90E4-EF68591DAC2E}" type="presParOf" srcId="{86823287-7D17-42BF-8B61-E5268E92674C}" destId="{58465083-91CF-4710-9E4C-36D9F7464A6B}" srcOrd="3" destOrd="0" presId="urn:microsoft.com/office/officeart/2005/8/layout/list1"/>
    <dgm:cxn modelId="{422651E8-81D7-43EB-87D3-2A8CB720B2FA}" type="presParOf" srcId="{86823287-7D17-42BF-8B61-E5268E92674C}" destId="{D2CD73AC-D788-449F-ABA8-C085BD8639A0}" srcOrd="4" destOrd="0" presId="urn:microsoft.com/office/officeart/2005/8/layout/list1"/>
    <dgm:cxn modelId="{94863DD5-D4B5-4536-B3C1-5A180C140E18}" type="presParOf" srcId="{D2CD73AC-D788-449F-ABA8-C085BD8639A0}" destId="{10D10C2E-768E-47A7-8C09-7F786FFBA79E}" srcOrd="0" destOrd="0" presId="urn:microsoft.com/office/officeart/2005/8/layout/list1"/>
    <dgm:cxn modelId="{BBDC0763-816D-43A9-970D-2480F0EF3000}" type="presParOf" srcId="{D2CD73AC-D788-449F-ABA8-C085BD8639A0}" destId="{7B49F336-925B-442A-B99D-7B61ED3BC907}" srcOrd="1" destOrd="0" presId="urn:microsoft.com/office/officeart/2005/8/layout/list1"/>
    <dgm:cxn modelId="{2B8549E6-13DC-4A00-B963-26D6EC7FCA93}" type="presParOf" srcId="{86823287-7D17-42BF-8B61-E5268E92674C}" destId="{74A590FC-A0C5-44B2-B026-8CA2E4878BEE}" srcOrd="5" destOrd="0" presId="urn:microsoft.com/office/officeart/2005/8/layout/list1"/>
    <dgm:cxn modelId="{3E59F2EA-BC74-44FA-8619-CC6822F1A318}" type="presParOf" srcId="{86823287-7D17-42BF-8B61-E5268E92674C}" destId="{8A16561E-5AA5-4C55-AE07-6BF9A0829C76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C5FF99C4-8569-4A91-BE7F-D92E1FA90E00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IN"/>
        </a:p>
      </dgm:t>
    </dgm:pt>
    <dgm:pt modelId="{C1E11AB1-0B08-41AE-9C60-349A042A941C}">
      <dgm:prSet phldrT="[Text]"/>
      <dgm:spPr/>
      <dgm:t>
        <a:bodyPr/>
        <a:lstStyle/>
        <a:p>
          <a:r>
            <a:rPr lang="en-IN"/>
            <a:t>Leverage temporal locality</a:t>
          </a:r>
        </a:p>
      </dgm:t>
    </dgm:pt>
    <dgm:pt modelId="{D9A0255D-A684-41F9-A9FD-FC95FC769C3D}" type="parTrans" cxnId="{49780B2D-8C10-4CA1-8C1D-98FD625E1587}">
      <dgm:prSet/>
      <dgm:spPr/>
      <dgm:t>
        <a:bodyPr/>
        <a:lstStyle/>
        <a:p>
          <a:endParaRPr lang="en-IN"/>
        </a:p>
      </dgm:t>
    </dgm:pt>
    <dgm:pt modelId="{A4338ED4-2CD7-4EC5-94F1-6BC78A5F7046}" type="sibTrans" cxnId="{49780B2D-8C10-4CA1-8C1D-98FD625E1587}">
      <dgm:prSet/>
      <dgm:spPr/>
      <dgm:t>
        <a:bodyPr/>
        <a:lstStyle/>
        <a:p>
          <a:endParaRPr lang="en-IN"/>
        </a:p>
      </dgm:t>
    </dgm:pt>
    <dgm:pt modelId="{D109485E-ABEA-4508-9534-C44F09A0177C}">
      <dgm:prSet phldrT="[Text]"/>
      <dgm:spPr/>
      <dgm:t>
        <a:bodyPr/>
        <a:lstStyle/>
        <a:p>
          <a:r>
            <a:rPr lang="en-IN"/>
            <a:t>Take advantage of spatial locality</a:t>
          </a:r>
        </a:p>
      </dgm:t>
    </dgm:pt>
    <dgm:pt modelId="{F095C0F5-FBF7-495A-BD38-F550D0720256}" type="parTrans" cxnId="{50EFADCD-AF74-46F2-99CC-5C6A942442D2}">
      <dgm:prSet/>
      <dgm:spPr/>
      <dgm:t>
        <a:bodyPr/>
        <a:lstStyle/>
        <a:p>
          <a:endParaRPr lang="en-IN"/>
        </a:p>
      </dgm:t>
    </dgm:pt>
    <dgm:pt modelId="{ECF8EF91-DB14-4642-884C-E1E9EBDC205D}" type="sibTrans" cxnId="{50EFADCD-AF74-46F2-99CC-5C6A942442D2}">
      <dgm:prSet/>
      <dgm:spPr/>
      <dgm:t>
        <a:bodyPr/>
        <a:lstStyle/>
        <a:p>
          <a:endParaRPr lang="en-IN"/>
        </a:p>
      </dgm:t>
    </dgm:pt>
    <dgm:pt modelId="{FAFE6B37-A2A6-4FE6-8531-8F9D9850C45A}">
      <dgm:prSet phldrT="[Text]"/>
      <dgm:spPr/>
      <dgm:t>
        <a:bodyPr/>
        <a:lstStyle/>
        <a:p>
          <a:r>
            <a:rPr lang="en-IN"/>
            <a:t>Use the slow path-fast path approach</a:t>
          </a:r>
        </a:p>
      </dgm:t>
    </dgm:pt>
    <dgm:pt modelId="{76755A1B-81FA-4F02-B46B-D6653EBAAD6D}" type="parTrans" cxnId="{E5F096CF-877D-4780-9143-58291B8C28A7}">
      <dgm:prSet/>
      <dgm:spPr/>
      <dgm:t>
        <a:bodyPr/>
        <a:lstStyle/>
        <a:p>
          <a:endParaRPr lang="en-IN"/>
        </a:p>
      </dgm:t>
    </dgm:pt>
    <dgm:pt modelId="{E205431C-80A5-4D35-8B89-357990248D21}" type="sibTrans" cxnId="{E5F096CF-877D-4780-9143-58291B8C28A7}">
      <dgm:prSet/>
      <dgm:spPr/>
      <dgm:t>
        <a:bodyPr/>
        <a:lstStyle/>
        <a:p>
          <a:endParaRPr lang="en-IN"/>
        </a:p>
      </dgm:t>
    </dgm:pt>
    <dgm:pt modelId="{6A408988-4C65-4D04-B5DD-36244AD2116A}">
      <dgm:prSet phldrT="[Text]"/>
      <dgm:spPr/>
      <dgm:t>
        <a:bodyPr/>
        <a:lstStyle/>
        <a:p>
          <a:r>
            <a:rPr lang="en-IN"/>
            <a:t>Simple heuristics that are well-suited to all kinds of workloads</a:t>
          </a:r>
        </a:p>
      </dgm:t>
    </dgm:pt>
    <dgm:pt modelId="{8F6F801A-617B-4DFD-9AB1-673B7D5CBB21}" type="parTrans" cxnId="{C41A639C-A166-40CF-AF2F-4C793CA823CC}">
      <dgm:prSet/>
      <dgm:spPr/>
      <dgm:t>
        <a:bodyPr/>
        <a:lstStyle/>
        <a:p>
          <a:endParaRPr lang="en-IN"/>
        </a:p>
      </dgm:t>
    </dgm:pt>
    <dgm:pt modelId="{838A0FE4-B948-4E72-837E-FE2DE983C02A}" type="sibTrans" cxnId="{C41A639C-A166-40CF-AF2F-4C793CA823CC}">
      <dgm:prSet/>
      <dgm:spPr/>
      <dgm:t>
        <a:bodyPr/>
        <a:lstStyle/>
        <a:p>
          <a:endParaRPr lang="en-IN"/>
        </a:p>
      </dgm:t>
    </dgm:pt>
    <dgm:pt modelId="{7A3E377F-C03E-4073-8D62-F288D773C011}" type="pres">
      <dgm:prSet presAssocID="{C5FF99C4-8569-4A91-BE7F-D92E1FA90E00}" presName="Name0" presStyleCnt="0">
        <dgm:presLayoutVars>
          <dgm:chMax val="7"/>
          <dgm:chPref val="7"/>
          <dgm:dir/>
        </dgm:presLayoutVars>
      </dgm:prSet>
      <dgm:spPr/>
    </dgm:pt>
    <dgm:pt modelId="{636DD645-255D-423D-8D68-C8A3A1EBE1F1}" type="pres">
      <dgm:prSet presAssocID="{C5FF99C4-8569-4A91-BE7F-D92E1FA90E00}" presName="Name1" presStyleCnt="0"/>
      <dgm:spPr/>
    </dgm:pt>
    <dgm:pt modelId="{A2F8D223-C372-40D9-A5E0-F1369EF81FED}" type="pres">
      <dgm:prSet presAssocID="{C5FF99C4-8569-4A91-BE7F-D92E1FA90E00}" presName="cycle" presStyleCnt="0"/>
      <dgm:spPr/>
    </dgm:pt>
    <dgm:pt modelId="{B2026870-B2AD-430C-8D6D-98FC77051762}" type="pres">
      <dgm:prSet presAssocID="{C5FF99C4-8569-4A91-BE7F-D92E1FA90E00}" presName="srcNode" presStyleLbl="node1" presStyleIdx="0" presStyleCnt="4"/>
      <dgm:spPr/>
    </dgm:pt>
    <dgm:pt modelId="{4F21726E-D651-40AC-9A99-AC3599EB9FC9}" type="pres">
      <dgm:prSet presAssocID="{C5FF99C4-8569-4A91-BE7F-D92E1FA90E00}" presName="conn" presStyleLbl="parChTrans1D2" presStyleIdx="0" presStyleCnt="1"/>
      <dgm:spPr/>
    </dgm:pt>
    <dgm:pt modelId="{E314A06A-93A2-46D8-87F1-EEA1B2905C55}" type="pres">
      <dgm:prSet presAssocID="{C5FF99C4-8569-4A91-BE7F-D92E1FA90E00}" presName="extraNode" presStyleLbl="node1" presStyleIdx="0" presStyleCnt="4"/>
      <dgm:spPr/>
    </dgm:pt>
    <dgm:pt modelId="{8C95ED83-5353-4125-88E5-2C5AA0E1A825}" type="pres">
      <dgm:prSet presAssocID="{C5FF99C4-8569-4A91-BE7F-D92E1FA90E00}" presName="dstNode" presStyleLbl="node1" presStyleIdx="0" presStyleCnt="4"/>
      <dgm:spPr/>
    </dgm:pt>
    <dgm:pt modelId="{96C08598-41DB-4763-9649-841F0946500D}" type="pres">
      <dgm:prSet presAssocID="{C1E11AB1-0B08-41AE-9C60-349A042A941C}" presName="text_1" presStyleLbl="node1" presStyleIdx="0" presStyleCnt="4">
        <dgm:presLayoutVars>
          <dgm:bulletEnabled val="1"/>
        </dgm:presLayoutVars>
      </dgm:prSet>
      <dgm:spPr/>
    </dgm:pt>
    <dgm:pt modelId="{75CE63C1-CA57-481B-83B6-A3125AC3F742}" type="pres">
      <dgm:prSet presAssocID="{C1E11AB1-0B08-41AE-9C60-349A042A941C}" presName="accent_1" presStyleCnt="0"/>
      <dgm:spPr/>
    </dgm:pt>
    <dgm:pt modelId="{EBE6303D-FDAD-426B-83B2-9BEDE12AB0B4}" type="pres">
      <dgm:prSet presAssocID="{C1E11AB1-0B08-41AE-9C60-349A042A941C}" presName="accentRepeatNode" presStyleLbl="solidFgAcc1" presStyleIdx="0" presStyleCnt="4"/>
      <dgm:spPr/>
    </dgm:pt>
    <dgm:pt modelId="{7149D37A-6B8C-43EC-8CBA-11BAFEEFB4B0}" type="pres">
      <dgm:prSet presAssocID="{D109485E-ABEA-4508-9534-C44F09A0177C}" presName="text_2" presStyleLbl="node1" presStyleIdx="1" presStyleCnt="4">
        <dgm:presLayoutVars>
          <dgm:bulletEnabled val="1"/>
        </dgm:presLayoutVars>
      </dgm:prSet>
      <dgm:spPr/>
    </dgm:pt>
    <dgm:pt modelId="{4ED4A095-C5CD-4281-B17B-3CCEFA7C86EC}" type="pres">
      <dgm:prSet presAssocID="{D109485E-ABEA-4508-9534-C44F09A0177C}" presName="accent_2" presStyleCnt="0"/>
      <dgm:spPr/>
    </dgm:pt>
    <dgm:pt modelId="{B26AAEB2-5C60-48D8-B9A3-8913606C1F78}" type="pres">
      <dgm:prSet presAssocID="{D109485E-ABEA-4508-9534-C44F09A0177C}" presName="accentRepeatNode" presStyleLbl="solidFgAcc1" presStyleIdx="1" presStyleCnt="4"/>
      <dgm:spPr/>
    </dgm:pt>
    <dgm:pt modelId="{828881C4-5A27-4592-836A-8CE99E99C470}" type="pres">
      <dgm:prSet presAssocID="{FAFE6B37-A2A6-4FE6-8531-8F9D9850C45A}" presName="text_3" presStyleLbl="node1" presStyleIdx="2" presStyleCnt="4">
        <dgm:presLayoutVars>
          <dgm:bulletEnabled val="1"/>
        </dgm:presLayoutVars>
      </dgm:prSet>
      <dgm:spPr/>
    </dgm:pt>
    <dgm:pt modelId="{68826C17-B9CE-470C-B4AA-E779DC67468E}" type="pres">
      <dgm:prSet presAssocID="{FAFE6B37-A2A6-4FE6-8531-8F9D9850C45A}" presName="accent_3" presStyleCnt="0"/>
      <dgm:spPr/>
    </dgm:pt>
    <dgm:pt modelId="{D1FC2093-42AA-4A83-A58D-A9C61545A0D7}" type="pres">
      <dgm:prSet presAssocID="{FAFE6B37-A2A6-4FE6-8531-8F9D9850C45A}" presName="accentRepeatNode" presStyleLbl="solidFgAcc1" presStyleIdx="2" presStyleCnt="4"/>
      <dgm:spPr/>
    </dgm:pt>
    <dgm:pt modelId="{C72808A6-139D-46B6-9011-450D41DD3290}" type="pres">
      <dgm:prSet presAssocID="{6A408988-4C65-4D04-B5DD-36244AD2116A}" presName="text_4" presStyleLbl="node1" presStyleIdx="3" presStyleCnt="4">
        <dgm:presLayoutVars>
          <dgm:bulletEnabled val="1"/>
        </dgm:presLayoutVars>
      </dgm:prSet>
      <dgm:spPr/>
    </dgm:pt>
    <dgm:pt modelId="{B23B6F01-6C69-4E3C-9DB5-DEC3D0F80EF7}" type="pres">
      <dgm:prSet presAssocID="{6A408988-4C65-4D04-B5DD-36244AD2116A}" presName="accent_4" presStyleCnt="0"/>
      <dgm:spPr/>
    </dgm:pt>
    <dgm:pt modelId="{3EF30837-1381-437D-98C4-ABB8C21F7E43}" type="pres">
      <dgm:prSet presAssocID="{6A408988-4C65-4D04-B5DD-36244AD2116A}" presName="accentRepeatNode" presStyleLbl="solidFgAcc1" presStyleIdx="3" presStyleCnt="4"/>
      <dgm:spPr/>
    </dgm:pt>
  </dgm:ptLst>
  <dgm:cxnLst>
    <dgm:cxn modelId="{7634150C-6C83-4F39-A260-79D3DF6A1C77}" type="presOf" srcId="{D109485E-ABEA-4508-9534-C44F09A0177C}" destId="{7149D37A-6B8C-43EC-8CBA-11BAFEEFB4B0}" srcOrd="0" destOrd="0" presId="urn:microsoft.com/office/officeart/2008/layout/VerticalCurvedList"/>
    <dgm:cxn modelId="{5785AB11-F5D7-4A8A-B63F-F727285464DE}" type="presOf" srcId="{A4338ED4-2CD7-4EC5-94F1-6BC78A5F7046}" destId="{4F21726E-D651-40AC-9A99-AC3599EB9FC9}" srcOrd="0" destOrd="0" presId="urn:microsoft.com/office/officeart/2008/layout/VerticalCurvedList"/>
    <dgm:cxn modelId="{49780B2D-8C10-4CA1-8C1D-98FD625E1587}" srcId="{C5FF99C4-8569-4A91-BE7F-D92E1FA90E00}" destId="{C1E11AB1-0B08-41AE-9C60-349A042A941C}" srcOrd="0" destOrd="0" parTransId="{D9A0255D-A684-41F9-A9FD-FC95FC769C3D}" sibTransId="{A4338ED4-2CD7-4EC5-94F1-6BC78A5F7046}"/>
    <dgm:cxn modelId="{07588262-FAEA-41BD-A11D-842D474AF562}" type="presOf" srcId="{C1E11AB1-0B08-41AE-9C60-349A042A941C}" destId="{96C08598-41DB-4763-9649-841F0946500D}" srcOrd="0" destOrd="0" presId="urn:microsoft.com/office/officeart/2008/layout/VerticalCurvedList"/>
    <dgm:cxn modelId="{1814208C-11FF-4E12-87EE-2FD94E5E5F03}" type="presOf" srcId="{FAFE6B37-A2A6-4FE6-8531-8F9D9850C45A}" destId="{828881C4-5A27-4592-836A-8CE99E99C470}" srcOrd="0" destOrd="0" presId="urn:microsoft.com/office/officeart/2008/layout/VerticalCurvedList"/>
    <dgm:cxn modelId="{C41A639C-A166-40CF-AF2F-4C793CA823CC}" srcId="{C5FF99C4-8569-4A91-BE7F-D92E1FA90E00}" destId="{6A408988-4C65-4D04-B5DD-36244AD2116A}" srcOrd="3" destOrd="0" parTransId="{8F6F801A-617B-4DFD-9AB1-673B7D5CBB21}" sibTransId="{838A0FE4-B948-4E72-837E-FE2DE983C02A}"/>
    <dgm:cxn modelId="{50EFADCD-AF74-46F2-99CC-5C6A942442D2}" srcId="{C5FF99C4-8569-4A91-BE7F-D92E1FA90E00}" destId="{D109485E-ABEA-4508-9534-C44F09A0177C}" srcOrd="1" destOrd="0" parTransId="{F095C0F5-FBF7-495A-BD38-F550D0720256}" sibTransId="{ECF8EF91-DB14-4642-884C-E1E9EBDC205D}"/>
    <dgm:cxn modelId="{E5F096CF-877D-4780-9143-58291B8C28A7}" srcId="{C5FF99C4-8569-4A91-BE7F-D92E1FA90E00}" destId="{FAFE6B37-A2A6-4FE6-8531-8F9D9850C45A}" srcOrd="2" destOrd="0" parTransId="{76755A1B-81FA-4F02-B46B-D6653EBAAD6D}" sibTransId="{E205431C-80A5-4D35-8B89-357990248D21}"/>
    <dgm:cxn modelId="{44F2FAE7-E4F7-4736-B5B8-95BC49B9A5E7}" type="presOf" srcId="{6A408988-4C65-4D04-B5DD-36244AD2116A}" destId="{C72808A6-139D-46B6-9011-450D41DD3290}" srcOrd="0" destOrd="0" presId="urn:microsoft.com/office/officeart/2008/layout/VerticalCurvedList"/>
    <dgm:cxn modelId="{C2C47AFE-A6F3-4F66-90FF-CCAD636C3B09}" type="presOf" srcId="{C5FF99C4-8569-4A91-BE7F-D92E1FA90E00}" destId="{7A3E377F-C03E-4073-8D62-F288D773C011}" srcOrd="0" destOrd="0" presId="urn:microsoft.com/office/officeart/2008/layout/VerticalCurvedList"/>
    <dgm:cxn modelId="{E733D525-4FF6-43FB-B3B4-3486A77B1BE5}" type="presParOf" srcId="{7A3E377F-C03E-4073-8D62-F288D773C011}" destId="{636DD645-255D-423D-8D68-C8A3A1EBE1F1}" srcOrd="0" destOrd="0" presId="urn:microsoft.com/office/officeart/2008/layout/VerticalCurvedList"/>
    <dgm:cxn modelId="{373800FD-E04D-44E9-B6AF-F39C4514F793}" type="presParOf" srcId="{636DD645-255D-423D-8D68-C8A3A1EBE1F1}" destId="{A2F8D223-C372-40D9-A5E0-F1369EF81FED}" srcOrd="0" destOrd="0" presId="urn:microsoft.com/office/officeart/2008/layout/VerticalCurvedList"/>
    <dgm:cxn modelId="{353C20E3-C2FB-4A35-9724-000C7857D286}" type="presParOf" srcId="{A2F8D223-C372-40D9-A5E0-F1369EF81FED}" destId="{B2026870-B2AD-430C-8D6D-98FC77051762}" srcOrd="0" destOrd="0" presId="urn:microsoft.com/office/officeart/2008/layout/VerticalCurvedList"/>
    <dgm:cxn modelId="{4AC11263-4A67-4379-9E29-B0CE0DAABFEF}" type="presParOf" srcId="{A2F8D223-C372-40D9-A5E0-F1369EF81FED}" destId="{4F21726E-D651-40AC-9A99-AC3599EB9FC9}" srcOrd="1" destOrd="0" presId="urn:microsoft.com/office/officeart/2008/layout/VerticalCurvedList"/>
    <dgm:cxn modelId="{C87A4943-8620-42E8-B7B6-415A2639D750}" type="presParOf" srcId="{A2F8D223-C372-40D9-A5E0-F1369EF81FED}" destId="{E314A06A-93A2-46D8-87F1-EEA1B2905C55}" srcOrd="2" destOrd="0" presId="urn:microsoft.com/office/officeart/2008/layout/VerticalCurvedList"/>
    <dgm:cxn modelId="{838A6446-6B35-4E4D-AE77-36DFB6728DAE}" type="presParOf" srcId="{A2F8D223-C372-40D9-A5E0-F1369EF81FED}" destId="{8C95ED83-5353-4125-88E5-2C5AA0E1A825}" srcOrd="3" destOrd="0" presId="urn:microsoft.com/office/officeart/2008/layout/VerticalCurvedList"/>
    <dgm:cxn modelId="{5E55C3FC-0E51-4433-9CFC-B2210A54AD19}" type="presParOf" srcId="{636DD645-255D-423D-8D68-C8A3A1EBE1F1}" destId="{96C08598-41DB-4763-9649-841F0946500D}" srcOrd="1" destOrd="0" presId="urn:microsoft.com/office/officeart/2008/layout/VerticalCurvedList"/>
    <dgm:cxn modelId="{648B0CC2-8830-49EA-AD9D-CEF32A56A24F}" type="presParOf" srcId="{636DD645-255D-423D-8D68-C8A3A1EBE1F1}" destId="{75CE63C1-CA57-481B-83B6-A3125AC3F742}" srcOrd="2" destOrd="0" presId="urn:microsoft.com/office/officeart/2008/layout/VerticalCurvedList"/>
    <dgm:cxn modelId="{94C747BC-377A-4062-9556-A4E2B1900603}" type="presParOf" srcId="{75CE63C1-CA57-481B-83B6-A3125AC3F742}" destId="{EBE6303D-FDAD-426B-83B2-9BEDE12AB0B4}" srcOrd="0" destOrd="0" presId="urn:microsoft.com/office/officeart/2008/layout/VerticalCurvedList"/>
    <dgm:cxn modelId="{0197FB6F-B409-4728-B4FC-B04B7E96A27E}" type="presParOf" srcId="{636DD645-255D-423D-8D68-C8A3A1EBE1F1}" destId="{7149D37A-6B8C-43EC-8CBA-11BAFEEFB4B0}" srcOrd="3" destOrd="0" presId="urn:microsoft.com/office/officeart/2008/layout/VerticalCurvedList"/>
    <dgm:cxn modelId="{93249FBC-3E93-4737-831E-A01A3449778D}" type="presParOf" srcId="{636DD645-255D-423D-8D68-C8A3A1EBE1F1}" destId="{4ED4A095-C5CD-4281-B17B-3CCEFA7C86EC}" srcOrd="4" destOrd="0" presId="urn:microsoft.com/office/officeart/2008/layout/VerticalCurvedList"/>
    <dgm:cxn modelId="{EDBF813D-43C3-4735-A70A-C0FDD558AA5E}" type="presParOf" srcId="{4ED4A095-C5CD-4281-B17B-3CCEFA7C86EC}" destId="{B26AAEB2-5C60-48D8-B9A3-8913606C1F78}" srcOrd="0" destOrd="0" presId="urn:microsoft.com/office/officeart/2008/layout/VerticalCurvedList"/>
    <dgm:cxn modelId="{3649BA37-81C4-49B4-9E36-081CE70363EE}" type="presParOf" srcId="{636DD645-255D-423D-8D68-C8A3A1EBE1F1}" destId="{828881C4-5A27-4592-836A-8CE99E99C470}" srcOrd="5" destOrd="0" presId="urn:microsoft.com/office/officeart/2008/layout/VerticalCurvedList"/>
    <dgm:cxn modelId="{E93E02AE-5544-4386-A664-0F102A01C3AB}" type="presParOf" srcId="{636DD645-255D-423D-8D68-C8A3A1EBE1F1}" destId="{68826C17-B9CE-470C-B4AA-E779DC67468E}" srcOrd="6" destOrd="0" presId="urn:microsoft.com/office/officeart/2008/layout/VerticalCurvedList"/>
    <dgm:cxn modelId="{73D70705-7EA7-4E1E-87C1-0E61811E2060}" type="presParOf" srcId="{68826C17-B9CE-470C-B4AA-E779DC67468E}" destId="{D1FC2093-42AA-4A83-A58D-A9C61545A0D7}" srcOrd="0" destOrd="0" presId="urn:microsoft.com/office/officeart/2008/layout/VerticalCurvedList"/>
    <dgm:cxn modelId="{51C44268-51C3-4E73-AC3E-A21D322DB4CB}" type="presParOf" srcId="{636DD645-255D-423D-8D68-C8A3A1EBE1F1}" destId="{C72808A6-139D-46B6-9011-450D41DD3290}" srcOrd="7" destOrd="0" presId="urn:microsoft.com/office/officeart/2008/layout/VerticalCurvedList"/>
    <dgm:cxn modelId="{3F981C17-9441-4A88-8178-DD064BFC6EF6}" type="presParOf" srcId="{636DD645-255D-423D-8D68-C8A3A1EBE1F1}" destId="{B23B6F01-6C69-4E3C-9DB5-DEC3D0F80EF7}" srcOrd="8" destOrd="0" presId="urn:microsoft.com/office/officeart/2008/layout/VerticalCurvedList"/>
    <dgm:cxn modelId="{C2AE68EC-6E0E-4DA0-AD9B-D4F46390397B}" type="presParOf" srcId="{B23B6F01-6C69-4E3C-9DB5-DEC3D0F80EF7}" destId="{3EF30837-1381-437D-98C4-ABB8C21F7E43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BF5910E7-351E-4A45-9ABC-D0312AC7A256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IN"/>
        </a:p>
      </dgm:t>
    </dgm:pt>
    <dgm:pt modelId="{0322A3EF-7330-44C5-B537-780AEF1CA4B6}">
      <dgm:prSet phldrT="[Text]" custT="1"/>
      <dgm:spPr/>
      <dgm:t>
        <a:bodyPr/>
        <a:lstStyle/>
        <a:p>
          <a:r>
            <a:rPr lang="en-IN" sz="2400" err="1"/>
            <a:t>kswapd</a:t>
          </a:r>
          <a:endParaRPr lang="en-IN" sz="2400"/>
        </a:p>
      </dgm:t>
    </dgm:pt>
    <dgm:pt modelId="{612DED69-3272-4769-BA28-F5D487394859}" type="parTrans" cxnId="{A2E6E236-4EFB-4910-8A04-BC97AEEEE8C6}">
      <dgm:prSet/>
      <dgm:spPr/>
      <dgm:t>
        <a:bodyPr/>
        <a:lstStyle/>
        <a:p>
          <a:endParaRPr lang="en-IN" sz="2400"/>
        </a:p>
      </dgm:t>
    </dgm:pt>
    <dgm:pt modelId="{418B27C6-F603-4974-97EF-42BA7C67171F}" type="sibTrans" cxnId="{A2E6E236-4EFB-4910-8A04-BC97AEEEE8C6}">
      <dgm:prSet/>
      <dgm:spPr/>
      <dgm:t>
        <a:bodyPr/>
        <a:lstStyle/>
        <a:p>
          <a:endParaRPr lang="en-IN" sz="2400"/>
        </a:p>
      </dgm:t>
    </dgm:pt>
    <dgm:pt modelId="{8B8D6461-AE1E-4447-ABB5-612566585664}">
      <dgm:prSet phldrT="[Text]" custT="1"/>
      <dgm:spPr/>
      <dgm:t>
        <a:bodyPr/>
        <a:lstStyle/>
        <a:p>
          <a:r>
            <a:rPr lang="en-IN" sz="2400"/>
            <a:t>This is a </a:t>
          </a:r>
          <a:r>
            <a:rPr lang="en-IN" sz="2400">
              <a:solidFill>
                <a:srgbClr val="7030A0"/>
              </a:solidFill>
            </a:rPr>
            <a:t>daemon</a:t>
          </a:r>
          <a:r>
            <a:rPr lang="en-IN" sz="2400"/>
            <a:t> that runs </a:t>
          </a:r>
          <a:r>
            <a:rPr lang="en-IN" sz="2400">
              <a:solidFill>
                <a:srgbClr val="0070C0"/>
              </a:solidFill>
            </a:rPr>
            <a:t>periodically</a:t>
          </a:r>
          <a:r>
            <a:rPr lang="en-IN" sz="2400"/>
            <a:t>: ages and reclaims pages </a:t>
          </a:r>
        </a:p>
      </dgm:t>
    </dgm:pt>
    <dgm:pt modelId="{891A650A-E3EA-44F5-8DBF-B97C2137BC61}" type="parTrans" cxnId="{CA92D518-AC69-48C7-A4AA-16172832EBE1}">
      <dgm:prSet/>
      <dgm:spPr/>
      <dgm:t>
        <a:bodyPr/>
        <a:lstStyle/>
        <a:p>
          <a:endParaRPr lang="en-IN" sz="2400"/>
        </a:p>
      </dgm:t>
    </dgm:pt>
    <dgm:pt modelId="{9ADD1A46-3EDB-4943-815D-D74F0CFB6885}" type="sibTrans" cxnId="{CA92D518-AC69-48C7-A4AA-16172832EBE1}">
      <dgm:prSet/>
      <dgm:spPr/>
      <dgm:t>
        <a:bodyPr/>
        <a:lstStyle/>
        <a:p>
          <a:endParaRPr lang="en-IN" sz="2400"/>
        </a:p>
      </dgm:t>
    </dgm:pt>
    <dgm:pt modelId="{79FC46D9-4981-4959-9987-AEA52764CBE6}">
      <dgm:prSet phldrT="[Text]" custT="1"/>
      <dgm:spPr/>
      <dgm:t>
        <a:bodyPr/>
        <a:lstStyle/>
        <a:p>
          <a:r>
            <a:rPr lang="en-IN" sz="2400"/>
            <a:t>Call to page allocation routines</a:t>
          </a:r>
        </a:p>
      </dgm:t>
    </dgm:pt>
    <dgm:pt modelId="{5BEB304A-952C-4A31-AA45-C2781CE232C1}" type="parTrans" cxnId="{DE540B3A-4A14-4871-AFA1-3DB0E3DC8679}">
      <dgm:prSet/>
      <dgm:spPr/>
      <dgm:t>
        <a:bodyPr/>
        <a:lstStyle/>
        <a:p>
          <a:endParaRPr lang="en-IN" sz="2400"/>
        </a:p>
      </dgm:t>
    </dgm:pt>
    <dgm:pt modelId="{C3B16A98-0985-4484-9047-8C9119577224}" type="sibTrans" cxnId="{DE540B3A-4A14-4871-AFA1-3DB0E3DC8679}">
      <dgm:prSet/>
      <dgm:spPr/>
      <dgm:t>
        <a:bodyPr/>
        <a:lstStyle/>
        <a:p>
          <a:endParaRPr lang="en-IN" sz="2400"/>
        </a:p>
      </dgm:t>
    </dgm:pt>
    <dgm:pt modelId="{49F42453-34D8-48D7-A906-FA6D149C30B7}">
      <dgm:prSet phldrT="[Text]" custT="1"/>
      <dgm:spPr/>
      <dgm:t>
        <a:bodyPr/>
        <a:lstStyle/>
        <a:p>
          <a:r>
            <a:rPr lang="en-IN" sz="2400"/>
            <a:t>If there are not enough </a:t>
          </a:r>
          <a:r>
            <a:rPr lang="en-IN" sz="2400">
              <a:solidFill>
                <a:srgbClr val="00B050"/>
              </a:solidFill>
            </a:rPr>
            <a:t>free</a:t>
          </a:r>
          <a:r>
            <a:rPr lang="en-IN" sz="2400"/>
            <a:t> pages, then attempt is made at </a:t>
          </a:r>
          <a:r>
            <a:rPr lang="en-IN" sz="2400">
              <a:solidFill>
                <a:srgbClr val="FF0000"/>
              </a:solidFill>
            </a:rPr>
            <a:t>compaction</a:t>
          </a:r>
          <a:r>
            <a:rPr lang="en-IN" sz="2400"/>
            <a:t>.</a:t>
          </a:r>
        </a:p>
      </dgm:t>
    </dgm:pt>
    <dgm:pt modelId="{2827B170-C1F4-403E-B10A-FEC9A827BCCA}" type="parTrans" cxnId="{2DCFBA21-68DD-44F2-B631-A89963E57F35}">
      <dgm:prSet/>
      <dgm:spPr/>
      <dgm:t>
        <a:bodyPr/>
        <a:lstStyle/>
        <a:p>
          <a:endParaRPr lang="en-IN" sz="2400"/>
        </a:p>
      </dgm:t>
    </dgm:pt>
    <dgm:pt modelId="{F8E9F241-BA32-4278-A0C6-2D31ED52DB3C}" type="sibTrans" cxnId="{2DCFBA21-68DD-44F2-B631-A89963E57F35}">
      <dgm:prSet/>
      <dgm:spPr/>
      <dgm:t>
        <a:bodyPr/>
        <a:lstStyle/>
        <a:p>
          <a:endParaRPr lang="en-IN" sz="2400"/>
        </a:p>
      </dgm:t>
    </dgm:pt>
    <dgm:pt modelId="{DFE12154-4DDF-4C50-9BAD-243AC758E32E}">
      <dgm:prSet phldrT="[Text]" custT="1"/>
      <dgm:spPr/>
      <dgm:t>
        <a:bodyPr/>
        <a:lstStyle/>
        <a:p>
          <a:r>
            <a:rPr lang="en-IN" sz="2400"/>
            <a:t>All the </a:t>
          </a:r>
          <a:r>
            <a:rPr lang="en-IN" sz="2400">
              <a:solidFill>
                <a:srgbClr val="C00000"/>
              </a:solidFill>
            </a:rPr>
            <a:t>zones</a:t>
          </a:r>
          <a:r>
            <a:rPr lang="en-IN" sz="2400"/>
            <a:t> are shrunk by </a:t>
          </a:r>
          <a:r>
            <a:rPr lang="en-IN" sz="2400">
              <a:solidFill>
                <a:schemeClr val="accent6">
                  <a:lumMod val="75000"/>
                </a:schemeClr>
              </a:solidFill>
            </a:rPr>
            <a:t>aging</a:t>
          </a:r>
          <a:r>
            <a:rPr lang="en-IN" sz="2400"/>
            <a:t> and </a:t>
          </a:r>
          <a:r>
            <a:rPr lang="en-IN" sz="2400">
              <a:solidFill>
                <a:schemeClr val="accent5">
                  <a:lumMod val="75000"/>
                </a:schemeClr>
              </a:solidFill>
            </a:rPr>
            <a:t>reclaiming</a:t>
          </a:r>
          <a:r>
            <a:rPr lang="en-IN" sz="2400"/>
            <a:t> pages</a:t>
          </a:r>
        </a:p>
      </dgm:t>
    </dgm:pt>
    <dgm:pt modelId="{1659589B-4714-4DC2-9360-B8767326E4D4}" type="parTrans" cxnId="{0ACE31D7-6329-4110-950C-BFBEE2323877}">
      <dgm:prSet/>
      <dgm:spPr/>
      <dgm:t>
        <a:bodyPr/>
        <a:lstStyle/>
        <a:p>
          <a:endParaRPr lang="en-IN" sz="2400"/>
        </a:p>
      </dgm:t>
    </dgm:pt>
    <dgm:pt modelId="{88769CAE-4556-458A-9BF8-302CAFD3CBB5}" type="sibTrans" cxnId="{0ACE31D7-6329-4110-950C-BFBEE2323877}">
      <dgm:prSet/>
      <dgm:spPr/>
      <dgm:t>
        <a:bodyPr/>
        <a:lstStyle/>
        <a:p>
          <a:endParaRPr lang="en-IN" sz="2400"/>
        </a:p>
      </dgm:t>
    </dgm:pt>
    <dgm:pt modelId="{D3EDB7E8-8D9B-4F69-A6C7-FF333B462B48}">
      <dgm:prSet phldrT="[Text]" custT="1"/>
      <dgm:spPr/>
      <dgm:t>
        <a:bodyPr/>
        <a:lstStyle/>
        <a:p>
          <a:r>
            <a:rPr lang="en-IN" sz="2400"/>
            <a:t>A call is made to the function </a:t>
          </a:r>
          <a:r>
            <a:rPr lang="en-IN" sz="2400" i="1" err="1">
              <a:solidFill>
                <a:srgbClr val="7030A0"/>
              </a:solidFill>
            </a:rPr>
            <a:t>evict_folios</a:t>
          </a:r>
          <a:endParaRPr lang="en-IN" sz="2400" i="1">
            <a:solidFill>
              <a:srgbClr val="7030A0"/>
            </a:solidFill>
          </a:endParaRPr>
        </a:p>
      </dgm:t>
    </dgm:pt>
    <dgm:pt modelId="{01EF3AED-58BE-449F-8CC2-0DF84A416847}" type="parTrans" cxnId="{92664866-C4D6-48D7-A660-D3DCCF61D611}">
      <dgm:prSet/>
      <dgm:spPr/>
      <dgm:t>
        <a:bodyPr/>
        <a:lstStyle/>
        <a:p>
          <a:endParaRPr lang="en-US"/>
        </a:p>
      </dgm:t>
    </dgm:pt>
    <dgm:pt modelId="{15A0C04E-8362-4BEB-BF69-33EA70305700}" type="sibTrans" cxnId="{92664866-C4D6-48D7-A660-D3DCCF61D611}">
      <dgm:prSet/>
      <dgm:spPr/>
      <dgm:t>
        <a:bodyPr/>
        <a:lstStyle/>
        <a:p>
          <a:endParaRPr lang="en-US"/>
        </a:p>
      </dgm:t>
    </dgm:pt>
    <dgm:pt modelId="{52975DCC-50C7-42EB-9C84-3CD58C8E8125}">
      <dgm:prSet phldrT="[Text]" custT="1"/>
      <dgm:spPr/>
      <dgm:t>
        <a:bodyPr/>
        <a:lstStyle/>
        <a:p>
          <a:r>
            <a:rPr lang="en-IN" sz="2400" i="0">
              <a:solidFill>
                <a:schemeClr val="bg1"/>
              </a:solidFill>
            </a:rPr>
            <a:t>Reclaim pages after file-based memory operations finish  </a:t>
          </a:r>
        </a:p>
      </dgm:t>
    </dgm:pt>
    <dgm:pt modelId="{205C26D3-C9C1-4EC8-BFB3-EEE068918DDF}" type="parTrans" cxnId="{8ED5946F-932B-43F6-9379-B711E5D69208}">
      <dgm:prSet/>
      <dgm:spPr/>
      <dgm:t>
        <a:bodyPr/>
        <a:lstStyle/>
        <a:p>
          <a:endParaRPr lang="en-US"/>
        </a:p>
      </dgm:t>
    </dgm:pt>
    <dgm:pt modelId="{D8A4DCCD-FD0D-4EFC-9505-AE3587E2333E}" type="sibTrans" cxnId="{8ED5946F-932B-43F6-9379-B711E5D69208}">
      <dgm:prSet/>
      <dgm:spPr/>
      <dgm:t>
        <a:bodyPr/>
        <a:lstStyle/>
        <a:p>
          <a:endParaRPr lang="en-US"/>
        </a:p>
      </dgm:t>
    </dgm:pt>
    <dgm:pt modelId="{75718AE3-C69A-4323-9607-593743BAF697}">
      <dgm:prSet phldrT="[Text]" custT="1"/>
      <dgm:spPr/>
      <dgm:t>
        <a:bodyPr/>
        <a:lstStyle/>
        <a:p>
          <a:r>
            <a:rPr lang="en-IN" sz="2400" i="0" dirty="0">
              <a:solidFill>
                <a:srgbClr val="0070C0"/>
              </a:solidFill>
            </a:rPr>
            <a:t>Transfer</a:t>
          </a:r>
          <a:r>
            <a:rPr lang="en-IN" sz="2400" i="0" dirty="0">
              <a:solidFill>
                <a:schemeClr val="tx1"/>
              </a:solidFill>
            </a:rPr>
            <a:t> the </a:t>
          </a:r>
          <a:r>
            <a:rPr lang="en-IN" sz="2400" i="0" dirty="0">
              <a:solidFill>
                <a:srgbClr val="C00000"/>
              </a:solidFill>
            </a:rPr>
            <a:t>contents</a:t>
          </a:r>
          <a:r>
            <a:rPr lang="en-IN" sz="2400" i="0" dirty="0">
              <a:solidFill>
                <a:schemeClr val="tx1"/>
              </a:solidFill>
            </a:rPr>
            <a:t> of buffers to regular memory</a:t>
          </a:r>
        </a:p>
      </dgm:t>
    </dgm:pt>
    <dgm:pt modelId="{35BB41B0-82ED-455D-B628-CBBA674D8AC1}" type="parTrans" cxnId="{F920AE1C-AA1E-46BC-B427-A082ECE963C4}">
      <dgm:prSet/>
      <dgm:spPr/>
      <dgm:t>
        <a:bodyPr/>
        <a:lstStyle/>
        <a:p>
          <a:endParaRPr lang="en-US"/>
        </a:p>
      </dgm:t>
    </dgm:pt>
    <dgm:pt modelId="{19BE77BE-C49A-4D49-9FFC-FC080DBFF307}" type="sibTrans" cxnId="{F920AE1C-AA1E-46BC-B427-A082ECE963C4}">
      <dgm:prSet/>
      <dgm:spPr/>
      <dgm:t>
        <a:bodyPr/>
        <a:lstStyle/>
        <a:p>
          <a:endParaRPr lang="en-US"/>
        </a:p>
      </dgm:t>
    </dgm:pt>
    <dgm:pt modelId="{AB6AA68B-B519-492D-A033-7E63D640FA2B}" type="pres">
      <dgm:prSet presAssocID="{BF5910E7-351E-4A45-9ABC-D0312AC7A256}" presName="linear" presStyleCnt="0">
        <dgm:presLayoutVars>
          <dgm:animLvl val="lvl"/>
          <dgm:resizeHandles val="exact"/>
        </dgm:presLayoutVars>
      </dgm:prSet>
      <dgm:spPr/>
    </dgm:pt>
    <dgm:pt modelId="{155853E8-65BE-4AD3-86F2-63937164C43C}" type="pres">
      <dgm:prSet presAssocID="{0322A3EF-7330-44C5-B537-780AEF1CA4B6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32D5030D-52F6-43D9-8E82-3E181ABFCCAD}" type="pres">
      <dgm:prSet presAssocID="{0322A3EF-7330-44C5-B537-780AEF1CA4B6}" presName="childText" presStyleLbl="revTx" presStyleIdx="0" presStyleCnt="3">
        <dgm:presLayoutVars>
          <dgm:bulletEnabled val="1"/>
        </dgm:presLayoutVars>
      </dgm:prSet>
      <dgm:spPr/>
    </dgm:pt>
    <dgm:pt modelId="{F6E7C554-1B5E-4F40-8FE5-8EAD7EE2BA71}" type="pres">
      <dgm:prSet presAssocID="{79FC46D9-4981-4959-9987-AEA52764CBE6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BA19D16A-E3BE-48D0-A915-C522C0B8DD14}" type="pres">
      <dgm:prSet presAssocID="{79FC46D9-4981-4959-9987-AEA52764CBE6}" presName="childText" presStyleLbl="revTx" presStyleIdx="1" presStyleCnt="3">
        <dgm:presLayoutVars>
          <dgm:bulletEnabled val="1"/>
        </dgm:presLayoutVars>
      </dgm:prSet>
      <dgm:spPr/>
    </dgm:pt>
    <dgm:pt modelId="{3890AA64-867A-4BAE-97CE-460AF40EACA5}" type="pres">
      <dgm:prSet presAssocID="{52975DCC-50C7-42EB-9C84-3CD58C8E8125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DC85ABA6-F42B-46E5-A330-B3CE1D8ABE4B}" type="pres">
      <dgm:prSet presAssocID="{52975DCC-50C7-42EB-9C84-3CD58C8E8125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9F096403-BCAD-4F08-B3BE-2D1F91FFC45F}" type="presOf" srcId="{0322A3EF-7330-44C5-B537-780AEF1CA4B6}" destId="{155853E8-65BE-4AD3-86F2-63937164C43C}" srcOrd="0" destOrd="0" presId="urn:microsoft.com/office/officeart/2005/8/layout/vList2"/>
    <dgm:cxn modelId="{21A92108-0FB2-4888-8A48-71B6129B5F40}" type="presOf" srcId="{D3EDB7E8-8D9B-4F69-A6C7-FF333B462B48}" destId="{BA19D16A-E3BE-48D0-A915-C522C0B8DD14}" srcOrd="0" destOrd="2" presId="urn:microsoft.com/office/officeart/2005/8/layout/vList2"/>
    <dgm:cxn modelId="{8524A115-82F0-4994-8187-EAD028E22998}" type="presOf" srcId="{DFE12154-4DDF-4C50-9BAD-243AC758E32E}" destId="{BA19D16A-E3BE-48D0-A915-C522C0B8DD14}" srcOrd="0" destOrd="1" presId="urn:microsoft.com/office/officeart/2005/8/layout/vList2"/>
    <dgm:cxn modelId="{CA92D518-AC69-48C7-A4AA-16172832EBE1}" srcId="{0322A3EF-7330-44C5-B537-780AEF1CA4B6}" destId="{8B8D6461-AE1E-4447-ABB5-612566585664}" srcOrd="0" destOrd="0" parTransId="{891A650A-E3EA-44F5-8DBF-B97C2137BC61}" sibTransId="{9ADD1A46-3EDB-4943-815D-D74F0CFB6885}"/>
    <dgm:cxn modelId="{7F8DEB18-A0DF-4FCF-8D62-68310D071AE8}" type="presOf" srcId="{8B8D6461-AE1E-4447-ABB5-612566585664}" destId="{32D5030D-52F6-43D9-8E82-3E181ABFCCAD}" srcOrd="0" destOrd="0" presId="urn:microsoft.com/office/officeart/2005/8/layout/vList2"/>
    <dgm:cxn modelId="{F920AE1C-AA1E-46BC-B427-A082ECE963C4}" srcId="{52975DCC-50C7-42EB-9C84-3CD58C8E8125}" destId="{75718AE3-C69A-4323-9607-593743BAF697}" srcOrd="0" destOrd="0" parTransId="{35BB41B0-82ED-455D-B628-CBBA674D8AC1}" sibTransId="{19BE77BE-C49A-4D49-9FFC-FC080DBFF307}"/>
    <dgm:cxn modelId="{2DCFBA21-68DD-44F2-B631-A89963E57F35}" srcId="{79FC46D9-4981-4959-9987-AEA52764CBE6}" destId="{49F42453-34D8-48D7-A906-FA6D149C30B7}" srcOrd="0" destOrd="0" parTransId="{2827B170-C1F4-403E-B10A-FEC9A827BCCA}" sibTransId="{F8E9F241-BA32-4278-A0C6-2D31ED52DB3C}"/>
    <dgm:cxn modelId="{A2E6E236-4EFB-4910-8A04-BC97AEEEE8C6}" srcId="{BF5910E7-351E-4A45-9ABC-D0312AC7A256}" destId="{0322A3EF-7330-44C5-B537-780AEF1CA4B6}" srcOrd="0" destOrd="0" parTransId="{612DED69-3272-4769-BA28-F5D487394859}" sibTransId="{418B27C6-F603-4974-97EF-42BA7C67171F}"/>
    <dgm:cxn modelId="{DE540B3A-4A14-4871-AFA1-3DB0E3DC8679}" srcId="{BF5910E7-351E-4A45-9ABC-D0312AC7A256}" destId="{79FC46D9-4981-4959-9987-AEA52764CBE6}" srcOrd="1" destOrd="0" parTransId="{5BEB304A-952C-4A31-AA45-C2781CE232C1}" sibTransId="{C3B16A98-0985-4484-9047-8C9119577224}"/>
    <dgm:cxn modelId="{BF0E6D53-A932-4BF8-B834-9C969EC97658}" type="presOf" srcId="{BF5910E7-351E-4A45-9ABC-D0312AC7A256}" destId="{AB6AA68B-B519-492D-A033-7E63D640FA2B}" srcOrd="0" destOrd="0" presId="urn:microsoft.com/office/officeart/2005/8/layout/vList2"/>
    <dgm:cxn modelId="{92664866-C4D6-48D7-A660-D3DCCF61D611}" srcId="{79FC46D9-4981-4959-9987-AEA52764CBE6}" destId="{D3EDB7E8-8D9B-4F69-A6C7-FF333B462B48}" srcOrd="2" destOrd="0" parTransId="{01EF3AED-58BE-449F-8CC2-0DF84A416847}" sibTransId="{15A0C04E-8362-4BEB-BF69-33EA70305700}"/>
    <dgm:cxn modelId="{8D05E16D-B7E4-44E0-A897-87139ED19B17}" type="presOf" srcId="{75718AE3-C69A-4323-9607-593743BAF697}" destId="{DC85ABA6-F42B-46E5-A330-B3CE1D8ABE4B}" srcOrd="0" destOrd="0" presId="urn:microsoft.com/office/officeart/2005/8/layout/vList2"/>
    <dgm:cxn modelId="{8ED5946F-932B-43F6-9379-B711E5D69208}" srcId="{BF5910E7-351E-4A45-9ABC-D0312AC7A256}" destId="{52975DCC-50C7-42EB-9C84-3CD58C8E8125}" srcOrd="2" destOrd="0" parTransId="{205C26D3-C9C1-4EC8-BFB3-EEE068918DDF}" sibTransId="{D8A4DCCD-FD0D-4EFC-9505-AE3587E2333E}"/>
    <dgm:cxn modelId="{15B87476-1213-4B3A-8DA1-068034342E95}" type="presOf" srcId="{49F42453-34D8-48D7-A906-FA6D149C30B7}" destId="{BA19D16A-E3BE-48D0-A915-C522C0B8DD14}" srcOrd="0" destOrd="0" presId="urn:microsoft.com/office/officeart/2005/8/layout/vList2"/>
    <dgm:cxn modelId="{6FD3F499-DFEB-41A9-975B-6D9AC8921DA7}" type="presOf" srcId="{52975DCC-50C7-42EB-9C84-3CD58C8E8125}" destId="{3890AA64-867A-4BAE-97CE-460AF40EACA5}" srcOrd="0" destOrd="0" presId="urn:microsoft.com/office/officeart/2005/8/layout/vList2"/>
    <dgm:cxn modelId="{3F098CC8-9AD3-40E5-9E8A-C072CF743ABC}" type="presOf" srcId="{79FC46D9-4981-4959-9987-AEA52764CBE6}" destId="{F6E7C554-1B5E-4F40-8FE5-8EAD7EE2BA71}" srcOrd="0" destOrd="0" presId="urn:microsoft.com/office/officeart/2005/8/layout/vList2"/>
    <dgm:cxn modelId="{0ACE31D7-6329-4110-950C-BFBEE2323877}" srcId="{79FC46D9-4981-4959-9987-AEA52764CBE6}" destId="{DFE12154-4DDF-4C50-9BAD-243AC758E32E}" srcOrd="1" destOrd="0" parTransId="{1659589B-4714-4DC2-9360-B8767326E4D4}" sibTransId="{88769CAE-4556-458A-9BF8-302CAFD3CBB5}"/>
    <dgm:cxn modelId="{8931E468-22DF-4888-98C8-2AB67EF442C0}" type="presParOf" srcId="{AB6AA68B-B519-492D-A033-7E63D640FA2B}" destId="{155853E8-65BE-4AD3-86F2-63937164C43C}" srcOrd="0" destOrd="0" presId="urn:microsoft.com/office/officeart/2005/8/layout/vList2"/>
    <dgm:cxn modelId="{DC14D741-004B-47C3-902B-EE87FEFC9D7D}" type="presParOf" srcId="{AB6AA68B-B519-492D-A033-7E63D640FA2B}" destId="{32D5030D-52F6-43D9-8E82-3E181ABFCCAD}" srcOrd="1" destOrd="0" presId="urn:microsoft.com/office/officeart/2005/8/layout/vList2"/>
    <dgm:cxn modelId="{14F70DB5-8907-46D6-BC43-3DE4CE19053E}" type="presParOf" srcId="{AB6AA68B-B519-492D-A033-7E63D640FA2B}" destId="{F6E7C554-1B5E-4F40-8FE5-8EAD7EE2BA71}" srcOrd="2" destOrd="0" presId="urn:microsoft.com/office/officeart/2005/8/layout/vList2"/>
    <dgm:cxn modelId="{48F6E6BC-699E-4C56-8874-8E1B7C556966}" type="presParOf" srcId="{AB6AA68B-B519-492D-A033-7E63D640FA2B}" destId="{BA19D16A-E3BE-48D0-A915-C522C0B8DD14}" srcOrd="3" destOrd="0" presId="urn:microsoft.com/office/officeart/2005/8/layout/vList2"/>
    <dgm:cxn modelId="{F5132804-A659-410B-9332-9BD31CA873DF}" type="presParOf" srcId="{AB6AA68B-B519-492D-A033-7E63D640FA2B}" destId="{3890AA64-867A-4BAE-97CE-460AF40EACA5}" srcOrd="4" destOrd="0" presId="urn:microsoft.com/office/officeart/2005/8/layout/vList2"/>
    <dgm:cxn modelId="{8E70A121-38B8-4EEA-944D-CBC21B89F235}" type="presParOf" srcId="{AB6AA68B-B519-492D-A033-7E63D640FA2B}" destId="{DC85ABA6-F42B-46E5-A330-B3CE1D8ABE4B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37B5E3-DE9C-47EF-82FE-05C5907D6100}">
      <dsp:nvSpPr>
        <dsp:cNvPr id="0" name=""/>
        <dsp:cNvSpPr/>
      </dsp:nvSpPr>
      <dsp:spPr>
        <a:xfrm>
          <a:off x="0" y="87312"/>
          <a:ext cx="9677400" cy="6048375"/>
        </a:xfrm>
        <a:prstGeom prst="swooshArrow">
          <a:avLst>
            <a:gd name="adj1" fmla="val 25000"/>
            <a:gd name="adj2" fmla="val 25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6029B94-3F36-4228-BB50-2086BA3E7D85}">
      <dsp:nvSpPr>
        <dsp:cNvPr id="0" name=""/>
        <dsp:cNvSpPr/>
      </dsp:nvSpPr>
      <dsp:spPr>
        <a:xfrm>
          <a:off x="953223" y="4584884"/>
          <a:ext cx="222580" cy="22258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0A924E-7394-402B-AE53-3627F84CBF77}">
      <dsp:nvSpPr>
        <dsp:cNvPr id="0" name=""/>
        <dsp:cNvSpPr/>
      </dsp:nvSpPr>
      <dsp:spPr>
        <a:xfrm>
          <a:off x="1064514" y="4696174"/>
          <a:ext cx="1654835" cy="14395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941" tIns="0" rIns="0" bIns="0" numCol="1" spcCol="1270" anchor="t" anchorCtr="0">
          <a:noAutofit/>
        </a:bodyPr>
        <a:lstStyle/>
        <a:p>
          <a:pPr marL="0" lvl="0" indent="0" algn="l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>
              <a:latin typeface="+mn-lt"/>
            </a:rPr>
            <a:t>Traditional Heuristics</a:t>
          </a:r>
        </a:p>
      </dsp:txBody>
      <dsp:txXfrm>
        <a:off x="1064514" y="4696174"/>
        <a:ext cx="1654835" cy="1439513"/>
      </dsp:txXfrm>
    </dsp:sp>
    <dsp:sp modelId="{210D0907-28BE-45FB-9CF1-3F917CD6D074}">
      <dsp:nvSpPr>
        <dsp:cNvPr id="0" name=""/>
        <dsp:cNvSpPr/>
      </dsp:nvSpPr>
      <dsp:spPr>
        <a:xfrm>
          <a:off x="2525801" y="3178032"/>
          <a:ext cx="387096" cy="38709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E449D9-F1D9-4028-B0EF-BF1F4FC13571}">
      <dsp:nvSpPr>
        <dsp:cNvPr id="0" name=""/>
        <dsp:cNvSpPr/>
      </dsp:nvSpPr>
      <dsp:spPr>
        <a:xfrm>
          <a:off x="2719349" y="3371580"/>
          <a:ext cx="2032254" cy="27641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5114" tIns="0" rIns="0" bIns="0" numCol="1" spcCol="1270" anchor="t" anchorCtr="0">
          <a:noAutofit/>
        </a:bodyPr>
        <a:lstStyle/>
        <a:p>
          <a:pPr marL="0" lvl="0" indent="0" algn="l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latin typeface="+mn-lt"/>
            </a:rPr>
            <a:t>Virtual and Physical Address Spaces</a:t>
          </a:r>
        </a:p>
      </dsp:txBody>
      <dsp:txXfrm>
        <a:off x="2719349" y="3371580"/>
        <a:ext cx="2032254" cy="2764107"/>
      </dsp:txXfrm>
    </dsp:sp>
    <dsp:sp modelId="{8ABF9233-2D1A-49D6-B483-98D33D00D73D}">
      <dsp:nvSpPr>
        <dsp:cNvPr id="0" name=""/>
        <dsp:cNvSpPr/>
      </dsp:nvSpPr>
      <dsp:spPr>
        <a:xfrm>
          <a:off x="4533861" y="2141340"/>
          <a:ext cx="512902" cy="51290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DD0343-4AC3-4CD2-97B4-8C9F6B31AB97}">
      <dsp:nvSpPr>
        <dsp:cNvPr id="0" name=""/>
        <dsp:cNvSpPr/>
      </dsp:nvSpPr>
      <dsp:spPr>
        <a:xfrm>
          <a:off x="4678671" y="2591545"/>
          <a:ext cx="3427985" cy="31069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1776" tIns="0" rIns="0" bIns="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>
              <a:latin typeface="+mn-lt"/>
            </a:rPr>
            <a:t>Page </a:t>
          </a:r>
          <a:br>
            <a:rPr lang="en-US" sz="2800" kern="1200">
              <a:latin typeface="+mn-lt"/>
            </a:rPr>
          </a:br>
          <a:r>
            <a:rPr lang="en-US" sz="2800" kern="1200">
              <a:latin typeface="+mn-lt"/>
            </a:rPr>
            <a:t>Management</a:t>
          </a:r>
          <a:endParaRPr lang="en-US" sz="2800" kern="1200">
            <a:latin typeface="+mn-lt"/>
            <a:ea typeface="+mn-lt"/>
            <a:cs typeface="+mn-lt"/>
          </a:endParaRPr>
        </a:p>
      </dsp:txBody>
      <dsp:txXfrm>
        <a:off x="4678671" y="2591545"/>
        <a:ext cx="3427985" cy="3106976"/>
      </dsp:txXfrm>
    </dsp:sp>
    <dsp:sp modelId="{B6A38330-9755-4F1F-AEA2-8AF8DEAAE763}">
      <dsp:nvSpPr>
        <dsp:cNvPr id="0" name=""/>
        <dsp:cNvSpPr/>
      </dsp:nvSpPr>
      <dsp:spPr>
        <a:xfrm>
          <a:off x="6720954" y="1455454"/>
          <a:ext cx="687095" cy="68709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94E8A5-24C7-422C-9AC7-03F4B8D53DAA}">
      <dsp:nvSpPr>
        <dsp:cNvPr id="0" name=""/>
        <dsp:cNvSpPr/>
      </dsp:nvSpPr>
      <dsp:spPr>
        <a:xfrm>
          <a:off x="7064502" y="1799002"/>
          <a:ext cx="2032254" cy="43366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4078" tIns="0" rIns="0" bIns="0" numCol="1" spcCol="1270" anchor="t" anchorCtr="0">
          <a:noAutofit/>
        </a:bodyPr>
        <a:lstStyle/>
        <a:p>
          <a:pPr marL="0" lvl="0" indent="0" algn="l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>
              <a:latin typeface="+mn-lt"/>
            </a:rPr>
            <a:t>Kernel Memory Allocation</a:t>
          </a:r>
        </a:p>
      </dsp:txBody>
      <dsp:txXfrm>
        <a:off x="7064502" y="1799002"/>
        <a:ext cx="2032254" cy="4336684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CD7CF0-4981-493D-B325-0812B9B55F90}">
      <dsp:nvSpPr>
        <dsp:cNvPr id="0" name=""/>
        <dsp:cNvSpPr/>
      </dsp:nvSpPr>
      <dsp:spPr>
        <a:xfrm>
          <a:off x="0" y="166182"/>
          <a:ext cx="10515599" cy="719549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000" kern="1200"/>
            <a:t>Walk through all the </a:t>
          </a:r>
          <a:r>
            <a:rPr lang="en-IN" sz="3000" kern="1200" err="1"/>
            <a:t>mm_structs</a:t>
          </a:r>
          <a:endParaRPr lang="en-IN" sz="3000" kern="1200"/>
        </a:p>
      </dsp:txBody>
      <dsp:txXfrm>
        <a:off x="35125" y="201307"/>
        <a:ext cx="10445349" cy="649299"/>
      </dsp:txXfrm>
    </dsp:sp>
    <dsp:sp modelId="{15B23DF8-8986-4172-9E63-216D4DB5BBC3}">
      <dsp:nvSpPr>
        <dsp:cNvPr id="0" name=""/>
        <dsp:cNvSpPr/>
      </dsp:nvSpPr>
      <dsp:spPr>
        <a:xfrm>
          <a:off x="0" y="885732"/>
          <a:ext cx="10515599" cy="4968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38100" rIns="213360" bIns="3810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N" sz="2300" kern="1200"/>
            <a:t>Walk through the individual page tables</a:t>
          </a:r>
        </a:p>
      </dsp:txBody>
      <dsp:txXfrm>
        <a:off x="0" y="885732"/>
        <a:ext cx="10515599" cy="496800"/>
      </dsp:txXfrm>
    </dsp:sp>
    <dsp:sp modelId="{9F6CFAA0-DF1B-41DF-BEAE-CECCC1D40B03}">
      <dsp:nvSpPr>
        <dsp:cNvPr id="0" name=""/>
        <dsp:cNvSpPr/>
      </dsp:nvSpPr>
      <dsp:spPr>
        <a:xfrm>
          <a:off x="0" y="1382532"/>
          <a:ext cx="10515599" cy="719549"/>
        </a:xfrm>
        <a:prstGeom prst="round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000" kern="1200"/>
            <a:t>Skip a PMD’s pages if </a:t>
          </a:r>
        </a:p>
      </dsp:txBody>
      <dsp:txXfrm>
        <a:off x="35125" y="1417657"/>
        <a:ext cx="10445349" cy="649299"/>
      </dsp:txXfrm>
    </dsp:sp>
    <dsp:sp modelId="{A1C091CA-5BAE-48BA-9A1C-91A21B88EFDB}">
      <dsp:nvSpPr>
        <dsp:cNvPr id="0" name=""/>
        <dsp:cNvSpPr/>
      </dsp:nvSpPr>
      <dsp:spPr>
        <a:xfrm>
          <a:off x="0" y="2102082"/>
          <a:ext cx="10515599" cy="7917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38100" rIns="213360" bIns="3810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N" sz="2300" kern="1200"/>
            <a:t>Its pages are </a:t>
          </a:r>
          <a:r>
            <a:rPr lang="en-IN" sz="2300" kern="1200">
              <a:solidFill>
                <a:srgbClr val="00B050"/>
              </a:solidFill>
            </a:rPr>
            <a:t>predominantly</a:t>
          </a:r>
          <a:r>
            <a:rPr lang="en-IN" sz="2300" kern="1200"/>
            <a:t> </a:t>
          </a:r>
          <a:r>
            <a:rPr lang="en-IN" sz="2300" kern="1200" err="1"/>
            <a:t>unaccessed</a:t>
          </a:r>
          <a:endParaRPr lang="en-IN" sz="2300" kern="120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N" sz="2300" kern="1200"/>
            <a:t>Use a </a:t>
          </a:r>
          <a:r>
            <a:rPr lang="en-IN" sz="2300" kern="1200">
              <a:solidFill>
                <a:srgbClr val="0070C0"/>
              </a:solidFill>
            </a:rPr>
            <a:t>Bloom</a:t>
          </a:r>
          <a:r>
            <a:rPr lang="en-IN" sz="2300" kern="1200"/>
            <a:t> filter for this purpose</a:t>
          </a:r>
        </a:p>
      </dsp:txBody>
      <dsp:txXfrm>
        <a:off x="0" y="2102082"/>
        <a:ext cx="10515599" cy="791774"/>
      </dsp:txXfrm>
    </dsp:sp>
    <dsp:sp modelId="{918B46E9-DE32-4B86-89DB-31E19F8D41D8}">
      <dsp:nvSpPr>
        <dsp:cNvPr id="0" name=""/>
        <dsp:cNvSpPr/>
      </dsp:nvSpPr>
      <dsp:spPr>
        <a:xfrm>
          <a:off x="0" y="2893857"/>
          <a:ext cx="10515599" cy="719549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000" i="1" kern="1200" err="1"/>
            <a:t>walk_pte_range</a:t>
          </a:r>
          <a:r>
            <a:rPr lang="en-IN" sz="3000" i="1" kern="1200"/>
            <a:t>  </a:t>
          </a:r>
          <a:r>
            <a:rPr lang="en-IN" sz="3000" kern="1200"/>
            <a:t>(walking the PTEs)</a:t>
          </a:r>
        </a:p>
      </dsp:txBody>
      <dsp:txXfrm>
        <a:off x="35125" y="2928982"/>
        <a:ext cx="10445349" cy="649299"/>
      </dsp:txXfrm>
    </dsp:sp>
    <dsp:sp modelId="{900B9305-9E01-464E-8367-2705D1A71EE3}">
      <dsp:nvSpPr>
        <dsp:cNvPr id="0" name=""/>
        <dsp:cNvSpPr/>
      </dsp:nvSpPr>
      <dsp:spPr>
        <a:xfrm>
          <a:off x="0" y="3613407"/>
          <a:ext cx="10515599" cy="7917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38100" rIns="213360" bIns="3810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N" sz="2300" kern="1200"/>
            <a:t>Skip </a:t>
          </a:r>
          <a:r>
            <a:rPr lang="en-IN" sz="2300" kern="1200" err="1">
              <a:solidFill>
                <a:srgbClr val="FF0000"/>
              </a:solidFill>
            </a:rPr>
            <a:t>unaccessed</a:t>
          </a:r>
          <a:r>
            <a:rPr lang="en-IN" sz="2300" kern="1200"/>
            <a:t> pages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N" sz="2300" kern="1200"/>
            <a:t>For the rest, clear the </a:t>
          </a:r>
          <a:r>
            <a:rPr lang="en-IN" sz="2300" kern="1200">
              <a:solidFill>
                <a:srgbClr val="0070C0"/>
              </a:solidFill>
            </a:rPr>
            <a:t>accessed</a:t>
          </a:r>
          <a:r>
            <a:rPr lang="en-IN" sz="2300" kern="1200"/>
            <a:t> bit and set the </a:t>
          </a:r>
          <a:r>
            <a:rPr lang="en-IN" sz="2300" kern="1200">
              <a:solidFill>
                <a:srgbClr val="C00000"/>
              </a:solidFill>
            </a:rPr>
            <a:t>generation</a:t>
          </a:r>
          <a:r>
            <a:rPr lang="en-IN" sz="2300" kern="1200"/>
            <a:t> of the </a:t>
          </a:r>
          <a:r>
            <a:rPr lang="en-IN" sz="2300" kern="1200">
              <a:solidFill>
                <a:srgbClr val="0070C0"/>
              </a:solidFill>
            </a:rPr>
            <a:t>folio</a:t>
          </a:r>
          <a:r>
            <a:rPr lang="en-IN" sz="2300" kern="1200"/>
            <a:t> to </a:t>
          </a:r>
          <a:r>
            <a:rPr lang="en-IN" sz="2300" i="1" kern="1200" err="1"/>
            <a:t>max_seq</a:t>
          </a:r>
          <a:endParaRPr lang="en-IN" sz="2300" kern="1200"/>
        </a:p>
      </dsp:txBody>
      <dsp:txXfrm>
        <a:off x="0" y="3613407"/>
        <a:ext cx="10515599" cy="791774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37B5E3-DE9C-47EF-82FE-05C5907D6100}">
      <dsp:nvSpPr>
        <dsp:cNvPr id="0" name=""/>
        <dsp:cNvSpPr/>
      </dsp:nvSpPr>
      <dsp:spPr>
        <a:xfrm>
          <a:off x="0" y="87312"/>
          <a:ext cx="9677400" cy="6048375"/>
        </a:xfrm>
        <a:prstGeom prst="swooshArrow">
          <a:avLst>
            <a:gd name="adj1" fmla="val 25000"/>
            <a:gd name="adj2" fmla="val 25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6029B94-3F36-4228-BB50-2086BA3E7D85}">
      <dsp:nvSpPr>
        <dsp:cNvPr id="0" name=""/>
        <dsp:cNvSpPr/>
      </dsp:nvSpPr>
      <dsp:spPr>
        <a:xfrm>
          <a:off x="953223" y="4584884"/>
          <a:ext cx="222580" cy="22258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0A924E-7394-402B-AE53-3627F84CBF77}">
      <dsp:nvSpPr>
        <dsp:cNvPr id="0" name=""/>
        <dsp:cNvSpPr/>
      </dsp:nvSpPr>
      <dsp:spPr>
        <a:xfrm>
          <a:off x="1064514" y="4696174"/>
          <a:ext cx="1654835" cy="14395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941" tIns="0" rIns="0" bIns="0" numCol="1" spcCol="1270" anchor="t" anchorCtr="0">
          <a:noAutofit/>
        </a:bodyPr>
        <a:lstStyle/>
        <a:p>
          <a:pPr marL="0" lvl="0" indent="0" algn="l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>
              <a:latin typeface="+mn-lt"/>
            </a:rPr>
            <a:t>Traditional Heuristics</a:t>
          </a:r>
        </a:p>
      </dsp:txBody>
      <dsp:txXfrm>
        <a:off x="1064514" y="4696174"/>
        <a:ext cx="1654835" cy="1439513"/>
      </dsp:txXfrm>
    </dsp:sp>
    <dsp:sp modelId="{210D0907-28BE-45FB-9CF1-3F917CD6D074}">
      <dsp:nvSpPr>
        <dsp:cNvPr id="0" name=""/>
        <dsp:cNvSpPr/>
      </dsp:nvSpPr>
      <dsp:spPr>
        <a:xfrm>
          <a:off x="2525801" y="3178032"/>
          <a:ext cx="387096" cy="38709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E449D9-F1D9-4028-B0EF-BF1F4FC13571}">
      <dsp:nvSpPr>
        <dsp:cNvPr id="0" name=""/>
        <dsp:cNvSpPr/>
      </dsp:nvSpPr>
      <dsp:spPr>
        <a:xfrm>
          <a:off x="2719349" y="3371580"/>
          <a:ext cx="2032254" cy="27641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5114" tIns="0" rIns="0" bIns="0" numCol="1" spcCol="1270" anchor="t" anchorCtr="0">
          <a:noAutofit/>
        </a:bodyPr>
        <a:lstStyle/>
        <a:p>
          <a:pPr marL="0" lvl="0" indent="0" algn="l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>
              <a:latin typeface="+mn-lt"/>
            </a:rPr>
            <a:t>Virtual and Physical Address Spaces</a:t>
          </a:r>
        </a:p>
      </dsp:txBody>
      <dsp:txXfrm>
        <a:off x="2719349" y="3371580"/>
        <a:ext cx="2032254" cy="2764107"/>
      </dsp:txXfrm>
    </dsp:sp>
    <dsp:sp modelId="{8ABF9233-2D1A-49D6-B483-98D33D00D73D}">
      <dsp:nvSpPr>
        <dsp:cNvPr id="0" name=""/>
        <dsp:cNvSpPr/>
      </dsp:nvSpPr>
      <dsp:spPr>
        <a:xfrm>
          <a:off x="4533861" y="2141340"/>
          <a:ext cx="512902" cy="51290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DD0343-4AC3-4CD2-97B4-8C9F6B31AB97}">
      <dsp:nvSpPr>
        <dsp:cNvPr id="0" name=""/>
        <dsp:cNvSpPr/>
      </dsp:nvSpPr>
      <dsp:spPr>
        <a:xfrm>
          <a:off x="4678671" y="2591545"/>
          <a:ext cx="3427985" cy="31069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1776" tIns="0" rIns="0" bIns="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>
              <a:latin typeface="+mn-lt"/>
            </a:rPr>
            <a:t>Page </a:t>
          </a:r>
          <a:br>
            <a:rPr lang="en-US" sz="2800" kern="1200">
              <a:latin typeface="+mn-lt"/>
            </a:rPr>
          </a:br>
          <a:r>
            <a:rPr lang="en-US" sz="2800" kern="1200">
              <a:latin typeface="+mn-lt"/>
            </a:rPr>
            <a:t>Management</a:t>
          </a:r>
          <a:endParaRPr lang="en-US" sz="2800" kern="1200">
            <a:latin typeface="+mn-lt"/>
            <a:ea typeface="+mn-lt"/>
            <a:cs typeface="+mn-lt"/>
          </a:endParaRPr>
        </a:p>
      </dsp:txBody>
      <dsp:txXfrm>
        <a:off x="4678671" y="2591545"/>
        <a:ext cx="3427985" cy="3106976"/>
      </dsp:txXfrm>
    </dsp:sp>
    <dsp:sp modelId="{B6A38330-9755-4F1F-AEA2-8AF8DEAAE763}">
      <dsp:nvSpPr>
        <dsp:cNvPr id="0" name=""/>
        <dsp:cNvSpPr/>
      </dsp:nvSpPr>
      <dsp:spPr>
        <a:xfrm>
          <a:off x="6720954" y="1455454"/>
          <a:ext cx="687095" cy="68709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94E8A5-24C7-422C-9AC7-03F4B8D53DAA}">
      <dsp:nvSpPr>
        <dsp:cNvPr id="0" name=""/>
        <dsp:cNvSpPr/>
      </dsp:nvSpPr>
      <dsp:spPr>
        <a:xfrm>
          <a:off x="7064502" y="1799002"/>
          <a:ext cx="2032254" cy="43366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4078" tIns="0" rIns="0" bIns="0" numCol="1" spcCol="1270" anchor="t" anchorCtr="0">
          <a:noAutofit/>
        </a:bodyPr>
        <a:lstStyle/>
        <a:p>
          <a:pPr marL="0" lvl="0" indent="0" algn="l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>
              <a:latin typeface="+mn-lt"/>
            </a:rPr>
            <a:t>Kernel Memory Allocation</a:t>
          </a:r>
        </a:p>
      </dsp:txBody>
      <dsp:txXfrm>
        <a:off x="7064502" y="1799002"/>
        <a:ext cx="2032254" cy="4336684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6CF6B7-9007-4EA4-A790-198B649101D9}">
      <dsp:nvSpPr>
        <dsp:cNvPr id="0" name=""/>
        <dsp:cNvSpPr/>
      </dsp:nvSpPr>
      <dsp:spPr>
        <a:xfrm>
          <a:off x="0" y="19345"/>
          <a:ext cx="8501888" cy="719549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000" kern="1200" dirty="0"/>
            <a:t>Slob Allocator</a:t>
          </a:r>
        </a:p>
      </dsp:txBody>
      <dsp:txXfrm>
        <a:off x="35125" y="54470"/>
        <a:ext cx="8431638" cy="649299"/>
      </dsp:txXfrm>
    </dsp:sp>
    <dsp:sp modelId="{1012A022-8C76-494A-B5D0-21DD967F0BA0}">
      <dsp:nvSpPr>
        <dsp:cNvPr id="0" name=""/>
        <dsp:cNvSpPr/>
      </dsp:nvSpPr>
      <dsp:spPr>
        <a:xfrm>
          <a:off x="0" y="738895"/>
          <a:ext cx="8501888" cy="4968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9935" tIns="38100" rIns="213360" bIns="3810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N" sz="2300" kern="1200"/>
            <a:t>Old Solaris-based allocator that uses the first-fit method.</a:t>
          </a:r>
        </a:p>
      </dsp:txBody>
      <dsp:txXfrm>
        <a:off x="0" y="738895"/>
        <a:ext cx="8501888" cy="496800"/>
      </dsp:txXfrm>
    </dsp:sp>
    <dsp:sp modelId="{BC0A0AF3-AB61-43DD-8ABD-EA6F01E2F951}">
      <dsp:nvSpPr>
        <dsp:cNvPr id="0" name=""/>
        <dsp:cNvSpPr/>
      </dsp:nvSpPr>
      <dsp:spPr>
        <a:xfrm>
          <a:off x="0" y="1235695"/>
          <a:ext cx="8501888" cy="719549"/>
        </a:xfrm>
        <a:prstGeom prst="roundRect">
          <a:avLst/>
        </a:prstGeom>
        <a:gradFill rotWithShape="0">
          <a:gsLst>
            <a:gs pos="0">
              <a:schemeClr val="accent5">
                <a:hueOff val="-3379271"/>
                <a:satOff val="-8710"/>
                <a:lumOff val="-588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3379271"/>
                <a:satOff val="-8710"/>
                <a:lumOff val="-588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3379271"/>
                <a:satOff val="-8710"/>
                <a:lumOff val="-588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000" kern="1200" dirty="0"/>
            <a:t>Slab Allocator</a:t>
          </a:r>
        </a:p>
      </dsp:txBody>
      <dsp:txXfrm>
        <a:off x="35125" y="1270820"/>
        <a:ext cx="8431638" cy="649299"/>
      </dsp:txXfrm>
    </dsp:sp>
    <dsp:sp modelId="{B199B1B7-B2E2-4525-9691-C3C0CDF2DFA4}">
      <dsp:nvSpPr>
        <dsp:cNvPr id="0" name=""/>
        <dsp:cNvSpPr/>
      </dsp:nvSpPr>
      <dsp:spPr>
        <a:xfrm>
          <a:off x="0" y="1955245"/>
          <a:ext cx="8501888" cy="4968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9935" tIns="38100" rIns="213360" bIns="3810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N" sz="2300" kern="1200"/>
            <a:t>Most popular allocator. </a:t>
          </a:r>
        </a:p>
      </dsp:txBody>
      <dsp:txXfrm>
        <a:off x="0" y="1955245"/>
        <a:ext cx="8501888" cy="496800"/>
      </dsp:txXfrm>
    </dsp:sp>
    <dsp:sp modelId="{F198062E-2C11-4444-950E-E8EC4205BBA6}">
      <dsp:nvSpPr>
        <dsp:cNvPr id="0" name=""/>
        <dsp:cNvSpPr/>
      </dsp:nvSpPr>
      <dsp:spPr>
        <a:xfrm>
          <a:off x="0" y="2452045"/>
          <a:ext cx="8501888" cy="719549"/>
        </a:xfrm>
        <a:prstGeom prst="roundRect">
          <a:avLst/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000" kern="1200" dirty="0" err="1"/>
            <a:t>Slub</a:t>
          </a:r>
          <a:r>
            <a:rPr lang="en-IN" sz="3000" kern="1200" dirty="0"/>
            <a:t> Allocator</a:t>
          </a:r>
        </a:p>
      </dsp:txBody>
      <dsp:txXfrm>
        <a:off x="35125" y="2487170"/>
        <a:ext cx="8431638" cy="649299"/>
      </dsp:txXfrm>
    </dsp:sp>
    <dsp:sp modelId="{DB47DF78-04D1-4832-9ED1-3546A9CB4584}">
      <dsp:nvSpPr>
        <dsp:cNvPr id="0" name=""/>
        <dsp:cNvSpPr/>
      </dsp:nvSpPr>
      <dsp:spPr>
        <a:xfrm>
          <a:off x="0" y="3171595"/>
          <a:ext cx="8501888" cy="4968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9935" tIns="38100" rIns="213360" bIns="3810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N" sz="2300" kern="1200"/>
            <a:t>Better performance, scalability and simpler</a:t>
          </a:r>
        </a:p>
      </dsp:txBody>
      <dsp:txXfrm>
        <a:off x="0" y="3171595"/>
        <a:ext cx="8501888" cy="4968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12DAFC-6726-4145-B560-427A7353D58D}">
      <dsp:nvSpPr>
        <dsp:cNvPr id="0" name=""/>
        <dsp:cNvSpPr/>
      </dsp:nvSpPr>
      <dsp:spPr>
        <a:xfrm>
          <a:off x="0" y="23322"/>
          <a:ext cx="9104086" cy="76752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200" kern="1200"/>
            <a:t>Internal Fragmentation</a:t>
          </a:r>
        </a:p>
      </dsp:txBody>
      <dsp:txXfrm>
        <a:off x="37467" y="60789"/>
        <a:ext cx="9029152" cy="692586"/>
      </dsp:txXfrm>
    </dsp:sp>
    <dsp:sp modelId="{16663EE7-2484-4280-9CA3-F657A7E859B4}">
      <dsp:nvSpPr>
        <dsp:cNvPr id="0" name=""/>
        <dsp:cNvSpPr/>
      </dsp:nvSpPr>
      <dsp:spPr>
        <a:xfrm>
          <a:off x="0" y="790842"/>
          <a:ext cx="9104086" cy="7948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9055" tIns="40640" rIns="227584" bIns="40640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N" sz="2500" kern="1200"/>
            <a:t>Space </a:t>
          </a:r>
          <a:r>
            <a:rPr lang="en-IN" sz="2500" kern="1200">
              <a:solidFill>
                <a:srgbClr val="0070C0"/>
              </a:solidFill>
            </a:rPr>
            <a:t>wasted</a:t>
          </a:r>
          <a:r>
            <a:rPr lang="en-IN" sz="2500" kern="1200"/>
            <a:t> within an allocated region. Let us say that we waste the last 4 KB in a region. </a:t>
          </a:r>
        </a:p>
      </dsp:txBody>
      <dsp:txXfrm>
        <a:off x="0" y="790842"/>
        <a:ext cx="9104086" cy="794880"/>
      </dsp:txXfrm>
    </dsp:sp>
    <dsp:sp modelId="{9A0C50CD-6FA2-4DEE-90B7-164AD5285291}">
      <dsp:nvSpPr>
        <dsp:cNvPr id="0" name=""/>
        <dsp:cNvSpPr/>
      </dsp:nvSpPr>
      <dsp:spPr>
        <a:xfrm>
          <a:off x="0" y="1585722"/>
          <a:ext cx="9104086" cy="767520"/>
        </a:xfrm>
        <a:prstGeom prst="roundRect">
          <a:avLst/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200" kern="1200"/>
            <a:t>External Fragmentation</a:t>
          </a:r>
        </a:p>
      </dsp:txBody>
      <dsp:txXfrm>
        <a:off x="37467" y="1623189"/>
        <a:ext cx="9029152" cy="692586"/>
      </dsp:txXfrm>
    </dsp:sp>
    <dsp:sp modelId="{7CDEFCB1-337C-4675-A39C-14E727258BAA}">
      <dsp:nvSpPr>
        <dsp:cNvPr id="0" name=""/>
        <dsp:cNvSpPr/>
      </dsp:nvSpPr>
      <dsp:spPr>
        <a:xfrm>
          <a:off x="0" y="2353242"/>
          <a:ext cx="9104086" cy="5299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9055" tIns="40640" rIns="227584" bIns="40640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N" sz="2500" kern="1200">
              <a:solidFill>
                <a:srgbClr val="00B050"/>
              </a:solidFill>
            </a:rPr>
            <a:t>Holes</a:t>
          </a:r>
          <a:r>
            <a:rPr lang="en-IN" sz="2500" kern="1200"/>
            <a:t> between </a:t>
          </a:r>
          <a:r>
            <a:rPr lang="en-IN" sz="2500" kern="1200">
              <a:solidFill>
                <a:srgbClr val="C00000"/>
              </a:solidFill>
            </a:rPr>
            <a:t>regions</a:t>
          </a:r>
          <a:r>
            <a:rPr lang="en-IN" sz="2500" kern="1200"/>
            <a:t>.</a:t>
          </a:r>
        </a:p>
      </dsp:txBody>
      <dsp:txXfrm>
        <a:off x="0" y="2353242"/>
        <a:ext cx="9104086" cy="52992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C36CB4-2A87-43CE-AE82-8BD908DF3E16}">
      <dsp:nvSpPr>
        <dsp:cNvPr id="0" name=""/>
        <dsp:cNvSpPr/>
      </dsp:nvSpPr>
      <dsp:spPr>
        <a:xfrm>
          <a:off x="0" y="276303"/>
          <a:ext cx="2722335" cy="653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4696" tIns="83820" rIns="234696" bIns="83820" numCol="1" spcCol="1270" anchor="ctr" anchorCtr="0">
          <a:noAutofit/>
        </a:bodyPr>
        <a:lstStyle/>
        <a:p>
          <a:pPr marL="0" lvl="0" indent="0" algn="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300" kern="1200"/>
            <a:t>Best Fit</a:t>
          </a:r>
        </a:p>
      </dsp:txBody>
      <dsp:txXfrm>
        <a:off x="0" y="276303"/>
        <a:ext cx="2722335" cy="653400"/>
      </dsp:txXfrm>
    </dsp:sp>
    <dsp:sp modelId="{A2D7BE50-63C3-4E78-90DB-52B0FA7FA1F4}">
      <dsp:nvSpPr>
        <dsp:cNvPr id="0" name=""/>
        <dsp:cNvSpPr/>
      </dsp:nvSpPr>
      <dsp:spPr>
        <a:xfrm>
          <a:off x="2722335" y="10859"/>
          <a:ext cx="544467" cy="1184287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10EDE9A-5A18-4144-8192-912ADCA44263}">
      <dsp:nvSpPr>
        <dsp:cNvPr id="0" name=""/>
        <dsp:cNvSpPr/>
      </dsp:nvSpPr>
      <dsp:spPr>
        <a:xfrm>
          <a:off x="3484589" y="10859"/>
          <a:ext cx="7404753" cy="1184287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3300" kern="1200"/>
            <a:t>Choose the smallest hole that is just about larger than </a:t>
          </a:r>
          <a:r>
            <a:rPr lang="en-IN" sz="3300" i="1" kern="1200"/>
            <a:t>R. </a:t>
          </a:r>
          <a:endParaRPr lang="en-IN" sz="3300" kern="1200"/>
        </a:p>
      </dsp:txBody>
      <dsp:txXfrm>
        <a:off x="3484589" y="10859"/>
        <a:ext cx="7404753" cy="1184287"/>
      </dsp:txXfrm>
    </dsp:sp>
    <dsp:sp modelId="{AB58093C-C73B-41EE-B71C-3353688BDECF}">
      <dsp:nvSpPr>
        <dsp:cNvPr id="0" name=""/>
        <dsp:cNvSpPr/>
      </dsp:nvSpPr>
      <dsp:spPr>
        <a:xfrm>
          <a:off x="0" y="1344575"/>
          <a:ext cx="2722335" cy="653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4696" tIns="83820" rIns="234696" bIns="83820" numCol="1" spcCol="1270" anchor="ctr" anchorCtr="0">
          <a:noAutofit/>
        </a:bodyPr>
        <a:lstStyle/>
        <a:p>
          <a:pPr marL="0" lvl="0" indent="0" algn="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300" kern="1200"/>
            <a:t>Worst Fit</a:t>
          </a:r>
        </a:p>
      </dsp:txBody>
      <dsp:txXfrm>
        <a:off x="0" y="1344575"/>
        <a:ext cx="2722335" cy="653400"/>
      </dsp:txXfrm>
    </dsp:sp>
    <dsp:sp modelId="{0EA48F85-0243-407C-AD38-062DA3EECDFD}">
      <dsp:nvSpPr>
        <dsp:cNvPr id="0" name=""/>
        <dsp:cNvSpPr/>
      </dsp:nvSpPr>
      <dsp:spPr>
        <a:xfrm>
          <a:off x="2722335" y="1313947"/>
          <a:ext cx="544467" cy="714656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EEDD4EF-B81D-4930-A427-440DACE8AAD8}">
      <dsp:nvSpPr>
        <dsp:cNvPr id="0" name=""/>
        <dsp:cNvSpPr/>
      </dsp:nvSpPr>
      <dsp:spPr>
        <a:xfrm>
          <a:off x="3484589" y="1313947"/>
          <a:ext cx="7404753" cy="714656"/>
        </a:xfrm>
        <a:prstGeom prst="rect">
          <a:avLst/>
        </a:prstGeom>
        <a:solidFill>
          <a:schemeClr val="accent5">
            <a:hueOff val="-2252848"/>
            <a:satOff val="-5806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3300" kern="1200"/>
            <a:t>Choose the largest hole.</a:t>
          </a:r>
        </a:p>
      </dsp:txBody>
      <dsp:txXfrm>
        <a:off x="3484589" y="1313947"/>
        <a:ext cx="7404753" cy="714656"/>
      </dsp:txXfrm>
    </dsp:sp>
    <dsp:sp modelId="{7A7645D5-AD2A-4AD3-AFF5-7CE326D6C1B2}">
      <dsp:nvSpPr>
        <dsp:cNvPr id="0" name=""/>
        <dsp:cNvSpPr/>
      </dsp:nvSpPr>
      <dsp:spPr>
        <a:xfrm>
          <a:off x="0" y="2637453"/>
          <a:ext cx="2719677" cy="653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4696" tIns="83820" rIns="234696" bIns="83820" numCol="1" spcCol="1270" anchor="ctr" anchorCtr="0">
          <a:noAutofit/>
        </a:bodyPr>
        <a:lstStyle/>
        <a:p>
          <a:pPr marL="0" lvl="0" indent="0" algn="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300" kern="1200"/>
            <a:t>Next Fit</a:t>
          </a:r>
        </a:p>
      </dsp:txBody>
      <dsp:txXfrm>
        <a:off x="0" y="2637453"/>
        <a:ext cx="2719677" cy="653400"/>
      </dsp:txXfrm>
    </dsp:sp>
    <dsp:sp modelId="{2B9D0F4F-A4C2-4134-B373-63B02D6C191A}">
      <dsp:nvSpPr>
        <dsp:cNvPr id="0" name=""/>
        <dsp:cNvSpPr/>
      </dsp:nvSpPr>
      <dsp:spPr>
        <a:xfrm>
          <a:off x="2719677" y="2147403"/>
          <a:ext cx="543935" cy="1633500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F40EB3A-DCB1-4257-AA82-3B5936255854}">
      <dsp:nvSpPr>
        <dsp:cNvPr id="0" name=""/>
        <dsp:cNvSpPr/>
      </dsp:nvSpPr>
      <dsp:spPr>
        <a:xfrm>
          <a:off x="3481186" y="2147403"/>
          <a:ext cx="7397522" cy="1633500"/>
        </a:xfrm>
        <a:prstGeom prst="rect">
          <a:avLst/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3300" kern="1200"/>
            <a:t>Start searching from the last allocation that was made and move towards higher addresses (with wraparounds).</a:t>
          </a:r>
          <a:endParaRPr lang="en-IN" sz="3300" kern="1200" dirty="0"/>
        </a:p>
      </dsp:txBody>
      <dsp:txXfrm>
        <a:off x="3481186" y="2147403"/>
        <a:ext cx="7397522" cy="1633500"/>
      </dsp:txXfrm>
    </dsp:sp>
    <dsp:sp modelId="{476A2225-0C95-449E-97A5-BCEBE12A86C5}">
      <dsp:nvSpPr>
        <dsp:cNvPr id="0" name=""/>
        <dsp:cNvSpPr/>
      </dsp:nvSpPr>
      <dsp:spPr>
        <a:xfrm>
          <a:off x="0" y="3930331"/>
          <a:ext cx="2722335" cy="653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4696" tIns="83820" rIns="234696" bIns="83820" numCol="1" spcCol="1270" anchor="ctr" anchorCtr="0">
          <a:noAutofit/>
        </a:bodyPr>
        <a:lstStyle/>
        <a:p>
          <a:pPr marL="0" lvl="0" indent="0" algn="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300" kern="1200"/>
            <a:t>First Fit</a:t>
          </a:r>
        </a:p>
      </dsp:txBody>
      <dsp:txXfrm>
        <a:off x="0" y="3930331"/>
        <a:ext cx="2722335" cy="653400"/>
      </dsp:txXfrm>
    </dsp:sp>
    <dsp:sp modelId="{33E9BED6-2A07-4B32-B313-DF54B6C8B6F2}">
      <dsp:nvSpPr>
        <dsp:cNvPr id="0" name=""/>
        <dsp:cNvSpPr/>
      </dsp:nvSpPr>
      <dsp:spPr>
        <a:xfrm>
          <a:off x="2722335" y="3899703"/>
          <a:ext cx="544467" cy="714656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DFFB169-A6DB-4D40-9FF6-C6A866F5C300}">
      <dsp:nvSpPr>
        <dsp:cNvPr id="0" name=""/>
        <dsp:cNvSpPr/>
      </dsp:nvSpPr>
      <dsp:spPr>
        <a:xfrm>
          <a:off x="3484589" y="3899703"/>
          <a:ext cx="7404753" cy="714656"/>
        </a:xfrm>
        <a:prstGeom prst="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3300" kern="1200"/>
            <a:t>Choose the first available hole</a:t>
          </a:r>
        </a:p>
      </dsp:txBody>
      <dsp:txXfrm>
        <a:off x="3484589" y="3899703"/>
        <a:ext cx="7404753" cy="71465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23F44C7-85BC-49CE-A482-9D615BA0E3A9}">
      <dsp:nvSpPr>
        <dsp:cNvPr id="0" name=""/>
        <dsp:cNvSpPr/>
      </dsp:nvSpPr>
      <dsp:spPr>
        <a:xfrm>
          <a:off x="1692119" y="352084"/>
          <a:ext cx="5408989" cy="1603941"/>
        </a:xfrm>
        <a:prstGeom prst="rect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85F0C6B-B73A-4B60-8113-AE59D20EC0B1}">
      <dsp:nvSpPr>
        <dsp:cNvPr id="0" name=""/>
        <dsp:cNvSpPr/>
      </dsp:nvSpPr>
      <dsp:spPr>
        <a:xfrm>
          <a:off x="2529118" y="503479"/>
          <a:ext cx="2187945" cy="13721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123825" rIns="123825" bIns="123825" numCol="1" spcCol="1270" anchor="t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6500" kern="1200"/>
        </a:p>
      </dsp:txBody>
      <dsp:txXfrm>
        <a:off x="2529118" y="503479"/>
        <a:ext cx="2187945" cy="1372152"/>
      </dsp:txXfrm>
    </dsp:sp>
    <dsp:sp modelId="{9CC02EE2-3CA7-4DF4-A95C-EDEA058227A5}">
      <dsp:nvSpPr>
        <dsp:cNvPr id="0" name=""/>
        <dsp:cNvSpPr/>
      </dsp:nvSpPr>
      <dsp:spPr>
        <a:xfrm>
          <a:off x="4375812" y="524117"/>
          <a:ext cx="1441229" cy="13721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875FC1E-6228-40E3-B63E-F6A4A084BE5C}">
      <dsp:nvSpPr>
        <dsp:cNvPr id="0" name=""/>
        <dsp:cNvSpPr/>
      </dsp:nvSpPr>
      <dsp:spPr>
        <a:xfrm>
          <a:off x="1356546" y="50864"/>
          <a:ext cx="606458" cy="606458"/>
        </a:xfrm>
        <a:prstGeom prst="plus">
          <a:avLst>
            <a:gd name="adj" fmla="val 328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F72C911-52C9-4143-85BC-A441BBA4DCAD}">
      <dsp:nvSpPr>
        <dsp:cNvPr id="0" name=""/>
        <dsp:cNvSpPr/>
      </dsp:nvSpPr>
      <dsp:spPr>
        <a:xfrm>
          <a:off x="6815720" y="237103"/>
          <a:ext cx="570784" cy="19560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38A6FB8-363A-4708-80D7-D31A6595BA41}">
      <dsp:nvSpPr>
        <dsp:cNvPr id="0" name=""/>
        <dsp:cNvSpPr/>
      </dsp:nvSpPr>
      <dsp:spPr>
        <a:xfrm>
          <a:off x="4361543" y="527051"/>
          <a:ext cx="356" cy="1310537"/>
        </a:xfrm>
        <a:prstGeom prst="line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37B5E3-DE9C-47EF-82FE-05C5907D6100}">
      <dsp:nvSpPr>
        <dsp:cNvPr id="0" name=""/>
        <dsp:cNvSpPr/>
      </dsp:nvSpPr>
      <dsp:spPr>
        <a:xfrm>
          <a:off x="0" y="87312"/>
          <a:ext cx="9677400" cy="6048375"/>
        </a:xfrm>
        <a:prstGeom prst="swooshArrow">
          <a:avLst>
            <a:gd name="adj1" fmla="val 25000"/>
            <a:gd name="adj2" fmla="val 25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6029B94-3F36-4228-BB50-2086BA3E7D85}">
      <dsp:nvSpPr>
        <dsp:cNvPr id="0" name=""/>
        <dsp:cNvSpPr/>
      </dsp:nvSpPr>
      <dsp:spPr>
        <a:xfrm>
          <a:off x="953223" y="4584884"/>
          <a:ext cx="222580" cy="22258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0A924E-7394-402B-AE53-3627F84CBF77}">
      <dsp:nvSpPr>
        <dsp:cNvPr id="0" name=""/>
        <dsp:cNvSpPr/>
      </dsp:nvSpPr>
      <dsp:spPr>
        <a:xfrm>
          <a:off x="1064514" y="4696174"/>
          <a:ext cx="1654835" cy="14395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941" tIns="0" rIns="0" bIns="0" numCol="1" spcCol="1270" anchor="t" anchorCtr="0">
          <a:noAutofit/>
        </a:bodyPr>
        <a:lstStyle/>
        <a:p>
          <a:pPr marL="0" lvl="0" indent="0" algn="l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>
              <a:latin typeface="+mn-lt"/>
            </a:rPr>
            <a:t>Traditional Heuristics</a:t>
          </a:r>
        </a:p>
      </dsp:txBody>
      <dsp:txXfrm>
        <a:off x="1064514" y="4696174"/>
        <a:ext cx="1654835" cy="1439513"/>
      </dsp:txXfrm>
    </dsp:sp>
    <dsp:sp modelId="{210D0907-28BE-45FB-9CF1-3F917CD6D074}">
      <dsp:nvSpPr>
        <dsp:cNvPr id="0" name=""/>
        <dsp:cNvSpPr/>
      </dsp:nvSpPr>
      <dsp:spPr>
        <a:xfrm>
          <a:off x="2525801" y="3178032"/>
          <a:ext cx="387096" cy="38709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E449D9-F1D9-4028-B0EF-BF1F4FC13571}">
      <dsp:nvSpPr>
        <dsp:cNvPr id="0" name=""/>
        <dsp:cNvSpPr/>
      </dsp:nvSpPr>
      <dsp:spPr>
        <a:xfrm>
          <a:off x="2719349" y="3371580"/>
          <a:ext cx="2032254" cy="27641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5114" tIns="0" rIns="0" bIns="0" numCol="1" spcCol="1270" anchor="t" anchorCtr="0">
          <a:noAutofit/>
        </a:bodyPr>
        <a:lstStyle/>
        <a:p>
          <a:pPr marL="0" lvl="0" indent="0" algn="l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>
              <a:latin typeface="+mn-lt"/>
            </a:rPr>
            <a:t>Virtual and Physical Address Spaces</a:t>
          </a:r>
        </a:p>
      </dsp:txBody>
      <dsp:txXfrm>
        <a:off x="2719349" y="3371580"/>
        <a:ext cx="2032254" cy="2764107"/>
      </dsp:txXfrm>
    </dsp:sp>
    <dsp:sp modelId="{8ABF9233-2D1A-49D6-B483-98D33D00D73D}">
      <dsp:nvSpPr>
        <dsp:cNvPr id="0" name=""/>
        <dsp:cNvSpPr/>
      </dsp:nvSpPr>
      <dsp:spPr>
        <a:xfrm>
          <a:off x="4533861" y="2141340"/>
          <a:ext cx="512902" cy="51290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DD0343-4AC3-4CD2-97B4-8C9F6B31AB97}">
      <dsp:nvSpPr>
        <dsp:cNvPr id="0" name=""/>
        <dsp:cNvSpPr/>
      </dsp:nvSpPr>
      <dsp:spPr>
        <a:xfrm>
          <a:off x="4678671" y="2591545"/>
          <a:ext cx="3427985" cy="31069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1776" tIns="0" rIns="0" bIns="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>
              <a:latin typeface="+mn-lt"/>
            </a:rPr>
            <a:t>Page </a:t>
          </a:r>
          <a:br>
            <a:rPr lang="en-US" sz="2800" kern="1200">
              <a:latin typeface="+mn-lt"/>
            </a:rPr>
          </a:br>
          <a:r>
            <a:rPr lang="en-US" sz="2800" kern="1200">
              <a:latin typeface="+mn-lt"/>
            </a:rPr>
            <a:t>Management</a:t>
          </a:r>
          <a:endParaRPr lang="en-US" sz="2800" kern="1200">
            <a:latin typeface="+mn-lt"/>
            <a:ea typeface="+mn-lt"/>
            <a:cs typeface="+mn-lt"/>
          </a:endParaRPr>
        </a:p>
      </dsp:txBody>
      <dsp:txXfrm>
        <a:off x="4678671" y="2591545"/>
        <a:ext cx="3427985" cy="3106976"/>
      </dsp:txXfrm>
    </dsp:sp>
    <dsp:sp modelId="{B6A38330-9755-4F1F-AEA2-8AF8DEAAE763}">
      <dsp:nvSpPr>
        <dsp:cNvPr id="0" name=""/>
        <dsp:cNvSpPr/>
      </dsp:nvSpPr>
      <dsp:spPr>
        <a:xfrm>
          <a:off x="6720954" y="1455454"/>
          <a:ext cx="687095" cy="68709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94E8A5-24C7-422C-9AC7-03F4B8D53DAA}">
      <dsp:nvSpPr>
        <dsp:cNvPr id="0" name=""/>
        <dsp:cNvSpPr/>
      </dsp:nvSpPr>
      <dsp:spPr>
        <a:xfrm>
          <a:off x="7064502" y="1799002"/>
          <a:ext cx="2032254" cy="43366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4078" tIns="0" rIns="0" bIns="0" numCol="1" spcCol="1270" anchor="t" anchorCtr="0">
          <a:noAutofit/>
        </a:bodyPr>
        <a:lstStyle/>
        <a:p>
          <a:pPr marL="0" lvl="0" indent="0" algn="l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>
              <a:latin typeface="+mn-lt"/>
            </a:rPr>
            <a:t>Kernel Memory Allocation</a:t>
          </a:r>
        </a:p>
      </dsp:txBody>
      <dsp:txXfrm>
        <a:off x="7064502" y="1799002"/>
        <a:ext cx="2032254" cy="433668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37B5E3-DE9C-47EF-82FE-05C5907D6100}">
      <dsp:nvSpPr>
        <dsp:cNvPr id="0" name=""/>
        <dsp:cNvSpPr/>
      </dsp:nvSpPr>
      <dsp:spPr>
        <a:xfrm>
          <a:off x="0" y="87312"/>
          <a:ext cx="9677400" cy="6048375"/>
        </a:xfrm>
        <a:prstGeom prst="swooshArrow">
          <a:avLst>
            <a:gd name="adj1" fmla="val 25000"/>
            <a:gd name="adj2" fmla="val 25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6029B94-3F36-4228-BB50-2086BA3E7D85}">
      <dsp:nvSpPr>
        <dsp:cNvPr id="0" name=""/>
        <dsp:cNvSpPr/>
      </dsp:nvSpPr>
      <dsp:spPr>
        <a:xfrm>
          <a:off x="953223" y="4584884"/>
          <a:ext cx="222580" cy="22258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0A924E-7394-402B-AE53-3627F84CBF77}">
      <dsp:nvSpPr>
        <dsp:cNvPr id="0" name=""/>
        <dsp:cNvSpPr/>
      </dsp:nvSpPr>
      <dsp:spPr>
        <a:xfrm>
          <a:off x="1064514" y="4696174"/>
          <a:ext cx="1654835" cy="14395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941" tIns="0" rIns="0" bIns="0" numCol="1" spcCol="1270" anchor="t" anchorCtr="0">
          <a:noAutofit/>
        </a:bodyPr>
        <a:lstStyle/>
        <a:p>
          <a:pPr marL="0" lvl="0" indent="0" algn="l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>
              <a:latin typeface="+mn-lt"/>
            </a:rPr>
            <a:t>Traditional Heuristics</a:t>
          </a:r>
        </a:p>
      </dsp:txBody>
      <dsp:txXfrm>
        <a:off x="1064514" y="4696174"/>
        <a:ext cx="1654835" cy="1439513"/>
      </dsp:txXfrm>
    </dsp:sp>
    <dsp:sp modelId="{210D0907-28BE-45FB-9CF1-3F917CD6D074}">
      <dsp:nvSpPr>
        <dsp:cNvPr id="0" name=""/>
        <dsp:cNvSpPr/>
      </dsp:nvSpPr>
      <dsp:spPr>
        <a:xfrm>
          <a:off x="2525801" y="3178032"/>
          <a:ext cx="387096" cy="38709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E449D9-F1D9-4028-B0EF-BF1F4FC13571}">
      <dsp:nvSpPr>
        <dsp:cNvPr id="0" name=""/>
        <dsp:cNvSpPr/>
      </dsp:nvSpPr>
      <dsp:spPr>
        <a:xfrm>
          <a:off x="2719349" y="3371580"/>
          <a:ext cx="2032254" cy="27641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5114" tIns="0" rIns="0" bIns="0" numCol="1" spcCol="1270" anchor="t" anchorCtr="0">
          <a:noAutofit/>
        </a:bodyPr>
        <a:lstStyle/>
        <a:p>
          <a:pPr marL="0" lvl="0" indent="0" algn="l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>
              <a:latin typeface="+mn-lt"/>
            </a:rPr>
            <a:t>Virtual and Physical Address Spaces</a:t>
          </a:r>
        </a:p>
      </dsp:txBody>
      <dsp:txXfrm>
        <a:off x="2719349" y="3371580"/>
        <a:ext cx="2032254" cy="2764107"/>
      </dsp:txXfrm>
    </dsp:sp>
    <dsp:sp modelId="{8ABF9233-2D1A-49D6-B483-98D33D00D73D}">
      <dsp:nvSpPr>
        <dsp:cNvPr id="0" name=""/>
        <dsp:cNvSpPr/>
      </dsp:nvSpPr>
      <dsp:spPr>
        <a:xfrm>
          <a:off x="4533861" y="2141340"/>
          <a:ext cx="512902" cy="51290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DD0343-4AC3-4CD2-97B4-8C9F6B31AB97}">
      <dsp:nvSpPr>
        <dsp:cNvPr id="0" name=""/>
        <dsp:cNvSpPr/>
      </dsp:nvSpPr>
      <dsp:spPr>
        <a:xfrm>
          <a:off x="4678671" y="2591545"/>
          <a:ext cx="3427985" cy="31069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1776" tIns="0" rIns="0" bIns="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>
              <a:latin typeface="+mn-lt"/>
            </a:rPr>
            <a:t>Page </a:t>
          </a:r>
          <a:br>
            <a:rPr lang="en-US" sz="2800" kern="1200">
              <a:latin typeface="+mn-lt"/>
            </a:rPr>
          </a:br>
          <a:r>
            <a:rPr lang="en-US" sz="2800" kern="1200">
              <a:latin typeface="+mn-lt"/>
            </a:rPr>
            <a:t>Management</a:t>
          </a:r>
          <a:endParaRPr lang="en-US" sz="2800" kern="1200">
            <a:latin typeface="+mn-lt"/>
            <a:ea typeface="+mn-lt"/>
            <a:cs typeface="+mn-lt"/>
          </a:endParaRPr>
        </a:p>
      </dsp:txBody>
      <dsp:txXfrm>
        <a:off x="4678671" y="2591545"/>
        <a:ext cx="3427985" cy="3106976"/>
      </dsp:txXfrm>
    </dsp:sp>
    <dsp:sp modelId="{B6A38330-9755-4F1F-AEA2-8AF8DEAAE763}">
      <dsp:nvSpPr>
        <dsp:cNvPr id="0" name=""/>
        <dsp:cNvSpPr/>
      </dsp:nvSpPr>
      <dsp:spPr>
        <a:xfrm>
          <a:off x="6720954" y="1455454"/>
          <a:ext cx="687095" cy="68709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94E8A5-24C7-422C-9AC7-03F4B8D53DAA}">
      <dsp:nvSpPr>
        <dsp:cNvPr id="0" name=""/>
        <dsp:cNvSpPr/>
      </dsp:nvSpPr>
      <dsp:spPr>
        <a:xfrm>
          <a:off x="7064502" y="1799002"/>
          <a:ext cx="2032254" cy="43366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4078" tIns="0" rIns="0" bIns="0" numCol="1" spcCol="1270" anchor="t" anchorCtr="0">
          <a:noAutofit/>
        </a:bodyPr>
        <a:lstStyle/>
        <a:p>
          <a:pPr marL="0" lvl="0" indent="0" algn="l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>
              <a:latin typeface="+mn-lt"/>
            </a:rPr>
            <a:t>Kernel Memory Allocation</a:t>
          </a:r>
        </a:p>
      </dsp:txBody>
      <dsp:txXfrm>
        <a:off x="7064502" y="1799002"/>
        <a:ext cx="2032254" cy="4336684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ECC0E90-0F57-4B9B-9854-3F978FBA3E2F}">
      <dsp:nvSpPr>
        <dsp:cNvPr id="0" name=""/>
        <dsp:cNvSpPr/>
      </dsp:nvSpPr>
      <dsp:spPr>
        <a:xfrm>
          <a:off x="0" y="501570"/>
          <a:ext cx="5841464" cy="80639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A039807-A5ED-4B60-9381-E63CC097E846}">
      <dsp:nvSpPr>
        <dsp:cNvPr id="0" name=""/>
        <dsp:cNvSpPr/>
      </dsp:nvSpPr>
      <dsp:spPr>
        <a:xfrm>
          <a:off x="292073" y="29250"/>
          <a:ext cx="4089025" cy="94464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4555" tIns="0" rIns="154555" bIns="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200" kern="1200"/>
            <a:t>Bloom Filters</a:t>
          </a:r>
        </a:p>
      </dsp:txBody>
      <dsp:txXfrm>
        <a:off x="338187" y="75364"/>
        <a:ext cx="3996797" cy="852412"/>
      </dsp:txXfrm>
    </dsp:sp>
    <dsp:sp modelId="{8A16561E-5AA5-4C55-AE07-6BF9A0829C76}">
      <dsp:nvSpPr>
        <dsp:cNvPr id="0" name=""/>
        <dsp:cNvSpPr/>
      </dsp:nvSpPr>
      <dsp:spPr>
        <a:xfrm>
          <a:off x="0" y="1953090"/>
          <a:ext cx="5841464" cy="80639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49F336-925B-442A-B99D-7B61ED3BC907}">
      <dsp:nvSpPr>
        <dsp:cNvPr id="0" name=""/>
        <dsp:cNvSpPr/>
      </dsp:nvSpPr>
      <dsp:spPr>
        <a:xfrm>
          <a:off x="292073" y="1480770"/>
          <a:ext cx="4089025" cy="94464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4555" tIns="0" rIns="154555" bIns="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200" kern="1200"/>
            <a:t>Reverse Mapping</a:t>
          </a:r>
          <a:endParaRPr lang="en-IN" sz="3200" kern="1200" dirty="0"/>
        </a:p>
      </dsp:txBody>
      <dsp:txXfrm>
        <a:off x="338187" y="1526884"/>
        <a:ext cx="3996797" cy="852412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F21726E-D651-40AC-9A99-AC3599EB9FC9}">
      <dsp:nvSpPr>
        <dsp:cNvPr id="0" name=""/>
        <dsp:cNvSpPr/>
      </dsp:nvSpPr>
      <dsp:spPr>
        <a:xfrm>
          <a:off x="-4447741" y="-682121"/>
          <a:ext cx="5298672" cy="5298672"/>
        </a:xfrm>
        <a:prstGeom prst="blockArc">
          <a:avLst>
            <a:gd name="adj1" fmla="val 18900000"/>
            <a:gd name="adj2" fmla="val 2700000"/>
            <a:gd name="adj3" fmla="val 408"/>
          </a:avLst>
        </a:pr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6C08598-41DB-4763-9649-841F0946500D}">
      <dsp:nvSpPr>
        <dsp:cNvPr id="0" name=""/>
        <dsp:cNvSpPr/>
      </dsp:nvSpPr>
      <dsp:spPr>
        <a:xfrm>
          <a:off x="445745" y="302478"/>
          <a:ext cx="8507229" cy="605272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435" tIns="63500" rIns="63500" bIns="6350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/>
            <a:t>Leverage temporal locality</a:t>
          </a:r>
        </a:p>
      </dsp:txBody>
      <dsp:txXfrm>
        <a:off x="445745" y="302478"/>
        <a:ext cx="8507229" cy="605272"/>
      </dsp:txXfrm>
    </dsp:sp>
    <dsp:sp modelId="{EBE6303D-FDAD-426B-83B2-9BEDE12AB0B4}">
      <dsp:nvSpPr>
        <dsp:cNvPr id="0" name=""/>
        <dsp:cNvSpPr/>
      </dsp:nvSpPr>
      <dsp:spPr>
        <a:xfrm>
          <a:off x="67450" y="226819"/>
          <a:ext cx="756590" cy="75659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149D37A-6B8C-43EC-8CBA-11BAFEEFB4B0}">
      <dsp:nvSpPr>
        <dsp:cNvPr id="0" name=""/>
        <dsp:cNvSpPr/>
      </dsp:nvSpPr>
      <dsp:spPr>
        <a:xfrm>
          <a:off x="792762" y="1210545"/>
          <a:ext cx="8160212" cy="605272"/>
        </a:xfrm>
        <a:prstGeom prst="rect">
          <a:avLst/>
        </a:prstGeom>
        <a:solidFill>
          <a:schemeClr val="accent5">
            <a:hueOff val="-2252848"/>
            <a:satOff val="-5806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435" tIns="63500" rIns="63500" bIns="6350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/>
            <a:t>Take advantage of spatial locality</a:t>
          </a:r>
        </a:p>
      </dsp:txBody>
      <dsp:txXfrm>
        <a:off x="792762" y="1210545"/>
        <a:ext cx="8160212" cy="605272"/>
      </dsp:txXfrm>
    </dsp:sp>
    <dsp:sp modelId="{B26AAEB2-5C60-48D8-B9A3-8913606C1F78}">
      <dsp:nvSpPr>
        <dsp:cNvPr id="0" name=""/>
        <dsp:cNvSpPr/>
      </dsp:nvSpPr>
      <dsp:spPr>
        <a:xfrm>
          <a:off x="414466" y="1134886"/>
          <a:ext cx="756590" cy="75659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2252848"/>
              <a:satOff val="-5806"/>
              <a:lumOff val="-392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28881C4-5A27-4592-836A-8CE99E99C470}">
      <dsp:nvSpPr>
        <dsp:cNvPr id="0" name=""/>
        <dsp:cNvSpPr/>
      </dsp:nvSpPr>
      <dsp:spPr>
        <a:xfrm>
          <a:off x="792762" y="2118611"/>
          <a:ext cx="8160212" cy="605272"/>
        </a:xfrm>
        <a:prstGeom prst="rect">
          <a:avLst/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435" tIns="63500" rIns="63500" bIns="6350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/>
            <a:t>Use the slow path-fast path approach</a:t>
          </a:r>
        </a:p>
      </dsp:txBody>
      <dsp:txXfrm>
        <a:off x="792762" y="2118611"/>
        <a:ext cx="8160212" cy="605272"/>
      </dsp:txXfrm>
    </dsp:sp>
    <dsp:sp modelId="{D1FC2093-42AA-4A83-A58D-A9C61545A0D7}">
      <dsp:nvSpPr>
        <dsp:cNvPr id="0" name=""/>
        <dsp:cNvSpPr/>
      </dsp:nvSpPr>
      <dsp:spPr>
        <a:xfrm>
          <a:off x="414466" y="2042952"/>
          <a:ext cx="756590" cy="75659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4505695"/>
              <a:satOff val="-11613"/>
              <a:lumOff val="-784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72808A6-139D-46B6-9011-450D41DD3290}">
      <dsp:nvSpPr>
        <dsp:cNvPr id="0" name=""/>
        <dsp:cNvSpPr/>
      </dsp:nvSpPr>
      <dsp:spPr>
        <a:xfrm>
          <a:off x="445745" y="3026677"/>
          <a:ext cx="8507229" cy="605272"/>
        </a:xfrm>
        <a:prstGeom prst="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435" tIns="63500" rIns="63500" bIns="6350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/>
            <a:t>Simple heuristics that are well-suited to all kinds of workloads</a:t>
          </a:r>
        </a:p>
      </dsp:txBody>
      <dsp:txXfrm>
        <a:off x="445745" y="3026677"/>
        <a:ext cx="8507229" cy="605272"/>
      </dsp:txXfrm>
    </dsp:sp>
    <dsp:sp modelId="{3EF30837-1381-437D-98C4-ABB8C21F7E43}">
      <dsp:nvSpPr>
        <dsp:cNvPr id="0" name=""/>
        <dsp:cNvSpPr/>
      </dsp:nvSpPr>
      <dsp:spPr>
        <a:xfrm>
          <a:off x="67450" y="2951018"/>
          <a:ext cx="756590" cy="75659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5853E8-65BE-4AD3-86F2-63937164C43C}">
      <dsp:nvSpPr>
        <dsp:cNvPr id="0" name=""/>
        <dsp:cNvSpPr/>
      </dsp:nvSpPr>
      <dsp:spPr>
        <a:xfrm>
          <a:off x="0" y="34109"/>
          <a:ext cx="10341429" cy="67392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 err="1"/>
            <a:t>kswapd</a:t>
          </a:r>
          <a:endParaRPr lang="en-IN" sz="2400" kern="1200"/>
        </a:p>
      </dsp:txBody>
      <dsp:txXfrm>
        <a:off x="32898" y="67007"/>
        <a:ext cx="10275633" cy="608124"/>
      </dsp:txXfrm>
    </dsp:sp>
    <dsp:sp modelId="{32D5030D-52F6-43D9-8E82-3E181ABFCCAD}">
      <dsp:nvSpPr>
        <dsp:cNvPr id="0" name=""/>
        <dsp:cNvSpPr/>
      </dsp:nvSpPr>
      <dsp:spPr>
        <a:xfrm>
          <a:off x="0" y="708029"/>
          <a:ext cx="10341429" cy="5961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8340" tIns="30480" rIns="170688" bIns="3048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N" sz="2400" kern="1200"/>
            <a:t>This is a </a:t>
          </a:r>
          <a:r>
            <a:rPr lang="en-IN" sz="2400" kern="1200">
              <a:solidFill>
                <a:srgbClr val="7030A0"/>
              </a:solidFill>
            </a:rPr>
            <a:t>daemon</a:t>
          </a:r>
          <a:r>
            <a:rPr lang="en-IN" sz="2400" kern="1200"/>
            <a:t> that runs </a:t>
          </a:r>
          <a:r>
            <a:rPr lang="en-IN" sz="2400" kern="1200">
              <a:solidFill>
                <a:srgbClr val="0070C0"/>
              </a:solidFill>
            </a:rPr>
            <a:t>periodically</a:t>
          </a:r>
          <a:r>
            <a:rPr lang="en-IN" sz="2400" kern="1200"/>
            <a:t>: ages and reclaims pages </a:t>
          </a:r>
        </a:p>
      </dsp:txBody>
      <dsp:txXfrm>
        <a:off x="0" y="708029"/>
        <a:ext cx="10341429" cy="596160"/>
      </dsp:txXfrm>
    </dsp:sp>
    <dsp:sp modelId="{F6E7C554-1B5E-4F40-8FE5-8EAD7EE2BA71}">
      <dsp:nvSpPr>
        <dsp:cNvPr id="0" name=""/>
        <dsp:cNvSpPr/>
      </dsp:nvSpPr>
      <dsp:spPr>
        <a:xfrm>
          <a:off x="0" y="1304190"/>
          <a:ext cx="10341429" cy="673920"/>
        </a:xfrm>
        <a:prstGeom prst="round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/>
            <a:t>Call to page allocation routines</a:t>
          </a:r>
        </a:p>
      </dsp:txBody>
      <dsp:txXfrm>
        <a:off x="32898" y="1337088"/>
        <a:ext cx="10275633" cy="608124"/>
      </dsp:txXfrm>
    </dsp:sp>
    <dsp:sp modelId="{BA19D16A-E3BE-48D0-A915-C522C0B8DD14}">
      <dsp:nvSpPr>
        <dsp:cNvPr id="0" name=""/>
        <dsp:cNvSpPr/>
      </dsp:nvSpPr>
      <dsp:spPr>
        <a:xfrm>
          <a:off x="0" y="1978110"/>
          <a:ext cx="10341429" cy="12295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8340" tIns="30480" rIns="170688" bIns="3048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N" sz="2400" kern="1200"/>
            <a:t>If there are not enough </a:t>
          </a:r>
          <a:r>
            <a:rPr lang="en-IN" sz="2400" kern="1200">
              <a:solidFill>
                <a:srgbClr val="00B050"/>
              </a:solidFill>
            </a:rPr>
            <a:t>free</a:t>
          </a:r>
          <a:r>
            <a:rPr lang="en-IN" sz="2400" kern="1200"/>
            <a:t> pages, then attempt is made at </a:t>
          </a:r>
          <a:r>
            <a:rPr lang="en-IN" sz="2400" kern="1200">
              <a:solidFill>
                <a:srgbClr val="FF0000"/>
              </a:solidFill>
            </a:rPr>
            <a:t>compaction</a:t>
          </a:r>
          <a:r>
            <a:rPr lang="en-IN" sz="2400" kern="1200"/>
            <a:t>.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N" sz="2400" kern="1200"/>
            <a:t>All the </a:t>
          </a:r>
          <a:r>
            <a:rPr lang="en-IN" sz="2400" kern="1200">
              <a:solidFill>
                <a:srgbClr val="C00000"/>
              </a:solidFill>
            </a:rPr>
            <a:t>zones</a:t>
          </a:r>
          <a:r>
            <a:rPr lang="en-IN" sz="2400" kern="1200"/>
            <a:t> are shrunk by </a:t>
          </a:r>
          <a:r>
            <a:rPr lang="en-IN" sz="2400" kern="1200">
              <a:solidFill>
                <a:schemeClr val="accent6">
                  <a:lumMod val="75000"/>
                </a:schemeClr>
              </a:solidFill>
            </a:rPr>
            <a:t>aging</a:t>
          </a:r>
          <a:r>
            <a:rPr lang="en-IN" sz="2400" kern="1200"/>
            <a:t> and </a:t>
          </a:r>
          <a:r>
            <a:rPr lang="en-IN" sz="2400" kern="1200">
              <a:solidFill>
                <a:schemeClr val="accent5">
                  <a:lumMod val="75000"/>
                </a:schemeClr>
              </a:solidFill>
            </a:rPr>
            <a:t>reclaiming</a:t>
          </a:r>
          <a:r>
            <a:rPr lang="en-IN" sz="2400" kern="1200"/>
            <a:t> pages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N" sz="2400" kern="1200"/>
            <a:t>A call is made to the function </a:t>
          </a:r>
          <a:r>
            <a:rPr lang="en-IN" sz="2400" i="1" kern="1200" err="1">
              <a:solidFill>
                <a:srgbClr val="7030A0"/>
              </a:solidFill>
            </a:rPr>
            <a:t>evict_folios</a:t>
          </a:r>
          <a:endParaRPr lang="en-IN" sz="2400" i="1" kern="1200">
            <a:solidFill>
              <a:srgbClr val="7030A0"/>
            </a:solidFill>
          </a:endParaRPr>
        </a:p>
      </dsp:txBody>
      <dsp:txXfrm>
        <a:off x="0" y="1978110"/>
        <a:ext cx="10341429" cy="1229580"/>
      </dsp:txXfrm>
    </dsp:sp>
    <dsp:sp modelId="{3890AA64-867A-4BAE-97CE-460AF40EACA5}">
      <dsp:nvSpPr>
        <dsp:cNvPr id="0" name=""/>
        <dsp:cNvSpPr/>
      </dsp:nvSpPr>
      <dsp:spPr>
        <a:xfrm>
          <a:off x="0" y="3207689"/>
          <a:ext cx="10341429" cy="67392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i="0" kern="1200">
              <a:solidFill>
                <a:schemeClr val="bg1"/>
              </a:solidFill>
            </a:rPr>
            <a:t>Reclaim pages after file-based memory operations finish  </a:t>
          </a:r>
        </a:p>
      </dsp:txBody>
      <dsp:txXfrm>
        <a:off x="32898" y="3240587"/>
        <a:ext cx="10275633" cy="608124"/>
      </dsp:txXfrm>
    </dsp:sp>
    <dsp:sp modelId="{DC85ABA6-F42B-46E5-A330-B3CE1D8ABE4B}">
      <dsp:nvSpPr>
        <dsp:cNvPr id="0" name=""/>
        <dsp:cNvSpPr/>
      </dsp:nvSpPr>
      <dsp:spPr>
        <a:xfrm>
          <a:off x="0" y="3881610"/>
          <a:ext cx="10341429" cy="5961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8340" tIns="30480" rIns="170688" bIns="3048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N" sz="2400" i="0" kern="1200" dirty="0">
              <a:solidFill>
                <a:srgbClr val="0070C0"/>
              </a:solidFill>
            </a:rPr>
            <a:t>Transfer</a:t>
          </a:r>
          <a:r>
            <a:rPr lang="en-IN" sz="2400" i="0" kern="1200" dirty="0">
              <a:solidFill>
                <a:schemeClr val="tx1"/>
              </a:solidFill>
            </a:rPr>
            <a:t> the </a:t>
          </a:r>
          <a:r>
            <a:rPr lang="en-IN" sz="2400" i="0" kern="1200" dirty="0">
              <a:solidFill>
                <a:srgbClr val="C00000"/>
              </a:solidFill>
            </a:rPr>
            <a:t>contents</a:t>
          </a:r>
          <a:r>
            <a:rPr lang="en-IN" sz="2400" i="0" kern="1200" dirty="0">
              <a:solidFill>
                <a:schemeClr val="tx1"/>
              </a:solidFill>
            </a:rPr>
            <a:t> of buffers to regular memory</a:t>
          </a:r>
        </a:p>
      </dsp:txBody>
      <dsp:txXfrm>
        <a:off x="0" y="3881610"/>
        <a:ext cx="10341429" cy="5961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diagrams.loki3.com/BracketList">
  <dgm:title val="Vertical Bracket List"/>
  <dgm:desc val="Use to show grouped blocks of information.  Works well with large amounts of Level 2 text."/>
  <dgm:catLst>
    <dgm:cat type="list" pri="4110"/>
    <dgm:cat type="officeonline" pri="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3" srcId="0" destId="1" srcOrd="0" destOrd="0"/>
        <dgm:cxn modelId="4" srcId="1" destId="11" srcOrd="0" destOrd="0"/>
        <dgm:cxn modelId="5" srcId="0" destId="2" srcOrd="0" destOrd="0"/>
        <dgm:cxn modelId="6" srcId="2" destId="21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V" refType="primFontSz" refFor="des" refForName="parTx" fact="0.1"/>
      <dgm:constr type="primFontSz" for="des" forName="parTx" val="65"/>
      <dgm:constr type="primFontSz" for="des" forName="desTx" refType="primFontSz" refFor="des" refForName="parTx"/>
      <dgm:constr type="h" for="des" forName="parTx" refType="primFontSz" refFor="des" refForName="parTx" fact="0.55"/>
      <dgm:constr type="h" for="des" forName="bracket" refType="primFontSz" refFor="des" refForName="parTx" fact="0.55"/>
      <dgm:constr type="h" for="des" forName="desTx" refType="primFontSz" refFor="des" refForName="parTx" fact="0.55"/>
    </dgm:constrLst>
    <dgm:ruleLst>
      <dgm:rule type="primFontSz" for="des" forName="parTx" val="5" fact="NaN" max="NaN"/>
    </dgm:ruleLst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Tx" refType="w" fact="0.25"/>
          <dgm:constr type="w" for="ch" forName="bracket" refType="w" fact="0.05"/>
          <dgm:constr type="w" for="ch" forName="spH" refType="w" fact="0.02"/>
          <dgm:constr type="w" for="ch" forName="desTx" refType="w" fact="0.68"/>
          <dgm:constr type="h" for="ch" forName="bracket" refType="h" refFor="ch" refForName="desTx" op="gte"/>
          <dgm:constr type="h" for="ch" forName="bracket" refType="h" refFor="ch" refForName="parTx" op="gte"/>
          <dgm:constr type="h" for="ch" forName="desTx" refType="h" refFor="ch" refForName="parTx" op="gte"/>
        </dgm:constrLst>
        <dgm:ruleLst/>
        <dgm:layoutNode name="parTx" styleLbl="revTx">
          <dgm:varLst>
            <dgm:chMax val="1"/>
            <dgm:bulletEnabled val="1"/>
          </dgm:varLst>
          <dgm:choose name="Name8">
            <dgm:if name="Name9" func="var" arg="dir" op="equ" val="norm">
              <dgm:alg type="tx">
                <dgm:param type="parTxLTRAlign" val="r"/>
              </dgm:alg>
            </dgm:if>
            <dgm:else name="Name10">
              <dgm:alg type="tx">
                <dgm:param type="parTxLTRAlign" val="l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tMarg" refType="primFontSz" fact="0.2"/>
            <dgm:constr type="bMarg" refType="primFontSz" fact="0.2"/>
          </dgm:constrLst>
          <dgm:ruleLst>
            <dgm:rule type="h" val="INF" fact="NaN" max="NaN"/>
          </dgm:ruleLst>
        </dgm:layoutNode>
        <dgm:layoutNode name="bracket" styleLbl="parChTrans1D1">
          <dgm:alg type="sp"/>
          <dgm:choose name="Name11">
            <dgm:if name="Name12" func="var" arg="dir" op="equ" val="norm">
              <dgm:shape xmlns:r="http://schemas.openxmlformats.org/officeDocument/2006/relationships" type="leftBrace" r:blip="">
                <dgm:adjLst>
                  <dgm:adj idx="1" val="0.35"/>
                </dgm:adjLst>
              </dgm:shape>
            </dgm:if>
            <dgm:else name="Name13">
              <dgm:shape xmlns:r="http://schemas.openxmlformats.org/officeDocument/2006/relationships" rot="180" type="leftBrace" r:blip="">
                <dgm:adjLst>
                  <dgm:adj idx="1" val="0.35"/>
                </dgm:adjLst>
              </dgm:shape>
            </dgm:else>
          </dgm:choose>
          <dgm:presOf/>
        </dgm:layoutNode>
        <dgm:layoutNode name="spH">
          <dgm:alg type="sp"/>
        </dgm:layoutNode>
        <dgm:choose name="Name14">
          <dgm:if name="Name15" axis="ch" ptType="node" func="cnt" op="gte" val="1">
            <dgm:layoutNode name="desTx" styleLbl="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secFontSz" refType="primFontSz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h" val="INF" fact="NaN" max="NaN"/>
              </dgm:ruleLst>
            </dgm:layoutNode>
          </dgm:if>
          <dgm:else name="Name16"/>
        </dgm:choose>
      </dgm:layoutNode>
      <dgm:forEach name="Name17" axis="followSib" ptType="sibTrans" cnt="1">
        <dgm:layoutNode name="spV">
          <dgm:alg type="sp"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9/3/layout/PlusandMinus">
  <dgm:title val=""/>
  <dgm:desc val=""/>
  <dgm:catLst>
    <dgm:cat type="relationship" pri="36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clrData>
  <dgm:layoutNode name="Name0">
    <dgm:varLst>
      <dgm:chMax val="2"/>
      <dgm:chPref val="2"/>
      <dgm:dir/>
      <dgm:animOne/>
      <dgm:resizeHandles val="exact"/>
    </dgm:varLst>
    <dgm:alg type="composite">
      <dgm:param type="ar" val="1.8238"/>
    </dgm:alg>
    <dgm:shape xmlns:r="http://schemas.openxmlformats.org/officeDocument/2006/relationships" r:blip="">
      <dgm:adjLst/>
    </dgm:shape>
    <dgm:choose name="Name1">
      <dgm:if name="Name2" func="var" arg="dir" op="equ" val="norm">
        <dgm:constrLst>
          <dgm:constr type="primFontSz" for="des" ptType="node" op="equ" val="65"/>
          <dgm:constr type="l" for="ch" forName="Background" refType="w" fact="0.09"/>
          <dgm:constr type="t" for="ch" forName="Background" refType="h" fact="0.1641"/>
          <dgm:constr type="w" for="ch" forName="Background" refType="w" fact="0.87"/>
          <dgm:constr type="h" for="ch" forName="Background" refType="h" fact="0.82"/>
          <dgm:constr type="l" for="ch" forName="ParentText1" refType="w" fact="0.116"/>
          <dgm:constr type="t" for="ch" forName="ParentText1" refType="h" fact="0.26"/>
          <dgm:constr type="w" for="ch" forName="ParentText1" refType="w" fact="0.404"/>
          <dgm:constr type="h" for="ch" forName="ParentText1" refType="h" fact="0.7015"/>
          <dgm:constr type="l" for="ch" forName="ParentText2" refType="w" fact="0.529"/>
          <dgm:constr type="t" for="ch" forName="ParentText2" refType="h" fact="0.26"/>
          <dgm:constr type="w" for="ch" forName="ParentText2" refType="w" fact="0.404"/>
          <dgm:constr type="h" for="ch" forName="ParentText2" refType="h" fact="0.7015"/>
          <dgm:constr type="l" for="ch" forName="Plus" refType="w" fact="0"/>
          <dgm:constr type="t" for="ch" forName="Plus" refType="h" fact="0"/>
          <dgm:constr type="w" for="ch" forName="Plus" refType="w" fact="0.17"/>
          <dgm:constr type="h" for="ch" forName="Plus" refType="w" refFor="ch" refForName="Plus"/>
          <dgm:constr type="l" for="ch" forName="Minus" refType="w" fact="0.84"/>
          <dgm:constr type="t" for="ch" forName="Minus" refType="h" fact="0.1115"/>
          <dgm:constr type="w" for="ch" forName="Minus" refType="w" fact="0.16"/>
          <dgm:constr type="h" for="ch" forName="Minus" refType="h" fact="0.1"/>
          <dgm:constr type="l" for="ch" forName="Divider" refType="w" fact="0.525"/>
          <dgm:constr type="t" for="ch" forName="Divider" refType="h" fact="0.2615"/>
          <dgm:constr type="w" for="ch" forName="Divider" refType="w" fact="0.0001"/>
          <dgm:constr type="h" for="ch" forName="Divider" refType="h" fact="0.67"/>
        </dgm:constrLst>
      </dgm:if>
      <dgm:else name="Name3">
        <dgm:constrLst>
          <dgm:constr type="primFontSz" for="des" ptType="node" op="equ" val="65"/>
          <dgm:constr type="r" for="ch" forName="Background" refType="w" fact="-0.09"/>
          <dgm:constr type="t" for="ch" forName="Background" refType="h" fact="0.1641"/>
          <dgm:constr type="w" for="ch" forName="Background" refType="w" fact="0.87"/>
          <dgm:constr type="h" for="ch" forName="Background" refType="h" fact="0.82"/>
          <dgm:constr type="r" for="ch" forName="ParentText1" refType="w" fact="-0.116"/>
          <dgm:constr type="t" for="ch" forName="ParentText1" refType="h" fact="0.26"/>
          <dgm:constr type="w" for="ch" forName="ParentText1" refType="w" fact="0.404"/>
          <dgm:constr type="h" for="ch" forName="ParentText1" refType="h" fact="0.7015"/>
          <dgm:constr type="r" for="ch" forName="ParentText2" refType="w" fact="-0.529"/>
          <dgm:constr type="t" for="ch" forName="ParentText2" refType="h" fact="0.26"/>
          <dgm:constr type="w" for="ch" forName="ParentText2" refType="w" fact="0.404"/>
          <dgm:constr type="h" for="ch" forName="ParentText2" refType="h" fact="0.7015"/>
          <dgm:constr type="r" for="ch" forName="Plus" refType="w" fact="0"/>
          <dgm:constr type="t" for="ch" forName="Plus" refType="h" fact="0"/>
          <dgm:constr type="w" for="ch" forName="Plus" refType="w" fact="0.17"/>
          <dgm:constr type="h" for="ch" forName="Plus" refType="w" refFor="ch" refForName="Plus"/>
          <dgm:constr type="r" for="ch" forName="Minus" refType="w" fact="-0.84"/>
          <dgm:constr type="t" for="ch" forName="Minus" refType="h" fact="0.1115"/>
          <dgm:constr type="w" for="ch" forName="Minus" refType="w" fact="0.16"/>
          <dgm:constr type="h" for="ch" forName="Minus" refType="h" fact="0.1"/>
          <dgm:constr type="r" for="ch" forName="Divider" refType="w" fact="-0.525"/>
          <dgm:constr type="t" for="ch" forName="Divider" refType="h" fact="0.2615"/>
          <dgm:constr type="w" for="ch" forName="Divider" refType="w" fact="0.0001"/>
          <dgm:constr type="h" for="ch" forName="Divider" refType="h" fact="0.67"/>
        </dgm:constrLst>
      </dgm:else>
    </dgm:choose>
    <dgm:layoutNode name="Background" styleLbl="bgImgPlace1">
      <dgm:alg type="sp"/>
      <dgm:shape xmlns:r="http://schemas.openxmlformats.org/officeDocument/2006/relationships" type="rect" r:blip="">
        <dgm:adjLst/>
      </dgm:shape>
      <dgm:presOf/>
    </dgm:layoutNode>
    <dgm:layoutNode name="ParentText1" styleLbl="revTx">
      <dgm:varLst>
        <dgm:chMax val="0"/>
        <dgm:chPref val="0"/>
        <dgm:bulletEnabled val="1"/>
      </dgm:varLst>
      <dgm:alg type="tx">
        <dgm:param type="parTxLTRAlign" val="l"/>
        <dgm:param type="txAnchorVert" val="t"/>
      </dgm:alg>
      <dgm:shape xmlns:r="http://schemas.openxmlformats.org/officeDocument/2006/relationships" type="rect" r:blip="">
        <dgm:adjLst/>
      </dgm:shape>
      <dgm:presOf axis="ch desOrSelf" ptType="node node" st="1 1" cnt="1 0"/>
      <dgm:constrLst>
        <dgm:constr type="lMarg" refType="primFontSz" fact="0.15"/>
        <dgm:constr type="rMarg" refType="primFontSz" fact="0.15"/>
        <dgm:constr type="tMarg" refType="primFontSz" fact="0.15"/>
        <dgm:constr type="bMarg" refType="primFontSz" fact="0.15"/>
      </dgm:constrLst>
      <dgm:ruleLst>
        <dgm:rule type="primFontSz" val="5" fact="NaN" max="NaN"/>
      </dgm:ruleLst>
    </dgm:layoutNode>
    <dgm:layoutNode name="ParentText2" styleLbl="revTx">
      <dgm:varLst>
        <dgm:chMax val="0"/>
        <dgm:chPref val="0"/>
        <dgm:bulletEnabled val="1"/>
      </dgm:varLst>
      <dgm:alg type="tx">
        <dgm:param type="parTxLTRAlign" val="l"/>
        <dgm:param type="txAnchorVert" val="t"/>
      </dgm:alg>
      <dgm:shape xmlns:r="http://schemas.openxmlformats.org/officeDocument/2006/relationships" type="rect" r:blip="">
        <dgm:adjLst/>
      </dgm:shape>
      <dgm:presOf axis="ch desOrSelf" ptType="node node" st="2 1" cnt="1 0"/>
      <dgm:constrLst>
        <dgm:constr type="lMarg" refType="primFontSz" fact="0.15"/>
        <dgm:constr type="rMarg" refType="primFontSz" fact="0.15"/>
        <dgm:constr type="tMarg" refType="primFontSz" fact="0.15"/>
        <dgm:constr type="bMarg" refType="primFontSz" fact="0.15"/>
      </dgm:constrLst>
      <dgm:ruleLst>
        <dgm:rule type="primFontSz" val="5" fact="NaN" max="NaN"/>
      </dgm:ruleLst>
    </dgm:layoutNode>
    <dgm:layoutNode name="Plus" styleLbl="alignNode1">
      <dgm:alg type="sp"/>
      <dgm:shape xmlns:r="http://schemas.openxmlformats.org/officeDocument/2006/relationships" type="plus" r:blip="">
        <dgm:adjLst>
          <dgm:adj idx="1" val="0.3281"/>
        </dgm:adjLst>
      </dgm:shape>
      <dgm:presOf/>
    </dgm:layoutNode>
    <dgm:layoutNode name="Minus" styleLbl="alignNode1">
      <dgm:alg type="sp"/>
      <dgm:shape xmlns:r="http://schemas.openxmlformats.org/officeDocument/2006/relationships" type="rect" r:blip="">
        <dgm:adjLst/>
      </dgm:shape>
      <dgm:presOf/>
    </dgm:layoutNode>
    <dgm:layoutNode name="Divider" styleLbl="parChTrans1D1">
      <dgm:alg type="sp"/>
      <dgm:shape xmlns:r="http://schemas.openxmlformats.org/officeDocument/2006/relationships" type="line" r:blip="">
        <dgm:adjLst/>
      </dgm:shape>
      <dgm:presOf/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B8C9AA-707B-4201-A572-BEA3BE0B85C7}" type="datetimeFigureOut">
              <a:rPr lang="en-US" smtClean="0"/>
              <a:t>4/25/25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39EECD-22CF-4973-9402-83B845A7E5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597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39EECD-22CF-4973-9402-83B845A7E5E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2653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A43FC8-4329-476C-9EC8-A9F14DD733E4}" type="datetime1">
              <a:rPr lang="en-US" smtClean="0"/>
              <a:t>4/25/25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F9B22-7A3F-45E4-91FA-9471A26E6A6C}" type="datetime1">
              <a:rPr lang="en-US" smtClean="0"/>
              <a:t>4/25/25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DCF04C-642A-4A4D-BD1E-EB918A850C7A}" type="datetime1">
              <a:rPr lang="en-US" smtClean="0"/>
              <a:t>4/25/25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3E783-E296-4D3D-B732-077FE8127C2B}" type="datetime1">
              <a:rPr lang="en-US" smtClean="0"/>
              <a:t>4/25/25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D0E92-B51B-4759-ADB1-82FCBBD8E90E}" type="datetime1">
              <a:rPr lang="en-US" smtClean="0"/>
              <a:t>4/25/25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88861-EA73-4180-A80C-12512474FC62}" type="datetime1">
              <a:rPr lang="en-US" smtClean="0"/>
              <a:t>4/25/25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3E8EF-0ECA-4A11-9D29-6BD8F93B7DE7}" type="datetime1">
              <a:rPr lang="en-US" smtClean="0"/>
              <a:t>4/25/25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7B9707-E09C-470D-B15B-695E13907694}" type="datetime1">
              <a:rPr lang="en-US" smtClean="0"/>
              <a:t>4/25/25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3D9F5-351E-452D-B226-E0CB664AF1FE}" type="datetime1">
              <a:rPr lang="en-US" smtClean="0"/>
              <a:t>4/25/25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E85A7-67E1-423A-BB66-8B60554AB564}" type="datetime1">
              <a:rPr lang="en-US" smtClean="0"/>
              <a:t>4/25/25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0E21BC-0525-49F5-818A-580AA1D41131}" type="datetime1">
              <a:rPr lang="en-US" smtClean="0"/>
              <a:t>4/25/25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C2E5C7-3E2C-41FD-8791-F7235151C5F8}" type="datetime1">
              <a:rPr lang="en-US" smtClean="0"/>
              <a:t>4/25/25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lipart.org/detail/121249/puzzle-by-jabernal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hyperlink" Target="https://openclipart.org/detail/121249/puzzle-by-jabernal" TargetMode="Externa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lipart.org/detail/121249/puzzle-by-jabernal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lipart.org/detail/121249/puzzle-by-jabernal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lipart.org/detail/121249/puzzle-by-jabernal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4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7.xml"/><Relationship Id="rId3" Type="http://schemas.openxmlformats.org/officeDocument/2006/relationships/hyperlink" Target="https://freepngimg.com/png/49920-construction-picture-free-photo-png" TargetMode="External"/><Relationship Id="rId7" Type="http://schemas.openxmlformats.org/officeDocument/2006/relationships/diagramColors" Target="../diagrams/colors7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7.xml"/><Relationship Id="rId5" Type="http://schemas.openxmlformats.org/officeDocument/2006/relationships/diagramLayout" Target="../diagrams/layout7.xml"/><Relationship Id="rId4" Type="http://schemas.openxmlformats.org/officeDocument/2006/relationships/diagramData" Target="../diagrams/data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2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direction-arrow-away-note-right-1014056/" TargetMode="External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lipart.org/detail/121249/puzzle-by-jabernal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lipart.org/detail/121249/puzzle-by-jabernal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7" Type="http://schemas.openxmlformats.org/officeDocument/2006/relationships/image" Target="../media/image3.png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lipart.org/detail/121249/puzzle-by-jabernal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lipart.org/detail/121249/puzzle-by-jabernal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lipart.org/detail/121249/puzzle-by-jabernal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27.png"/><Relationship Id="rId4" Type="http://schemas.openxmlformats.org/officeDocument/2006/relationships/image" Target="../media/image11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lipart.org/detail/121249/puzzle-by-jabernal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slide" Target="slide59.xml"/><Relationship Id="rId4" Type="http://schemas.openxmlformats.org/officeDocument/2006/relationships/image" Target="../media/image2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lipart.org/detail/121249/puzzle-by-jabernal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arrow-down-blue-direction-symbol-35170/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lipart.org/detail/121249/puzzle-by-jabernal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lipart.org/detail/121249/puzzle-by-jabernal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diagramLayout" Target="../diagrams/layout12.xml"/><Relationship Id="rId7" Type="http://schemas.openxmlformats.org/officeDocument/2006/relationships/image" Target="../media/image22.png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!!Rectangle">
            <a:extLst>
              <a:ext uri="{FF2B5EF4-FFF2-40B4-BE49-F238E27FC236}">
                <a16:creationId xmlns:a16="http://schemas.microsoft.com/office/drawing/2014/main" id="{59C6F201-9216-493E-A634-E73ECB5029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E38CF2-E5F3-E2C5-A69D-FD2384EE70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801" b="2119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5" name="Rectangle: Rounded Corners 10">
            <a:extLst>
              <a:ext uri="{FF2B5EF4-FFF2-40B4-BE49-F238E27FC236}">
                <a16:creationId xmlns:a16="http://schemas.microsoft.com/office/drawing/2014/main" id="{1D3A3C7D-3C2F-4809-9061-F9D2F44EC2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7" y="643467"/>
            <a:ext cx="3859952" cy="5215839"/>
          </a:xfrm>
          <a:prstGeom prst="roundRect">
            <a:avLst>
              <a:gd name="adj" fmla="val 2654"/>
            </a:avLst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EB794C42-3DFD-4AE5-92A3-B8F3C8721F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22960" y="830591"/>
            <a:ext cx="2987899" cy="2987899"/>
          </a:xfrm>
          <a:prstGeom prst="arc">
            <a:avLst>
              <a:gd name="adj1" fmla="val 16200000"/>
              <a:gd name="adj2" fmla="val 114657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866" y="832203"/>
            <a:ext cx="3508565" cy="2584848"/>
          </a:xfrm>
        </p:spPr>
        <p:txBody>
          <a:bodyPr>
            <a:normAutofit/>
          </a:bodyPr>
          <a:lstStyle/>
          <a:p>
            <a:r>
              <a:rPr lang="en-IN" sz="4000"/>
              <a:t>Chapter 6:</a:t>
            </a:r>
            <a:br>
              <a:rPr lang="en-IN" sz="4000"/>
            </a:br>
            <a:r>
              <a:rPr lang="en-IN" sz="4000"/>
              <a:t>Memory Systems</a:t>
            </a:r>
            <a:endParaRPr lang="en-US" sz="4000">
              <a:cs typeface="Calibri Light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98576" y="3895344"/>
            <a:ext cx="3511296" cy="1773936"/>
          </a:xfrm>
        </p:spPr>
        <p:txBody>
          <a:bodyPr>
            <a:normAutofit/>
          </a:bodyPr>
          <a:lstStyle/>
          <a:p>
            <a:r>
              <a:rPr lang="en-IN" sz="3200"/>
              <a:t>Smruti R Sarangi </a:t>
            </a:r>
          </a:p>
          <a:p>
            <a:r>
              <a:rPr lang="en-IN" sz="3200"/>
              <a:t>IIT Delhi</a:t>
            </a:r>
            <a:endParaRPr lang="en-US" sz="320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CEBB29-423F-EC79-6DB0-98E2AE1F7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A1D5FD-53E0-D4B1-C01E-35BB844C9C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958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7B347-3909-8E1B-1947-E715BB8897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9811"/>
            <a:ext cx="10515600" cy="1325563"/>
          </a:xfrm>
        </p:spPr>
        <p:txBody>
          <a:bodyPr/>
          <a:lstStyle/>
          <a:p>
            <a:r>
              <a:rPr lang="en-IN"/>
              <a:t>General Stack-based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FA7B70-ECF8-3316-FC39-BC7DF0BA3F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315200" cy="634546"/>
          </a:xfrm>
        </p:spPr>
        <p:txBody>
          <a:bodyPr/>
          <a:lstStyle/>
          <a:p>
            <a:pPr marL="0" indent="0">
              <a:buNone/>
            </a:pPr>
            <a:r>
              <a:rPr lang="en-IN"/>
              <a:t>The </a:t>
            </a:r>
            <a:r>
              <a:rPr lang="en-IN">
                <a:solidFill>
                  <a:srgbClr val="00B050"/>
                </a:solidFill>
              </a:rPr>
              <a:t>notion</a:t>
            </a:r>
            <a:r>
              <a:rPr lang="en-IN"/>
              <a:t> of the stack distance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9848C3-85ED-4ED1-9500-BCEF7DD260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3C6086-6A74-1E2D-55B3-D42D6A0B3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10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B6F79E7-4A11-9801-0AB5-427A4A69F76D}"/>
              </a:ext>
            </a:extLst>
          </p:cNvPr>
          <p:cNvCxnSpPr>
            <a:cxnSpLocks/>
          </p:cNvCxnSpPr>
          <p:nvPr/>
        </p:nvCxnSpPr>
        <p:spPr>
          <a:xfrm>
            <a:off x="9437914" y="4996543"/>
            <a:ext cx="1001486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05D0BAA2-8112-4092-CAA0-C0D9115DA7A3}"/>
              </a:ext>
            </a:extLst>
          </p:cNvPr>
          <p:cNvSpPr/>
          <p:nvPr/>
        </p:nvSpPr>
        <p:spPr>
          <a:xfrm>
            <a:off x="9448800" y="4495800"/>
            <a:ext cx="957943" cy="47897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7231544-1CA8-1033-FC1A-A5CA845409B1}"/>
              </a:ext>
            </a:extLst>
          </p:cNvPr>
          <p:cNvSpPr/>
          <p:nvPr/>
        </p:nvSpPr>
        <p:spPr>
          <a:xfrm>
            <a:off x="9459687" y="4027715"/>
            <a:ext cx="936170" cy="47897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BD1FA16-772A-8650-221C-B03C7766A9B1}"/>
              </a:ext>
            </a:extLst>
          </p:cNvPr>
          <p:cNvSpPr/>
          <p:nvPr/>
        </p:nvSpPr>
        <p:spPr>
          <a:xfrm>
            <a:off x="9448801" y="3543301"/>
            <a:ext cx="957943" cy="47897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C6B927E-095C-5ABF-D583-23F103C504A8}"/>
              </a:ext>
            </a:extLst>
          </p:cNvPr>
          <p:cNvSpPr/>
          <p:nvPr/>
        </p:nvSpPr>
        <p:spPr>
          <a:xfrm>
            <a:off x="9459688" y="3075216"/>
            <a:ext cx="936170" cy="47897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C977C1-1834-F895-A5C3-DB5011FF5D69}"/>
              </a:ext>
            </a:extLst>
          </p:cNvPr>
          <p:cNvSpPr/>
          <p:nvPr/>
        </p:nvSpPr>
        <p:spPr>
          <a:xfrm>
            <a:off x="9459685" y="2582638"/>
            <a:ext cx="957943" cy="47897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99130D9-A943-F7AA-434E-E2059E3471A3}"/>
              </a:ext>
            </a:extLst>
          </p:cNvPr>
          <p:cNvSpPr/>
          <p:nvPr/>
        </p:nvSpPr>
        <p:spPr>
          <a:xfrm>
            <a:off x="9470572" y="2114553"/>
            <a:ext cx="925285" cy="47897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6E838BC-CD00-1EC5-5256-C02C873530FC}"/>
              </a:ext>
            </a:extLst>
          </p:cNvPr>
          <p:cNvCxnSpPr>
            <a:cxnSpLocks/>
          </p:cNvCxnSpPr>
          <p:nvPr/>
        </p:nvCxnSpPr>
        <p:spPr>
          <a:xfrm>
            <a:off x="10395857" y="1233889"/>
            <a:ext cx="10886" cy="376265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D9060980-4AB3-CE3F-786D-50A2A7CE877A}"/>
              </a:ext>
            </a:extLst>
          </p:cNvPr>
          <p:cNvSpPr txBox="1"/>
          <p:nvPr/>
        </p:nvSpPr>
        <p:spPr>
          <a:xfrm>
            <a:off x="925417" y="3543301"/>
            <a:ext cx="754367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IN" sz="2400">
                <a:solidFill>
                  <a:srgbClr val="7030A0"/>
                </a:solidFill>
              </a:rPr>
              <a:t>Maintain</a:t>
            </a:r>
            <a:r>
              <a:rPr lang="en-IN" sz="2400"/>
              <a:t> a stack of all pages</a:t>
            </a:r>
          </a:p>
          <a:p>
            <a:pPr marL="457200" indent="-457200">
              <a:buAutoNum type="arabicPeriod"/>
            </a:pPr>
            <a:r>
              <a:rPr lang="en-IN" sz="2400"/>
              <a:t>Whenever there is a page access, </a:t>
            </a:r>
            <a:r>
              <a:rPr lang="en-IN" sz="2400">
                <a:solidFill>
                  <a:srgbClr val="C00000"/>
                </a:solidFill>
              </a:rPr>
              <a:t>locate</a:t>
            </a:r>
            <a:r>
              <a:rPr lang="en-IN" sz="2400"/>
              <a:t> the</a:t>
            </a:r>
            <a:br>
              <a:rPr lang="en-IN" sz="2400"/>
            </a:br>
            <a:r>
              <a:rPr lang="en-IN" sz="2400">
                <a:solidFill>
                  <a:schemeClr val="accent6">
                    <a:lumMod val="75000"/>
                  </a:schemeClr>
                </a:solidFill>
              </a:rPr>
              <a:t>entry</a:t>
            </a:r>
            <a:r>
              <a:rPr lang="en-IN" sz="2400"/>
              <a:t> in the stack.</a:t>
            </a:r>
          </a:p>
          <a:p>
            <a:pPr marL="457200" indent="-457200">
              <a:buAutoNum type="arabicPeriod"/>
            </a:pPr>
            <a:r>
              <a:rPr lang="en-IN" sz="2400">
                <a:solidFill>
                  <a:srgbClr val="FF0000"/>
                </a:solidFill>
              </a:rPr>
              <a:t>Record</a:t>
            </a:r>
            <a:r>
              <a:rPr lang="en-IN" sz="2400"/>
              <a:t> the distance from the top of the stack </a:t>
            </a:r>
            <a:r>
              <a:rPr lang="en-IN" sz="2400">
                <a:sym typeface="Wingdings" panose="05000000000000000000" pitchFamily="2" charset="2"/>
              </a:rPr>
              <a:t> the </a:t>
            </a:r>
            <a:r>
              <a:rPr lang="en-IN" sz="2400">
                <a:solidFill>
                  <a:srgbClr val="0070C0"/>
                </a:solidFill>
                <a:sym typeface="Wingdings" panose="05000000000000000000" pitchFamily="2" charset="2"/>
              </a:rPr>
              <a:t>stack distance</a:t>
            </a:r>
            <a:r>
              <a:rPr lang="en-IN" sz="2400">
                <a:sym typeface="Wingdings" panose="05000000000000000000" pitchFamily="2" charset="2"/>
              </a:rPr>
              <a:t>.</a:t>
            </a:r>
            <a:endParaRPr lang="en-IN" sz="2400"/>
          </a:p>
          <a:p>
            <a:pPr marL="457200" indent="-457200">
              <a:buAutoNum type="arabicPeriod"/>
            </a:pPr>
            <a:r>
              <a:rPr lang="en-IN" sz="2400"/>
              <a:t>Bring it to the </a:t>
            </a:r>
            <a:r>
              <a:rPr lang="en-IN" sz="2400">
                <a:solidFill>
                  <a:srgbClr val="C00000"/>
                </a:solidFill>
              </a:rPr>
              <a:t>top</a:t>
            </a:r>
            <a:r>
              <a:rPr lang="en-IN" sz="2400"/>
              <a:t>.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EDA474D-2609-45E8-F982-0EDF67D68D4A}"/>
              </a:ext>
            </a:extLst>
          </p:cNvPr>
          <p:cNvCxnSpPr>
            <a:cxnSpLocks/>
          </p:cNvCxnSpPr>
          <p:nvPr/>
        </p:nvCxnSpPr>
        <p:spPr>
          <a:xfrm flipH="1">
            <a:off x="9437914" y="1233889"/>
            <a:ext cx="32658" cy="376265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358873A8-8637-0485-1817-458321D5F6CE}"/>
              </a:ext>
            </a:extLst>
          </p:cNvPr>
          <p:cNvSpPr/>
          <p:nvPr/>
        </p:nvSpPr>
        <p:spPr>
          <a:xfrm>
            <a:off x="925417" y="2593524"/>
            <a:ext cx="2875395" cy="634546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Hypothetically</a:t>
            </a: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7C59A0E6-C0A9-2939-EAFE-D002DF0AE8F0}"/>
              </a:ext>
            </a:extLst>
          </p:cNvPr>
          <p:cNvSpPr/>
          <p:nvPr/>
        </p:nvSpPr>
        <p:spPr>
          <a:xfrm>
            <a:off x="8756385" y="3670487"/>
            <a:ext cx="947445" cy="235485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29E5D3D-30B5-71C2-676E-98AD45A02F43}"/>
              </a:ext>
            </a:extLst>
          </p:cNvPr>
          <p:cNvCxnSpPr>
            <a:stCxn id="14" idx="3"/>
          </p:cNvCxnSpPr>
          <p:nvPr/>
        </p:nvCxnSpPr>
        <p:spPr>
          <a:xfrm flipV="1">
            <a:off x="10406744" y="3782786"/>
            <a:ext cx="533005" cy="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A1ADAF8-4FBE-26BD-7BB9-EFA2265FBBA9}"/>
              </a:ext>
            </a:extLst>
          </p:cNvPr>
          <p:cNvCxnSpPr>
            <a:cxnSpLocks/>
          </p:cNvCxnSpPr>
          <p:nvPr/>
        </p:nvCxnSpPr>
        <p:spPr>
          <a:xfrm flipV="1">
            <a:off x="10939749" y="1912119"/>
            <a:ext cx="0" cy="188354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36E1430-BF13-7655-38FF-E18B929E2033}"/>
              </a:ext>
            </a:extLst>
          </p:cNvPr>
          <p:cNvCxnSpPr>
            <a:cxnSpLocks/>
          </p:cNvCxnSpPr>
          <p:nvPr/>
        </p:nvCxnSpPr>
        <p:spPr>
          <a:xfrm>
            <a:off x="9959248" y="1914537"/>
            <a:ext cx="969614" cy="0"/>
          </a:xfrm>
          <a:prstGeom prst="line">
            <a:avLst/>
          </a:prstGeom>
          <a:ln w="5715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72663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3181D-368C-DFA6-94C3-576C9E5C7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Typical Stack Distance Plot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86C285-18F5-17DE-BA0F-836C312302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15545F-E4B3-4B87-A50A-07A22C131E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11</a:t>
            </a:fld>
            <a:endParaRPr lang="en-US"/>
          </a:p>
        </p:txBody>
      </p:sp>
      <p:graphicFrame>
        <p:nvGraphicFramePr>
          <p:cNvPr id="120" name="Chart 119">
            <a:extLst>
              <a:ext uri="{FF2B5EF4-FFF2-40B4-BE49-F238E27FC236}">
                <a16:creationId xmlns:a16="http://schemas.microsoft.com/office/drawing/2014/main" id="{78A10A11-2F5C-470B-FC96-54FFC1513D6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23294653"/>
              </p:ext>
            </p:extLst>
          </p:nvPr>
        </p:nvGraphicFramePr>
        <p:xfrm>
          <a:off x="1707615" y="1756598"/>
          <a:ext cx="7987229" cy="45338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21" name="Rectangle: Rounded Corners 120">
            <a:extLst>
              <a:ext uri="{FF2B5EF4-FFF2-40B4-BE49-F238E27FC236}">
                <a16:creationId xmlns:a16="http://schemas.microsoft.com/office/drawing/2014/main" id="{C354DECF-1787-C1C8-FFE4-92351073965C}"/>
              </a:ext>
            </a:extLst>
          </p:cNvPr>
          <p:cNvSpPr/>
          <p:nvPr/>
        </p:nvSpPr>
        <p:spPr>
          <a:xfrm>
            <a:off x="7788925" y="275422"/>
            <a:ext cx="4186410" cy="1325563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A heavy tailed curve. Matches a log-normal distribution (most of the time)</a:t>
            </a: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7C07261F-1D21-B1B8-5683-79104232D5A6}"/>
              </a:ext>
            </a:extLst>
          </p:cNvPr>
          <p:cNvSpPr/>
          <p:nvPr/>
        </p:nvSpPr>
        <p:spPr>
          <a:xfrm rot="18851234">
            <a:off x="-111220" y="2127421"/>
            <a:ext cx="2324559" cy="6720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Example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02135FD-C153-5205-875C-39771EA31F1A}"/>
              </a:ext>
            </a:extLst>
          </p:cNvPr>
          <p:cNvSpPr/>
          <p:nvPr/>
        </p:nvSpPr>
        <p:spPr>
          <a:xfrm flipV="1">
            <a:off x="1480457" y="5660571"/>
            <a:ext cx="8752113" cy="146504"/>
          </a:xfrm>
          <a:prstGeom prst="rect">
            <a:avLst/>
          </a:prstGeom>
          <a:ln>
            <a:solidFill>
              <a:srgbClr val="FFFF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2486317-7CC5-5581-997D-B2F20365F2C8}"/>
              </a:ext>
            </a:extLst>
          </p:cNvPr>
          <p:cNvSpPr/>
          <p:nvPr/>
        </p:nvSpPr>
        <p:spPr>
          <a:xfrm>
            <a:off x="2185729" y="1666895"/>
            <a:ext cx="227158" cy="46894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7A43512-73B9-0E7A-834C-F52FFB349F0F}"/>
              </a:ext>
            </a:extLst>
          </p:cNvPr>
          <p:cNvSpPr/>
          <p:nvPr/>
        </p:nvSpPr>
        <p:spPr>
          <a:xfrm>
            <a:off x="6096000" y="2329543"/>
            <a:ext cx="3124200" cy="68580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Representative plot</a:t>
            </a:r>
          </a:p>
        </p:txBody>
      </p:sp>
    </p:spTree>
    <p:extLst>
      <p:ext uri="{BB962C8B-B14F-4D97-AF65-F5344CB8AC3E}">
        <p14:creationId xmlns:p14="http://schemas.microsoft.com/office/powerpoint/2010/main" val="27887084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AA1449-B866-76CC-7F6B-D14E0BEC8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Significance of the Stack Distance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A50AEE-F691-FF9C-CB8D-5EF69FE62F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757261"/>
          </a:xfrm>
        </p:spPr>
        <p:txBody>
          <a:bodyPr/>
          <a:lstStyle/>
          <a:p>
            <a:r>
              <a:rPr lang="en-IN"/>
              <a:t>It is a </a:t>
            </a:r>
            <a:r>
              <a:rPr lang="en-IN">
                <a:solidFill>
                  <a:srgbClr val="7030A0"/>
                </a:solidFill>
              </a:rPr>
              <a:t>measure</a:t>
            </a:r>
            <a:r>
              <a:rPr lang="en-IN"/>
              <a:t> of temporal locality</a:t>
            </a:r>
          </a:p>
          <a:p>
            <a:r>
              <a:rPr lang="en-IN">
                <a:solidFill>
                  <a:srgbClr val="FF0000"/>
                </a:solidFill>
              </a:rPr>
              <a:t>Higher</a:t>
            </a:r>
            <a:r>
              <a:rPr lang="en-IN"/>
              <a:t> is the stack distance, </a:t>
            </a:r>
            <a:r>
              <a:rPr lang="en-IN">
                <a:solidFill>
                  <a:srgbClr val="0070C0"/>
                </a:solidFill>
              </a:rPr>
              <a:t>lower</a:t>
            </a:r>
            <a:r>
              <a:rPr lang="en-IN"/>
              <a:t> is the temporal locality and vice versa</a:t>
            </a:r>
          </a:p>
          <a:p>
            <a:r>
              <a:rPr lang="en-IN"/>
              <a:t>The log-normal curve </a:t>
            </a:r>
            <a:r>
              <a:rPr lang="en-IN">
                <a:solidFill>
                  <a:srgbClr val="00B050"/>
                </a:solidFill>
              </a:rPr>
              <a:t>implies</a:t>
            </a:r>
            <a:r>
              <a:rPr lang="en-IN"/>
              <a:t> the following: </a:t>
            </a:r>
          </a:p>
          <a:p>
            <a:pPr lvl="1"/>
            <a:r>
              <a:rPr lang="en-IN"/>
              <a:t>There are very few </a:t>
            </a:r>
            <a:r>
              <a:rPr lang="en-IN">
                <a:solidFill>
                  <a:srgbClr val="0070C0"/>
                </a:solidFill>
              </a:rPr>
              <a:t>accesses</a:t>
            </a:r>
            <a:r>
              <a:rPr lang="en-IN"/>
              <a:t> with ultra-small stack </a:t>
            </a:r>
            <a:r>
              <a:rPr lang="en-IN">
                <a:solidFill>
                  <a:srgbClr val="7030A0"/>
                </a:solidFill>
              </a:rPr>
              <a:t>distances</a:t>
            </a:r>
          </a:p>
          <a:p>
            <a:pPr lvl="1"/>
            <a:r>
              <a:rPr lang="en-IN"/>
              <a:t>There is a </a:t>
            </a:r>
            <a:r>
              <a:rPr lang="en-IN">
                <a:solidFill>
                  <a:schemeClr val="accent6">
                    <a:lumMod val="75000"/>
                  </a:schemeClr>
                </a:solidFill>
              </a:rPr>
              <a:t>distinct</a:t>
            </a:r>
            <a:r>
              <a:rPr lang="en-IN"/>
              <a:t> peak and a </a:t>
            </a:r>
            <a:r>
              <a:rPr lang="en-IN">
                <a:solidFill>
                  <a:srgbClr val="C00000"/>
                </a:solidFill>
              </a:rPr>
              <a:t>long</a:t>
            </a:r>
            <a:r>
              <a:rPr lang="en-IN"/>
              <a:t> tail</a:t>
            </a:r>
          </a:p>
          <a:p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AB498B-608F-FDB6-BDDE-3D18EF9381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AD752E-EEAB-FEE9-DBDE-D33C5AD547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12</a:t>
            </a:fld>
            <a:endParaRPr lang="en-US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35AAEB36-6BBA-ECB7-2A58-DE671439C0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01633127"/>
              </p:ext>
            </p:extLst>
          </p:nvPr>
        </p:nvGraphicFramePr>
        <p:xfrm>
          <a:off x="1509485" y="4480720"/>
          <a:ext cx="8723086" cy="19560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C1B4FBCC-900F-68DE-A2BD-E5061EFF4002}"/>
              </a:ext>
            </a:extLst>
          </p:cNvPr>
          <p:cNvSpPr txBox="1"/>
          <p:nvPr/>
        </p:nvSpPr>
        <p:spPr>
          <a:xfrm>
            <a:off x="3505200" y="5332615"/>
            <a:ext cx="2286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/>
              <a:t>Easy to interpret theoretical tool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0F1B62F-18EA-BCD8-5F38-0ED163A7286C}"/>
              </a:ext>
            </a:extLst>
          </p:cNvPr>
          <p:cNvSpPr txBox="1"/>
          <p:nvPr/>
        </p:nvSpPr>
        <p:spPr>
          <a:xfrm>
            <a:off x="5998029" y="5332614"/>
            <a:ext cx="27395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/>
              <a:t>Practical algorithms are hard to realize</a:t>
            </a:r>
          </a:p>
        </p:txBody>
      </p:sp>
    </p:spTree>
    <p:extLst>
      <p:ext uri="{BB962C8B-B14F-4D97-AF65-F5344CB8AC3E}">
        <p14:creationId xmlns:p14="http://schemas.microsoft.com/office/powerpoint/2010/main" val="38101037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078EA2-07FB-80CB-30C7-7FD80F175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Optimal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8D29AB-5052-5AEA-357F-70439D9ED9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645432"/>
          </a:xfrm>
        </p:spPr>
        <p:txBody>
          <a:bodyPr/>
          <a:lstStyle/>
          <a:p>
            <a:r>
              <a:rPr lang="en-IN"/>
              <a:t>Cost of a </a:t>
            </a:r>
            <a:r>
              <a:rPr lang="en-IN">
                <a:solidFill>
                  <a:srgbClr val="00B050"/>
                </a:solidFill>
              </a:rPr>
              <a:t>page</a:t>
            </a:r>
            <a:r>
              <a:rPr lang="en-IN"/>
              <a:t> </a:t>
            </a:r>
            <a:r>
              <a:rPr lang="en-IN">
                <a:solidFill>
                  <a:srgbClr val="C00000"/>
                </a:solidFill>
              </a:rPr>
              <a:t>replacement</a:t>
            </a:r>
            <a:r>
              <a:rPr lang="en-IN"/>
              <a:t> algorithm = Number of </a:t>
            </a:r>
            <a:r>
              <a:rPr lang="en-IN">
                <a:solidFill>
                  <a:srgbClr val="0070C0"/>
                </a:solidFill>
              </a:rPr>
              <a:t>page</a:t>
            </a:r>
            <a:r>
              <a:rPr lang="en-IN"/>
              <a:t> faults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698B17-B7F3-CDF1-EC5A-5F44F65AAD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1B1979-F644-C534-E393-3852B6FFD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13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F8E4E6A-AF07-0617-4790-4A6CE4AAAFD1}"/>
              </a:ext>
            </a:extLst>
          </p:cNvPr>
          <p:cNvSpPr/>
          <p:nvPr/>
        </p:nvSpPr>
        <p:spPr>
          <a:xfrm>
            <a:off x="1480456" y="2775857"/>
            <a:ext cx="9100457" cy="161108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457200" indent="-457200">
              <a:buAutoNum type="arabicPeriod"/>
            </a:pPr>
            <a:r>
              <a:rPr lang="en-IN" sz="2400"/>
              <a:t>Order all the </a:t>
            </a:r>
            <a:r>
              <a:rPr lang="en-IN" sz="2400">
                <a:solidFill>
                  <a:srgbClr val="00B050"/>
                </a:solidFill>
              </a:rPr>
              <a:t>pages</a:t>
            </a:r>
            <a:r>
              <a:rPr lang="en-IN" sz="2400"/>
              <a:t> in increasing order of “next use” time. Assume you can </a:t>
            </a:r>
            <a:r>
              <a:rPr lang="en-IN" sz="2400">
                <a:solidFill>
                  <a:srgbClr val="7030A0"/>
                </a:solidFill>
              </a:rPr>
              <a:t>predict</a:t>
            </a:r>
            <a:r>
              <a:rPr lang="en-IN" sz="2400"/>
              <a:t> the future.</a:t>
            </a:r>
          </a:p>
          <a:p>
            <a:pPr marL="457200" indent="-457200">
              <a:buAutoNum type="arabicPeriod"/>
            </a:pPr>
            <a:r>
              <a:rPr lang="en-IN" sz="2400">
                <a:solidFill>
                  <a:schemeClr val="accent6">
                    <a:lumMod val="75000"/>
                  </a:schemeClr>
                </a:solidFill>
              </a:rPr>
              <a:t>Replace</a:t>
            </a:r>
            <a:r>
              <a:rPr lang="en-IN" sz="2400"/>
              <a:t> the page that will be accessed the </a:t>
            </a:r>
            <a:r>
              <a:rPr lang="en-IN" sz="2400">
                <a:solidFill>
                  <a:srgbClr val="FF0000"/>
                </a:solidFill>
              </a:rPr>
              <a:t>last</a:t>
            </a:r>
            <a:r>
              <a:rPr lang="en-IN" sz="2400"/>
              <a:t>. 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CBD5D8C-6F5F-B7E3-57A6-24319D984044}"/>
              </a:ext>
            </a:extLst>
          </p:cNvPr>
          <p:cNvSpPr/>
          <p:nvPr/>
        </p:nvSpPr>
        <p:spPr>
          <a:xfrm>
            <a:off x="3548743" y="2516754"/>
            <a:ext cx="4419599" cy="51820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Hypothetical Optimal Algorithm</a:t>
            </a:r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66BD02A2-545F-170F-A61C-1B215C2775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62108" y="4691744"/>
            <a:ext cx="836695" cy="83669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C2EB1BD-1359-CED9-2E35-0FFAA3775193}"/>
              </a:ext>
            </a:extLst>
          </p:cNvPr>
          <p:cNvSpPr txBox="1"/>
          <p:nvPr/>
        </p:nvSpPr>
        <p:spPr>
          <a:xfrm>
            <a:off x="2002971" y="4881987"/>
            <a:ext cx="93508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/>
              <a:t>Use the same </a:t>
            </a:r>
            <a:r>
              <a:rPr lang="en-IN" sz="2400">
                <a:solidFill>
                  <a:srgbClr val="7030A0"/>
                </a:solidFill>
              </a:rPr>
              <a:t>contradiction-based</a:t>
            </a:r>
            <a:r>
              <a:rPr lang="en-IN" sz="2400"/>
              <a:t> technique to prove </a:t>
            </a:r>
            <a:r>
              <a:rPr lang="en-IN" sz="2400">
                <a:solidFill>
                  <a:srgbClr val="00B050"/>
                </a:solidFill>
              </a:rPr>
              <a:t>optimality</a:t>
            </a:r>
            <a:r>
              <a:rPr lang="en-IN" sz="2400"/>
              <a:t>.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E37D081-75FA-D9AC-02A1-13A0393132EE}"/>
              </a:ext>
            </a:extLst>
          </p:cNvPr>
          <p:cNvSpPr/>
          <p:nvPr/>
        </p:nvSpPr>
        <p:spPr>
          <a:xfrm>
            <a:off x="2471057" y="5528439"/>
            <a:ext cx="6945086" cy="82791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This is a stack-based algorithm. The replacement is done based on the stack distance.</a:t>
            </a:r>
          </a:p>
        </p:txBody>
      </p:sp>
    </p:spTree>
    <p:extLst>
      <p:ext uri="{BB962C8B-B14F-4D97-AF65-F5344CB8AC3E}">
        <p14:creationId xmlns:p14="http://schemas.microsoft.com/office/powerpoint/2010/main" val="14588730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2FEA4C-2668-CD63-6B3F-123B2FB356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9811"/>
            <a:ext cx="10515600" cy="1325563"/>
          </a:xfrm>
        </p:spPr>
        <p:txBody>
          <a:bodyPr/>
          <a:lstStyle/>
          <a:p>
            <a:r>
              <a:rPr lang="en-IN"/>
              <a:t>The LRU (Least Recently Used)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61B9CA-3B27-9DD1-9F3D-08FF5E9DDC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41907"/>
            <a:ext cx="10515600" cy="2906485"/>
          </a:xfrm>
        </p:spPr>
        <p:txBody>
          <a:bodyPr/>
          <a:lstStyle/>
          <a:p>
            <a:r>
              <a:rPr lang="en-IN">
                <a:solidFill>
                  <a:srgbClr val="0070C0"/>
                </a:solidFill>
              </a:rPr>
              <a:t>Tag</a:t>
            </a:r>
            <a:r>
              <a:rPr lang="en-IN"/>
              <a:t> each </a:t>
            </a:r>
            <a:r>
              <a:rPr lang="en-IN">
                <a:solidFill>
                  <a:srgbClr val="00B050"/>
                </a:solidFill>
              </a:rPr>
              <a:t>page</a:t>
            </a:r>
            <a:r>
              <a:rPr lang="en-IN"/>
              <a:t> (in the memory) with the last time that it was accessed.</a:t>
            </a:r>
          </a:p>
          <a:p>
            <a:r>
              <a:rPr lang="en-IN"/>
              <a:t>Augment each </a:t>
            </a:r>
            <a:r>
              <a:rPr lang="en-IN">
                <a:solidFill>
                  <a:srgbClr val="FF0000"/>
                </a:solidFill>
              </a:rPr>
              <a:t>entry</a:t>
            </a:r>
            <a:r>
              <a:rPr lang="en-IN"/>
              <a:t> in the page table with a timestamp.</a:t>
            </a:r>
          </a:p>
          <a:p>
            <a:r>
              <a:rPr lang="en-IN"/>
              <a:t>Choose the </a:t>
            </a:r>
            <a:r>
              <a:rPr lang="en-IN">
                <a:solidFill>
                  <a:srgbClr val="00B050"/>
                </a:solidFill>
              </a:rPr>
              <a:t>page</a:t>
            </a:r>
            <a:r>
              <a:rPr lang="en-IN"/>
              <a:t> whose last access time is the </a:t>
            </a:r>
            <a:r>
              <a:rPr lang="en-IN">
                <a:solidFill>
                  <a:srgbClr val="0070C0"/>
                </a:solidFill>
              </a:rPr>
              <a:t>earliest</a:t>
            </a:r>
          </a:p>
          <a:p>
            <a:r>
              <a:rPr lang="en-IN"/>
              <a:t>Let us assume that the past is a </a:t>
            </a:r>
            <a:r>
              <a:rPr lang="en-IN">
                <a:solidFill>
                  <a:schemeClr val="accent6">
                    <a:lumMod val="75000"/>
                  </a:schemeClr>
                </a:solidFill>
              </a:rPr>
              <a:t>good predictor </a:t>
            </a:r>
            <a:r>
              <a:rPr lang="en-IN"/>
              <a:t>of the future.</a:t>
            </a:r>
          </a:p>
          <a:p>
            <a:r>
              <a:rPr lang="en-IN"/>
              <a:t>These algorithms come with many </a:t>
            </a:r>
            <a:r>
              <a:rPr lang="en-IN">
                <a:solidFill>
                  <a:srgbClr val="FF0000"/>
                </a:solidFill>
              </a:rPr>
              <a:t>theoretical</a:t>
            </a:r>
            <a:r>
              <a:rPr lang="en-IN"/>
              <a:t> guarantees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8403D1-69D7-7B7F-82C6-E81D9D688C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C8F724-451D-35CC-6E08-99ABA3E07E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14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1EA2252-0664-1809-0CF4-C6DE34364BE0}"/>
              </a:ext>
            </a:extLst>
          </p:cNvPr>
          <p:cNvSpPr/>
          <p:nvPr/>
        </p:nvSpPr>
        <p:spPr>
          <a:xfrm>
            <a:off x="8153400" y="1513114"/>
            <a:ext cx="3733800" cy="870857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3200"/>
              <a:t>Impractical !!!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69E8343-8323-3DDC-3A69-0AA04A119B87}"/>
              </a:ext>
            </a:extLst>
          </p:cNvPr>
          <p:cNvSpPr/>
          <p:nvPr/>
        </p:nvSpPr>
        <p:spPr>
          <a:xfrm>
            <a:off x="2775857" y="5551714"/>
            <a:ext cx="6106886" cy="8046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Every memory access cannot increment a counter. The overheads are prohibitive.</a:t>
            </a:r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2D62F469-4ABE-4373-7F9B-9591806250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463724">
            <a:off x="1433050" y="5409179"/>
            <a:ext cx="1384522" cy="1384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9538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829FD-2B7C-B663-AF50-48D38FE69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Such Stack-based Algorithms can be made Practical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82AC1B-8442-4CEC-8352-13302A2367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399128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solidFill>
                  <a:srgbClr val="7030A0"/>
                </a:solidFill>
                <a:cs typeface="Calibri"/>
              </a:rPr>
              <a:t>Order</a:t>
            </a:r>
            <a:r>
              <a:rPr lang="en-US">
                <a:cs typeface="Calibri"/>
              </a:rPr>
              <a:t> all the physical pages (frames) in memory in some order (maybe </a:t>
            </a:r>
            <a:r>
              <a:rPr lang="en-US">
                <a:solidFill>
                  <a:srgbClr val="00B050"/>
                </a:solidFill>
                <a:cs typeface="Calibri"/>
              </a:rPr>
              <a:t>FIFO</a:t>
            </a:r>
            <a:r>
              <a:rPr lang="en-US">
                <a:cs typeface="Calibri"/>
              </a:rPr>
              <a:t> order)</a:t>
            </a:r>
          </a:p>
          <a:p>
            <a:r>
              <a:rPr lang="en-US">
                <a:solidFill>
                  <a:srgbClr val="00B050"/>
                </a:solidFill>
                <a:cs typeface="Calibri"/>
              </a:rPr>
              <a:t>Leverage</a:t>
            </a:r>
            <a:r>
              <a:rPr lang="en-US">
                <a:cs typeface="Calibri"/>
              </a:rPr>
              <a:t> their protection bits. Mark them “no access”. </a:t>
            </a:r>
            <a:r>
              <a:rPr lang="en-US">
                <a:solidFill>
                  <a:srgbClr val="0070C0"/>
                </a:solidFill>
                <a:cs typeface="Calibri"/>
              </a:rPr>
              <a:t>Access bit = 0</a:t>
            </a:r>
          </a:p>
          <a:p>
            <a:r>
              <a:rPr lang="en-US">
                <a:cs typeface="Calibri"/>
              </a:rPr>
              <a:t>When we </a:t>
            </a:r>
            <a:r>
              <a:rPr lang="en-US">
                <a:solidFill>
                  <a:srgbClr val="FF0000"/>
                </a:solidFill>
                <a:cs typeface="Calibri"/>
              </a:rPr>
              <a:t>access</a:t>
            </a:r>
            <a:r>
              <a:rPr lang="en-US">
                <a:cs typeface="Calibri"/>
              </a:rPr>
              <a:t> a page with its </a:t>
            </a:r>
            <a:r>
              <a:rPr lang="en-US">
                <a:solidFill>
                  <a:srgbClr val="0070C0"/>
                </a:solidFill>
                <a:cs typeface="Calibri"/>
              </a:rPr>
              <a:t>access</a:t>
            </a:r>
            <a:r>
              <a:rPr lang="en-US">
                <a:cs typeface="Calibri"/>
              </a:rPr>
              <a:t> bit set to 0, there is a fault</a:t>
            </a:r>
          </a:p>
          <a:p>
            <a:pPr lvl="1"/>
            <a:r>
              <a:rPr lang="en-US">
                <a:solidFill>
                  <a:srgbClr val="C00000"/>
                </a:solidFill>
                <a:cs typeface="Calibri"/>
              </a:rPr>
              <a:t>Set</a:t>
            </a:r>
            <a:r>
              <a:rPr lang="en-US">
                <a:cs typeface="Calibri"/>
              </a:rPr>
              <a:t> it to 1</a:t>
            </a:r>
          </a:p>
          <a:p>
            <a:r>
              <a:rPr lang="en-US">
                <a:solidFill>
                  <a:srgbClr val="0070C0"/>
                </a:solidFill>
                <a:cs typeface="Calibri"/>
              </a:rPr>
              <a:t>Periodically</a:t>
            </a:r>
            <a:r>
              <a:rPr lang="en-US">
                <a:cs typeface="Calibri"/>
              </a:rPr>
              <a:t>, set all access bits to 0 </a:t>
            </a:r>
          </a:p>
          <a:p>
            <a:r>
              <a:rPr lang="en-US">
                <a:cs typeface="Calibri"/>
              </a:rPr>
              <a:t>OR, </a:t>
            </a:r>
            <a:r>
              <a:rPr lang="en-US">
                <a:solidFill>
                  <a:srgbClr val="C00000"/>
                </a:solidFill>
                <a:cs typeface="Calibri"/>
              </a:rPr>
              <a:t>alternatively</a:t>
            </a:r>
            <a:r>
              <a:rPr lang="en-US">
                <a:cs typeface="Calibri"/>
              </a:rPr>
              <a:t> record the time that it was set from 0 </a:t>
            </a:r>
            <a:r>
              <a:rPr lang="en-US">
                <a:cs typeface="Calibri"/>
                <a:sym typeface="Wingdings" panose="05000000000000000000" pitchFamily="2" charset="2"/>
              </a:rPr>
              <a:t> 1. Reset it to 0 only if a certain </a:t>
            </a:r>
            <a:r>
              <a:rPr lang="en-US" b="1">
                <a:solidFill>
                  <a:schemeClr val="accent6">
                    <a:lumMod val="75000"/>
                  </a:schemeClr>
                </a:solidFill>
                <a:cs typeface="Calibri"/>
                <a:sym typeface="Wingdings" panose="05000000000000000000" pitchFamily="2" charset="2"/>
              </a:rPr>
              <a:t>duration</a:t>
            </a:r>
            <a:r>
              <a:rPr lang="en-US">
                <a:cs typeface="Calibri"/>
                <a:sym typeface="Wingdings" panose="05000000000000000000" pitchFamily="2" charset="2"/>
              </a:rPr>
              <a:t> has been exceeded.</a:t>
            </a:r>
            <a:endParaRPr lang="en-US">
              <a:cs typeface="Calibri"/>
            </a:endParaRPr>
          </a:p>
          <a:p>
            <a:endParaRPr lang="en-US">
              <a:cs typeface="Calibri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E4F498-DD3F-7A28-53EB-0456F668A4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B0FA63-70B5-BB03-3AC0-004CFE767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6617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FD5E93-D382-8F72-8342-207C14295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142" y="89411"/>
            <a:ext cx="10515600" cy="1325563"/>
          </a:xfrm>
        </p:spPr>
        <p:txBody>
          <a:bodyPr/>
          <a:lstStyle/>
          <a:p>
            <a:r>
              <a:rPr lang="en-IN" err="1"/>
              <a:t>WS_Clock</a:t>
            </a:r>
            <a:r>
              <a:rPr lang="en-IN"/>
              <a:t> Page Replacement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315510-3B98-18DF-897D-8BE7BD988E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3529" y="4274165"/>
            <a:ext cx="11004931" cy="2013864"/>
          </a:xfrm>
        </p:spPr>
        <p:txBody>
          <a:bodyPr>
            <a:normAutofit fontScale="92500"/>
          </a:bodyPr>
          <a:lstStyle/>
          <a:p>
            <a:r>
              <a:rPr lang="en-IN"/>
              <a:t>A </a:t>
            </a:r>
            <a:r>
              <a:rPr lang="en-IN">
                <a:solidFill>
                  <a:srgbClr val="0070C0"/>
                </a:solidFill>
              </a:rPr>
              <a:t>pointer</a:t>
            </a:r>
            <a:r>
              <a:rPr lang="en-IN"/>
              <a:t> (like the </a:t>
            </a:r>
            <a:r>
              <a:rPr lang="en-IN">
                <a:solidFill>
                  <a:srgbClr val="C00000"/>
                </a:solidFill>
              </a:rPr>
              <a:t>minute</a:t>
            </a:r>
            <a:r>
              <a:rPr lang="en-IN"/>
              <a:t> hand of a clock) </a:t>
            </a:r>
            <a:r>
              <a:rPr lang="en-IN">
                <a:solidFill>
                  <a:srgbClr val="00B050"/>
                </a:solidFill>
              </a:rPr>
              <a:t>points</a:t>
            </a:r>
            <a:r>
              <a:rPr lang="en-IN"/>
              <a:t> to a physical page</a:t>
            </a:r>
          </a:p>
          <a:p>
            <a:r>
              <a:rPr lang="en-IN">
                <a:solidFill>
                  <a:srgbClr val="00B050"/>
                </a:solidFill>
              </a:rPr>
              <a:t>If</a:t>
            </a:r>
            <a:r>
              <a:rPr lang="en-IN"/>
              <a:t> its (</a:t>
            </a:r>
            <a:r>
              <a:rPr lang="en-IN">
                <a:solidFill>
                  <a:schemeClr val="accent5">
                    <a:lumMod val="50000"/>
                  </a:schemeClr>
                </a:solidFill>
              </a:rPr>
              <a:t>access bit = 1</a:t>
            </a:r>
            <a:r>
              <a:rPr lang="en-IN"/>
              <a:t>) set it to 0</a:t>
            </a:r>
          </a:p>
          <a:p>
            <a:r>
              <a:rPr lang="en-IN"/>
              <a:t>Otherwise, </a:t>
            </a:r>
            <a:r>
              <a:rPr lang="en-IN">
                <a:solidFill>
                  <a:srgbClr val="FF0000"/>
                </a:solidFill>
              </a:rPr>
              <a:t>replace</a:t>
            </a:r>
            <a:r>
              <a:rPr lang="en-IN"/>
              <a:t> it</a:t>
            </a:r>
          </a:p>
          <a:p>
            <a:r>
              <a:rPr lang="en-IN"/>
              <a:t>Next time, start the </a:t>
            </a:r>
            <a:r>
              <a:rPr lang="en-IN">
                <a:solidFill>
                  <a:srgbClr val="00B050"/>
                </a:solidFill>
              </a:rPr>
              <a:t>pointer</a:t>
            </a:r>
            <a:r>
              <a:rPr lang="en-IN"/>
              <a:t> from the </a:t>
            </a:r>
            <a:r>
              <a:rPr lang="en-IN">
                <a:solidFill>
                  <a:srgbClr val="7030A0"/>
                </a:solidFill>
              </a:rPr>
              <a:t>same</a:t>
            </a:r>
            <a:r>
              <a:rPr lang="en-IN"/>
              <a:t> point and </a:t>
            </a:r>
            <a:r>
              <a:rPr lang="en-IN">
                <a:solidFill>
                  <a:schemeClr val="accent5">
                    <a:lumMod val="50000"/>
                  </a:schemeClr>
                </a:solidFill>
              </a:rPr>
              <a:t>wraparound</a:t>
            </a:r>
            <a:r>
              <a:rPr lang="en-IN"/>
              <a:t> at the end</a:t>
            </a:r>
          </a:p>
          <a:p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DB8F9B-600A-D1D8-6F6B-1AA2F00AB3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C6B51D-3DE1-B7EE-EDB2-348227BD09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16</a:t>
            </a:fld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0685734-8FA3-B788-8962-D2AE0A0C30F3}"/>
              </a:ext>
            </a:extLst>
          </p:cNvPr>
          <p:cNvGrpSpPr/>
          <p:nvPr/>
        </p:nvGrpSpPr>
        <p:grpSpPr>
          <a:xfrm>
            <a:off x="941613" y="1205626"/>
            <a:ext cx="10308773" cy="3321697"/>
            <a:chOff x="1850571" y="974271"/>
            <a:chExt cx="10308773" cy="3321697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40917DE-0517-E591-E474-F824E0195E4E}"/>
                </a:ext>
              </a:extLst>
            </p:cNvPr>
            <p:cNvSpPr/>
            <p:nvPr/>
          </p:nvSpPr>
          <p:spPr>
            <a:xfrm>
              <a:off x="2362200" y="1690688"/>
              <a:ext cx="859971" cy="69668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000" err="1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DBE11D4-B54D-6077-000A-BE97FC92BB0A}"/>
                </a:ext>
              </a:extLst>
            </p:cNvPr>
            <p:cNvSpPr/>
            <p:nvPr/>
          </p:nvSpPr>
          <p:spPr>
            <a:xfrm>
              <a:off x="3946071" y="1690688"/>
              <a:ext cx="859971" cy="696685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sz="2000" err="1"/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A91E0F3E-7A85-0DBD-2668-7FD058A6743F}"/>
                </a:ext>
              </a:extLst>
            </p:cNvPr>
            <p:cNvCxnSpPr>
              <a:cxnSpLocks/>
              <a:stCxn id="6" idx="3"/>
              <a:endCxn id="7" idx="1"/>
            </p:cNvCxnSpPr>
            <p:nvPr/>
          </p:nvCxnSpPr>
          <p:spPr>
            <a:xfrm>
              <a:off x="3222171" y="2039031"/>
              <a:ext cx="723900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635FCC9F-506E-B33C-5C96-7BD5C2E2BB5C}"/>
                </a:ext>
              </a:extLst>
            </p:cNvPr>
            <p:cNvCxnSpPr>
              <a:cxnSpLocks/>
            </p:cNvCxnSpPr>
            <p:nvPr/>
          </p:nvCxnSpPr>
          <p:spPr>
            <a:xfrm>
              <a:off x="4806042" y="2039030"/>
              <a:ext cx="723900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58A6F43-C050-EBCA-FADC-230A6BD7DD9A}"/>
                </a:ext>
              </a:extLst>
            </p:cNvPr>
            <p:cNvSpPr/>
            <p:nvPr/>
          </p:nvSpPr>
          <p:spPr>
            <a:xfrm>
              <a:off x="5529942" y="1700668"/>
              <a:ext cx="859971" cy="696685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sz="2000" err="1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B6025171-D0C3-D35C-0FAD-5F51B39A5769}"/>
                </a:ext>
              </a:extLst>
            </p:cNvPr>
            <p:cNvCxnSpPr>
              <a:cxnSpLocks/>
            </p:cNvCxnSpPr>
            <p:nvPr/>
          </p:nvCxnSpPr>
          <p:spPr>
            <a:xfrm>
              <a:off x="6389913" y="2024741"/>
              <a:ext cx="723900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4D69F2D-BE7F-21CA-9E1C-2829DA6E4BDB}"/>
                </a:ext>
              </a:extLst>
            </p:cNvPr>
            <p:cNvSpPr/>
            <p:nvPr/>
          </p:nvSpPr>
          <p:spPr>
            <a:xfrm>
              <a:off x="7113813" y="1686379"/>
              <a:ext cx="859971" cy="69668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000" err="1"/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610A58DA-9258-E307-DCA3-C6330B4EDEE1}"/>
                </a:ext>
              </a:extLst>
            </p:cNvPr>
            <p:cNvCxnSpPr>
              <a:cxnSpLocks/>
            </p:cNvCxnSpPr>
            <p:nvPr/>
          </p:nvCxnSpPr>
          <p:spPr>
            <a:xfrm>
              <a:off x="7973784" y="2024741"/>
              <a:ext cx="723900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FCBABCD-BA77-A8B2-811A-4C149E1913DE}"/>
                </a:ext>
              </a:extLst>
            </p:cNvPr>
            <p:cNvSpPr/>
            <p:nvPr/>
          </p:nvSpPr>
          <p:spPr>
            <a:xfrm>
              <a:off x="8697684" y="1686379"/>
              <a:ext cx="859971" cy="69668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000" err="1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1E288E43-C656-AE04-86E8-D6F958B74DDD}"/>
                </a:ext>
              </a:extLst>
            </p:cNvPr>
            <p:cNvCxnSpPr>
              <a:cxnSpLocks/>
              <a:stCxn id="14" idx="3"/>
            </p:cNvCxnSpPr>
            <p:nvPr/>
          </p:nvCxnSpPr>
          <p:spPr>
            <a:xfrm>
              <a:off x="9557655" y="2034722"/>
              <a:ext cx="391888" cy="9297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A981BCC-0199-10DE-FB94-5B36CF5CEF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49543" y="2049010"/>
              <a:ext cx="0" cy="1613128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26DE8BB-62BE-0EA9-BED4-896D31C4C661}"/>
                </a:ext>
              </a:extLst>
            </p:cNvPr>
            <p:cNvCxnSpPr>
              <a:cxnSpLocks/>
            </p:cNvCxnSpPr>
            <p:nvPr/>
          </p:nvCxnSpPr>
          <p:spPr>
            <a:xfrm>
              <a:off x="1850571" y="3662138"/>
              <a:ext cx="8098972" cy="22676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C97B8DDE-9DA7-A534-338F-F101BDE10F2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50571" y="2007055"/>
              <a:ext cx="0" cy="1655083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5EDA3AA6-AED0-864E-3CDB-6EEEACCB970B}"/>
                </a:ext>
              </a:extLst>
            </p:cNvPr>
            <p:cNvCxnSpPr>
              <a:cxnSpLocks/>
              <a:endCxn id="6" idx="1"/>
            </p:cNvCxnSpPr>
            <p:nvPr/>
          </p:nvCxnSpPr>
          <p:spPr>
            <a:xfrm flipV="1">
              <a:off x="1850571" y="2039031"/>
              <a:ext cx="511629" cy="499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Speech Bubble: Rectangle with Corners Rounded 19">
              <a:extLst>
                <a:ext uri="{FF2B5EF4-FFF2-40B4-BE49-F238E27FC236}">
                  <a16:creationId xmlns:a16="http://schemas.microsoft.com/office/drawing/2014/main" id="{B4E38CB5-9369-C0A1-F2B0-2AB8792CAAED}"/>
                </a:ext>
              </a:extLst>
            </p:cNvPr>
            <p:cNvSpPr/>
            <p:nvPr/>
          </p:nvSpPr>
          <p:spPr>
            <a:xfrm>
              <a:off x="10417630" y="1072243"/>
              <a:ext cx="1741714" cy="696685"/>
            </a:xfrm>
            <a:prstGeom prst="wedgeRoundRectCallout">
              <a:avLst>
                <a:gd name="adj1" fmla="val -101238"/>
                <a:gd name="adj2" fmla="val 65625"/>
                <a:gd name="adj3" fmla="val 16667"/>
              </a:avLst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2000"/>
                <a:t>Access bit = 0</a:t>
              </a:r>
            </a:p>
          </p:txBody>
        </p:sp>
        <p:sp>
          <p:nvSpPr>
            <p:cNvPr id="21" name="Speech Bubble: Rectangle with Corners Rounded 20">
              <a:extLst>
                <a:ext uri="{FF2B5EF4-FFF2-40B4-BE49-F238E27FC236}">
                  <a16:creationId xmlns:a16="http://schemas.microsoft.com/office/drawing/2014/main" id="{2F5816F7-C93B-AECF-87C9-D704543ED0AD}"/>
                </a:ext>
              </a:extLst>
            </p:cNvPr>
            <p:cNvSpPr/>
            <p:nvPr/>
          </p:nvSpPr>
          <p:spPr>
            <a:xfrm>
              <a:off x="6901541" y="974271"/>
              <a:ext cx="1741714" cy="696685"/>
            </a:xfrm>
            <a:prstGeom prst="wedgeRoundRectCallout">
              <a:avLst>
                <a:gd name="adj1" fmla="val -101238"/>
                <a:gd name="adj2" fmla="val 65625"/>
                <a:gd name="adj3" fmla="val 16667"/>
              </a:avLst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2000"/>
                <a:t>Access bit = 1</a:t>
              </a:r>
            </a:p>
          </p:txBody>
        </p:sp>
        <p:sp>
          <p:nvSpPr>
            <p:cNvPr id="24" name="Partial Circle 23">
              <a:extLst>
                <a:ext uri="{FF2B5EF4-FFF2-40B4-BE49-F238E27FC236}">
                  <a16:creationId xmlns:a16="http://schemas.microsoft.com/office/drawing/2014/main" id="{9FAF1816-9E56-9A47-329F-F130AD061C36}"/>
                </a:ext>
              </a:extLst>
            </p:cNvPr>
            <p:cNvSpPr/>
            <p:nvPr/>
          </p:nvSpPr>
          <p:spPr>
            <a:xfrm rot="5400000">
              <a:off x="5460861" y="2982967"/>
              <a:ext cx="998130" cy="1352157"/>
            </a:xfrm>
            <a:prstGeom prst="pie">
              <a:avLst>
                <a:gd name="adj1" fmla="val 5361818"/>
                <a:gd name="adj2" fmla="val 16199871"/>
              </a:avLst>
            </a:prstGeom>
            <a:solidFill>
              <a:srgbClr val="C00000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000" err="1">
                <a:solidFill>
                  <a:schemeClr val="tx1"/>
                </a:solidFill>
              </a:endParaRPr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F3E8A283-0192-15EB-02F6-2FC0E91A2A36}"/>
                </a:ext>
              </a:extLst>
            </p:cNvPr>
            <p:cNvGrpSpPr/>
            <p:nvPr/>
          </p:nvGrpSpPr>
          <p:grpSpPr>
            <a:xfrm rot="18372949">
              <a:off x="4976937" y="2106383"/>
              <a:ext cx="382112" cy="1538508"/>
              <a:chOff x="3826331" y="2898314"/>
              <a:chExt cx="382112" cy="1538508"/>
            </a:xfrm>
          </p:grpSpPr>
          <p:sp>
            <p:nvSpPr>
              <p:cNvPr id="25" name="Isosceles Triangle 24">
                <a:extLst>
                  <a:ext uri="{FF2B5EF4-FFF2-40B4-BE49-F238E27FC236}">
                    <a16:creationId xmlns:a16="http://schemas.microsoft.com/office/drawing/2014/main" id="{6B3DBDE4-80E3-D587-7B20-A1510CF9E27F}"/>
                  </a:ext>
                </a:extLst>
              </p:cNvPr>
              <p:cNvSpPr/>
              <p:nvPr/>
            </p:nvSpPr>
            <p:spPr>
              <a:xfrm>
                <a:off x="3826331" y="2898314"/>
                <a:ext cx="382112" cy="360149"/>
              </a:xfrm>
              <a:prstGeom prst="triangl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IN" sz="2000" err="1"/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AF6B34A8-F247-58B9-BF6C-09288A51651B}"/>
                  </a:ext>
                </a:extLst>
              </p:cNvPr>
              <p:cNvSpPr/>
              <p:nvPr/>
            </p:nvSpPr>
            <p:spPr>
              <a:xfrm>
                <a:off x="3946071" y="3258463"/>
                <a:ext cx="137973" cy="1178359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IN" sz="2000" err="1"/>
              </a:p>
            </p:txBody>
          </p:sp>
        </p:grpSp>
        <p:sp>
          <p:nvSpPr>
            <p:cNvPr id="30" name="Arc 29">
              <a:extLst>
                <a:ext uri="{FF2B5EF4-FFF2-40B4-BE49-F238E27FC236}">
                  <a16:creationId xmlns:a16="http://schemas.microsoft.com/office/drawing/2014/main" id="{73758D3C-1E22-CF04-206F-AA9D237F97E5}"/>
                </a:ext>
              </a:extLst>
            </p:cNvPr>
            <p:cNvSpPr/>
            <p:nvPr/>
          </p:nvSpPr>
          <p:spPr>
            <a:xfrm rot="14768183">
              <a:off x="4953773" y="3171784"/>
              <a:ext cx="1166062" cy="1082305"/>
            </a:xfrm>
            <a:prstGeom prst="arc">
              <a:avLst>
                <a:gd name="adj1" fmla="val 18643389"/>
                <a:gd name="adj2" fmla="val 21245154"/>
              </a:avLst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1" name="Arc 30">
              <a:extLst>
                <a:ext uri="{FF2B5EF4-FFF2-40B4-BE49-F238E27FC236}">
                  <a16:creationId xmlns:a16="http://schemas.microsoft.com/office/drawing/2014/main" id="{EA5E282B-D7E5-F47B-F7A6-66681FB3107B}"/>
                </a:ext>
              </a:extLst>
            </p:cNvPr>
            <p:cNvSpPr/>
            <p:nvPr/>
          </p:nvSpPr>
          <p:spPr>
            <a:xfrm rot="19284065">
              <a:off x="5286433" y="2887848"/>
              <a:ext cx="1166062" cy="1082305"/>
            </a:xfrm>
            <a:prstGeom prst="arc">
              <a:avLst>
                <a:gd name="adj1" fmla="val 16566883"/>
                <a:gd name="adj2" fmla="val 21245154"/>
              </a:avLst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9383083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FD5E93-D382-8F72-8342-207C14295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142" y="1275"/>
            <a:ext cx="10515600" cy="1325563"/>
          </a:xfrm>
        </p:spPr>
        <p:txBody>
          <a:bodyPr/>
          <a:lstStyle/>
          <a:p>
            <a:r>
              <a:rPr lang="en-IN" err="1"/>
              <a:t>WS_Clock</a:t>
            </a:r>
            <a:r>
              <a:rPr lang="en-IN"/>
              <a:t> based Second Chance Algorithm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DB8F9B-600A-D1D8-6F6B-1AA2F00AB3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C6B51D-3DE1-B7EE-EDB2-348227BD09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17</a:t>
            </a:fld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0685734-8FA3-B788-8962-D2AE0A0C30F3}"/>
              </a:ext>
            </a:extLst>
          </p:cNvPr>
          <p:cNvGrpSpPr/>
          <p:nvPr/>
        </p:nvGrpSpPr>
        <p:grpSpPr>
          <a:xfrm>
            <a:off x="871844" y="1031426"/>
            <a:ext cx="10308773" cy="3321697"/>
            <a:chOff x="1850571" y="974271"/>
            <a:chExt cx="10308773" cy="3321697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40917DE-0517-E591-E474-F824E0195E4E}"/>
                </a:ext>
              </a:extLst>
            </p:cNvPr>
            <p:cNvSpPr/>
            <p:nvPr/>
          </p:nvSpPr>
          <p:spPr>
            <a:xfrm>
              <a:off x="2362200" y="1690688"/>
              <a:ext cx="859971" cy="69668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000" err="1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DBE11D4-B54D-6077-000A-BE97FC92BB0A}"/>
                </a:ext>
              </a:extLst>
            </p:cNvPr>
            <p:cNvSpPr/>
            <p:nvPr/>
          </p:nvSpPr>
          <p:spPr>
            <a:xfrm>
              <a:off x="3946071" y="1690688"/>
              <a:ext cx="859971" cy="696685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sz="2000" err="1"/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A91E0F3E-7A85-0DBD-2668-7FD058A6743F}"/>
                </a:ext>
              </a:extLst>
            </p:cNvPr>
            <p:cNvCxnSpPr>
              <a:cxnSpLocks/>
              <a:stCxn id="6" idx="3"/>
              <a:endCxn id="7" idx="1"/>
            </p:cNvCxnSpPr>
            <p:nvPr/>
          </p:nvCxnSpPr>
          <p:spPr>
            <a:xfrm>
              <a:off x="3222171" y="2039031"/>
              <a:ext cx="723900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635FCC9F-506E-B33C-5C96-7BD5C2E2BB5C}"/>
                </a:ext>
              </a:extLst>
            </p:cNvPr>
            <p:cNvCxnSpPr>
              <a:cxnSpLocks/>
            </p:cNvCxnSpPr>
            <p:nvPr/>
          </p:nvCxnSpPr>
          <p:spPr>
            <a:xfrm>
              <a:off x="4806042" y="2039030"/>
              <a:ext cx="723900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58A6F43-C050-EBCA-FADC-230A6BD7DD9A}"/>
                </a:ext>
              </a:extLst>
            </p:cNvPr>
            <p:cNvSpPr/>
            <p:nvPr/>
          </p:nvSpPr>
          <p:spPr>
            <a:xfrm>
              <a:off x="5529942" y="1700668"/>
              <a:ext cx="859971" cy="696685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sz="2000" err="1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B6025171-D0C3-D35C-0FAD-5F51B39A5769}"/>
                </a:ext>
              </a:extLst>
            </p:cNvPr>
            <p:cNvCxnSpPr>
              <a:cxnSpLocks/>
            </p:cNvCxnSpPr>
            <p:nvPr/>
          </p:nvCxnSpPr>
          <p:spPr>
            <a:xfrm>
              <a:off x="6389913" y="2024741"/>
              <a:ext cx="723900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4D69F2D-BE7F-21CA-9E1C-2829DA6E4BDB}"/>
                </a:ext>
              </a:extLst>
            </p:cNvPr>
            <p:cNvSpPr/>
            <p:nvPr/>
          </p:nvSpPr>
          <p:spPr>
            <a:xfrm>
              <a:off x="7113813" y="1686379"/>
              <a:ext cx="859971" cy="69668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000" err="1"/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610A58DA-9258-E307-DCA3-C6330B4EDEE1}"/>
                </a:ext>
              </a:extLst>
            </p:cNvPr>
            <p:cNvCxnSpPr>
              <a:cxnSpLocks/>
            </p:cNvCxnSpPr>
            <p:nvPr/>
          </p:nvCxnSpPr>
          <p:spPr>
            <a:xfrm>
              <a:off x="7973784" y="2024741"/>
              <a:ext cx="723900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FCBABCD-BA77-A8B2-811A-4C149E1913DE}"/>
                </a:ext>
              </a:extLst>
            </p:cNvPr>
            <p:cNvSpPr/>
            <p:nvPr/>
          </p:nvSpPr>
          <p:spPr>
            <a:xfrm>
              <a:off x="8697684" y="1686379"/>
              <a:ext cx="859971" cy="69668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000" err="1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1E288E43-C656-AE04-86E8-D6F958B74DDD}"/>
                </a:ext>
              </a:extLst>
            </p:cNvPr>
            <p:cNvCxnSpPr>
              <a:cxnSpLocks/>
              <a:stCxn id="14" idx="3"/>
            </p:cNvCxnSpPr>
            <p:nvPr/>
          </p:nvCxnSpPr>
          <p:spPr>
            <a:xfrm>
              <a:off x="9557655" y="2034722"/>
              <a:ext cx="391888" cy="9297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A981BCC-0199-10DE-FB94-5B36CF5CEF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49543" y="2049010"/>
              <a:ext cx="0" cy="1613128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26DE8BB-62BE-0EA9-BED4-896D31C4C661}"/>
                </a:ext>
              </a:extLst>
            </p:cNvPr>
            <p:cNvCxnSpPr>
              <a:cxnSpLocks/>
            </p:cNvCxnSpPr>
            <p:nvPr/>
          </p:nvCxnSpPr>
          <p:spPr>
            <a:xfrm>
              <a:off x="1850571" y="3662138"/>
              <a:ext cx="8098972" cy="22676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C97B8DDE-9DA7-A534-338F-F101BDE10F2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50571" y="2007055"/>
              <a:ext cx="0" cy="1655083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5EDA3AA6-AED0-864E-3CDB-6EEEACCB970B}"/>
                </a:ext>
              </a:extLst>
            </p:cNvPr>
            <p:cNvCxnSpPr>
              <a:cxnSpLocks/>
              <a:endCxn id="6" idx="1"/>
            </p:cNvCxnSpPr>
            <p:nvPr/>
          </p:nvCxnSpPr>
          <p:spPr>
            <a:xfrm flipV="1">
              <a:off x="1850571" y="2039031"/>
              <a:ext cx="511629" cy="499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Speech Bubble: Rectangle with Corners Rounded 19">
              <a:extLst>
                <a:ext uri="{FF2B5EF4-FFF2-40B4-BE49-F238E27FC236}">
                  <a16:creationId xmlns:a16="http://schemas.microsoft.com/office/drawing/2014/main" id="{B4E38CB5-9369-C0A1-F2B0-2AB8792CAAED}"/>
                </a:ext>
              </a:extLst>
            </p:cNvPr>
            <p:cNvSpPr/>
            <p:nvPr/>
          </p:nvSpPr>
          <p:spPr>
            <a:xfrm>
              <a:off x="10417630" y="1072243"/>
              <a:ext cx="1741714" cy="696685"/>
            </a:xfrm>
            <a:prstGeom prst="wedgeRoundRectCallout">
              <a:avLst>
                <a:gd name="adj1" fmla="val -101238"/>
                <a:gd name="adj2" fmla="val 65625"/>
                <a:gd name="adj3" fmla="val 16667"/>
              </a:avLst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2000"/>
                <a:t>Access bit = 0</a:t>
              </a:r>
            </a:p>
          </p:txBody>
        </p:sp>
        <p:sp>
          <p:nvSpPr>
            <p:cNvPr id="21" name="Speech Bubble: Rectangle with Corners Rounded 20">
              <a:extLst>
                <a:ext uri="{FF2B5EF4-FFF2-40B4-BE49-F238E27FC236}">
                  <a16:creationId xmlns:a16="http://schemas.microsoft.com/office/drawing/2014/main" id="{2F5816F7-C93B-AECF-87C9-D704543ED0AD}"/>
                </a:ext>
              </a:extLst>
            </p:cNvPr>
            <p:cNvSpPr/>
            <p:nvPr/>
          </p:nvSpPr>
          <p:spPr>
            <a:xfrm>
              <a:off x="6901541" y="974271"/>
              <a:ext cx="1741714" cy="696685"/>
            </a:xfrm>
            <a:prstGeom prst="wedgeRoundRectCallout">
              <a:avLst>
                <a:gd name="adj1" fmla="val -101238"/>
                <a:gd name="adj2" fmla="val 65625"/>
                <a:gd name="adj3" fmla="val 16667"/>
              </a:avLst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2000"/>
                <a:t>Access bit = 1</a:t>
              </a:r>
            </a:p>
          </p:txBody>
        </p:sp>
        <p:sp>
          <p:nvSpPr>
            <p:cNvPr id="24" name="Partial Circle 23">
              <a:extLst>
                <a:ext uri="{FF2B5EF4-FFF2-40B4-BE49-F238E27FC236}">
                  <a16:creationId xmlns:a16="http://schemas.microsoft.com/office/drawing/2014/main" id="{9FAF1816-9E56-9A47-329F-F130AD061C36}"/>
                </a:ext>
              </a:extLst>
            </p:cNvPr>
            <p:cNvSpPr/>
            <p:nvPr/>
          </p:nvSpPr>
          <p:spPr>
            <a:xfrm rot="5400000">
              <a:off x="5460861" y="2982967"/>
              <a:ext cx="998130" cy="1352157"/>
            </a:xfrm>
            <a:prstGeom prst="pie">
              <a:avLst>
                <a:gd name="adj1" fmla="val 5361818"/>
                <a:gd name="adj2" fmla="val 16199871"/>
              </a:avLst>
            </a:prstGeom>
            <a:solidFill>
              <a:srgbClr val="C00000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000" err="1">
                <a:solidFill>
                  <a:schemeClr val="tx1"/>
                </a:solidFill>
              </a:endParaRPr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F3E8A283-0192-15EB-02F6-2FC0E91A2A36}"/>
                </a:ext>
              </a:extLst>
            </p:cNvPr>
            <p:cNvGrpSpPr/>
            <p:nvPr/>
          </p:nvGrpSpPr>
          <p:grpSpPr>
            <a:xfrm rot="18372949">
              <a:off x="4976937" y="2106383"/>
              <a:ext cx="382112" cy="1538508"/>
              <a:chOff x="3826331" y="2898314"/>
              <a:chExt cx="382112" cy="1538508"/>
            </a:xfrm>
          </p:grpSpPr>
          <p:sp>
            <p:nvSpPr>
              <p:cNvPr id="25" name="Isosceles Triangle 24">
                <a:extLst>
                  <a:ext uri="{FF2B5EF4-FFF2-40B4-BE49-F238E27FC236}">
                    <a16:creationId xmlns:a16="http://schemas.microsoft.com/office/drawing/2014/main" id="{6B3DBDE4-80E3-D587-7B20-A1510CF9E27F}"/>
                  </a:ext>
                </a:extLst>
              </p:cNvPr>
              <p:cNvSpPr/>
              <p:nvPr/>
            </p:nvSpPr>
            <p:spPr>
              <a:xfrm>
                <a:off x="3826331" y="2898314"/>
                <a:ext cx="382112" cy="360149"/>
              </a:xfrm>
              <a:prstGeom prst="triangl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IN" sz="2000" err="1"/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AF6B34A8-F247-58B9-BF6C-09288A51651B}"/>
                  </a:ext>
                </a:extLst>
              </p:cNvPr>
              <p:cNvSpPr/>
              <p:nvPr/>
            </p:nvSpPr>
            <p:spPr>
              <a:xfrm>
                <a:off x="3946071" y="3258463"/>
                <a:ext cx="137973" cy="1178359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IN" sz="2000" err="1"/>
              </a:p>
            </p:txBody>
          </p:sp>
        </p:grpSp>
        <p:sp>
          <p:nvSpPr>
            <p:cNvPr id="30" name="Arc 29">
              <a:extLst>
                <a:ext uri="{FF2B5EF4-FFF2-40B4-BE49-F238E27FC236}">
                  <a16:creationId xmlns:a16="http://schemas.microsoft.com/office/drawing/2014/main" id="{73758D3C-1E22-CF04-206F-AA9D237F97E5}"/>
                </a:ext>
              </a:extLst>
            </p:cNvPr>
            <p:cNvSpPr/>
            <p:nvPr/>
          </p:nvSpPr>
          <p:spPr>
            <a:xfrm rot="14768183">
              <a:off x="4953773" y="3171784"/>
              <a:ext cx="1166062" cy="1082305"/>
            </a:xfrm>
            <a:prstGeom prst="arc">
              <a:avLst>
                <a:gd name="adj1" fmla="val 18643389"/>
                <a:gd name="adj2" fmla="val 21245154"/>
              </a:avLst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1" name="Arc 30">
              <a:extLst>
                <a:ext uri="{FF2B5EF4-FFF2-40B4-BE49-F238E27FC236}">
                  <a16:creationId xmlns:a16="http://schemas.microsoft.com/office/drawing/2014/main" id="{EA5E282B-D7E5-F47B-F7A6-66681FB3107B}"/>
                </a:ext>
              </a:extLst>
            </p:cNvPr>
            <p:cNvSpPr/>
            <p:nvPr/>
          </p:nvSpPr>
          <p:spPr>
            <a:xfrm rot="19284065">
              <a:off x="5286433" y="2887848"/>
              <a:ext cx="1166062" cy="1082305"/>
            </a:xfrm>
            <a:prstGeom prst="arc">
              <a:avLst>
                <a:gd name="adj1" fmla="val 16566883"/>
                <a:gd name="adj2" fmla="val 21245154"/>
              </a:avLst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aphicFrame>
        <p:nvGraphicFramePr>
          <p:cNvPr id="28" name="Table 28">
            <a:extLst>
              <a:ext uri="{FF2B5EF4-FFF2-40B4-BE49-F238E27FC236}">
                <a16:creationId xmlns:a16="http://schemas.microsoft.com/office/drawing/2014/main" id="{7D6BB8B5-AFF4-A67F-34F1-451B6E91DA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6447128"/>
              </p:ext>
            </p:extLst>
          </p:nvPr>
        </p:nvGraphicFramePr>
        <p:xfrm>
          <a:off x="503944" y="3792823"/>
          <a:ext cx="10360113" cy="30175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152547">
                  <a:extLst>
                    <a:ext uri="{9D8B030D-6E8A-4147-A177-3AD203B41FA5}">
                      <a16:colId xmlns:a16="http://schemas.microsoft.com/office/drawing/2014/main" val="239044460"/>
                    </a:ext>
                  </a:extLst>
                </a:gridCol>
                <a:gridCol w="1531344">
                  <a:extLst>
                    <a:ext uri="{9D8B030D-6E8A-4147-A177-3AD203B41FA5}">
                      <a16:colId xmlns:a16="http://schemas.microsoft.com/office/drawing/2014/main" val="3448127494"/>
                    </a:ext>
                  </a:extLst>
                </a:gridCol>
                <a:gridCol w="6676222">
                  <a:extLst>
                    <a:ext uri="{9D8B030D-6E8A-4147-A177-3AD203B41FA5}">
                      <a16:colId xmlns:a16="http://schemas.microsoft.com/office/drawing/2014/main" val="1653144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sz="2400"/>
                        <a:t>&lt;Access bit,</a:t>
                      </a:r>
                      <a:br>
                        <a:rPr lang="en-IN" sz="2400"/>
                      </a:br>
                      <a:r>
                        <a:rPr lang="en-IN" sz="2400"/>
                        <a:t> Modified bit&gt;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/>
                        <a:t>New state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/>
                        <a:t>Action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32399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400"/>
                        <a:t>&lt;0, 0&gt;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/>
                        <a:t>&lt;0, 0&gt;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/>
                        <a:t>Go ahead and replace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56103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400"/>
                        <a:t>&lt;0, 1&gt;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/>
                        <a:t>&lt;0, 0&gt;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/>
                        <a:t>Schedule a write-back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33350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400"/>
                        <a:t>&lt;1, 0&gt;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/>
                        <a:t>&lt;0, 0&gt;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/>
                        <a:t>Move forward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41881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400"/>
                        <a:t>&lt;1, 1&gt;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/>
                        <a:t>&lt;1, 0&gt;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dirty="0"/>
                        <a:t>Frequently used frame; move forward. Schedule a write-back.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03272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755795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2B8201-4A4F-81C9-7DB7-787B200AA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FIFO and the </a:t>
            </a:r>
            <a:r>
              <a:rPr lang="en-IN" err="1"/>
              <a:t>Belady’s</a:t>
            </a:r>
            <a:r>
              <a:rPr lang="en-IN"/>
              <a:t> Anomaly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84A15E-FC19-8597-1EED-2C27ADC83B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7E7606-6662-795F-D442-D07B2E4060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18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84D5B7A-D19B-9C34-63B3-316730DD89F0}"/>
              </a:ext>
            </a:extLst>
          </p:cNvPr>
          <p:cNvSpPr/>
          <p:nvPr/>
        </p:nvSpPr>
        <p:spPr>
          <a:xfrm>
            <a:off x="1002536" y="1690688"/>
            <a:ext cx="4263528" cy="865225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Consider the FIFO page replacement algorithm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FBD8990-BF51-7204-4B51-EB1BA02F11C2}"/>
              </a:ext>
            </a:extLst>
          </p:cNvPr>
          <p:cNvSpPr/>
          <p:nvPr/>
        </p:nvSpPr>
        <p:spPr>
          <a:xfrm>
            <a:off x="44063" y="2944271"/>
            <a:ext cx="1534105" cy="96945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Access sequence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E3F3123-FD41-D856-4A89-19EB912C4636}"/>
              </a:ext>
            </a:extLst>
          </p:cNvPr>
          <p:cNvSpPr/>
          <p:nvPr/>
        </p:nvSpPr>
        <p:spPr>
          <a:xfrm>
            <a:off x="1689254" y="3002111"/>
            <a:ext cx="859315" cy="644085"/>
          </a:xfrm>
          <a:prstGeom prst="rect">
            <a:avLst/>
          </a:prstGeom>
          <a:ln w="381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E0DFAAB-9A6B-6486-46EF-DB10E28780F9}"/>
              </a:ext>
            </a:extLst>
          </p:cNvPr>
          <p:cNvSpPr/>
          <p:nvPr/>
        </p:nvSpPr>
        <p:spPr>
          <a:xfrm>
            <a:off x="2552243" y="3002110"/>
            <a:ext cx="859315" cy="644085"/>
          </a:xfrm>
          <a:prstGeom prst="rect">
            <a:avLst/>
          </a:prstGeom>
          <a:ln w="381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488B69B-232F-E5FA-769A-3B246E935EA3}"/>
              </a:ext>
            </a:extLst>
          </p:cNvPr>
          <p:cNvSpPr/>
          <p:nvPr/>
        </p:nvSpPr>
        <p:spPr>
          <a:xfrm>
            <a:off x="3378509" y="3002109"/>
            <a:ext cx="859315" cy="644085"/>
          </a:xfrm>
          <a:prstGeom prst="rect">
            <a:avLst/>
          </a:prstGeom>
          <a:ln w="381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3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30F53EF-750C-FBAB-C077-414DE62AA64E}"/>
              </a:ext>
            </a:extLst>
          </p:cNvPr>
          <p:cNvSpPr/>
          <p:nvPr/>
        </p:nvSpPr>
        <p:spPr>
          <a:xfrm>
            <a:off x="4241498" y="3002108"/>
            <a:ext cx="951120" cy="644085"/>
          </a:xfrm>
          <a:prstGeom prst="rect">
            <a:avLst/>
          </a:prstGeom>
          <a:ln w="381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4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03B30B6-2A9D-A76C-488F-B322EFE8AF53}"/>
              </a:ext>
            </a:extLst>
          </p:cNvPr>
          <p:cNvSpPr/>
          <p:nvPr/>
        </p:nvSpPr>
        <p:spPr>
          <a:xfrm>
            <a:off x="5056747" y="3002108"/>
            <a:ext cx="859315" cy="644085"/>
          </a:xfrm>
          <a:prstGeom prst="rect">
            <a:avLst/>
          </a:prstGeom>
          <a:ln w="381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1B1F84F-653B-4BB1-4331-8296DF47DD58}"/>
              </a:ext>
            </a:extLst>
          </p:cNvPr>
          <p:cNvSpPr/>
          <p:nvPr/>
        </p:nvSpPr>
        <p:spPr>
          <a:xfrm>
            <a:off x="5919736" y="3002107"/>
            <a:ext cx="859315" cy="644085"/>
          </a:xfrm>
          <a:prstGeom prst="rect">
            <a:avLst/>
          </a:prstGeom>
          <a:ln w="381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2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20BC5B1-06A6-30F8-6E74-66D8EA567B4D}"/>
              </a:ext>
            </a:extLst>
          </p:cNvPr>
          <p:cNvSpPr/>
          <p:nvPr/>
        </p:nvSpPr>
        <p:spPr>
          <a:xfrm>
            <a:off x="6746002" y="3002106"/>
            <a:ext cx="859315" cy="644085"/>
          </a:xfrm>
          <a:prstGeom prst="rect">
            <a:avLst/>
          </a:prstGeom>
          <a:ln w="381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5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23954AE-583B-A135-ACC2-56FC1CC0658C}"/>
              </a:ext>
            </a:extLst>
          </p:cNvPr>
          <p:cNvSpPr/>
          <p:nvPr/>
        </p:nvSpPr>
        <p:spPr>
          <a:xfrm>
            <a:off x="7608991" y="3002105"/>
            <a:ext cx="859315" cy="644085"/>
          </a:xfrm>
          <a:prstGeom prst="rect">
            <a:avLst/>
          </a:prstGeom>
          <a:ln w="381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1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9894624-ECC2-6FD8-FD56-A419DCCBA879}"/>
              </a:ext>
            </a:extLst>
          </p:cNvPr>
          <p:cNvSpPr/>
          <p:nvPr/>
        </p:nvSpPr>
        <p:spPr>
          <a:xfrm>
            <a:off x="8450858" y="3002104"/>
            <a:ext cx="859315" cy="644085"/>
          </a:xfrm>
          <a:prstGeom prst="rect">
            <a:avLst/>
          </a:prstGeom>
          <a:ln w="381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2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92A99DD-4955-9EB3-0339-35B795E7C25C}"/>
              </a:ext>
            </a:extLst>
          </p:cNvPr>
          <p:cNvSpPr/>
          <p:nvPr/>
        </p:nvSpPr>
        <p:spPr>
          <a:xfrm>
            <a:off x="9277124" y="3002103"/>
            <a:ext cx="859315" cy="644085"/>
          </a:xfrm>
          <a:prstGeom prst="rect">
            <a:avLst/>
          </a:prstGeom>
          <a:ln w="381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3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CDAB215-064A-2E17-546F-2EE2F3A36FF7}"/>
              </a:ext>
            </a:extLst>
          </p:cNvPr>
          <p:cNvSpPr/>
          <p:nvPr/>
        </p:nvSpPr>
        <p:spPr>
          <a:xfrm>
            <a:off x="10103390" y="3002102"/>
            <a:ext cx="951120" cy="644085"/>
          </a:xfrm>
          <a:prstGeom prst="rect">
            <a:avLst/>
          </a:prstGeom>
          <a:ln w="381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4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806A410-B853-E780-4DDA-7B53991D9E89}"/>
              </a:ext>
            </a:extLst>
          </p:cNvPr>
          <p:cNvSpPr/>
          <p:nvPr/>
        </p:nvSpPr>
        <p:spPr>
          <a:xfrm>
            <a:off x="10955364" y="3002102"/>
            <a:ext cx="859315" cy="644085"/>
          </a:xfrm>
          <a:prstGeom prst="rect">
            <a:avLst/>
          </a:prstGeom>
          <a:ln w="381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5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A21D7A1-3300-C763-F3CB-68CBF95F93DE}"/>
              </a:ext>
            </a:extLst>
          </p:cNvPr>
          <p:cNvSpPr txBox="1"/>
          <p:nvPr/>
        </p:nvSpPr>
        <p:spPr>
          <a:xfrm>
            <a:off x="7909767" y="704740"/>
            <a:ext cx="7008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/>
              <a:t>[1]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BE62C7E-7099-EDAC-10DF-00ACF2A873D1}"/>
              </a:ext>
            </a:extLst>
          </p:cNvPr>
          <p:cNvSpPr txBox="1"/>
          <p:nvPr/>
        </p:nvSpPr>
        <p:spPr>
          <a:xfrm>
            <a:off x="1951367" y="3635035"/>
            <a:ext cx="35392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/>
              <a:t>	</a:t>
            </a:r>
            <a:r>
              <a:rPr lang="en-IN" sz="2400"/>
              <a:t>1</a:t>
            </a:r>
            <a:endParaRPr lang="en-IN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D77D759-1B0E-6BD4-045A-5E031623A493}"/>
              </a:ext>
            </a:extLst>
          </p:cNvPr>
          <p:cNvSpPr txBox="1"/>
          <p:nvPr/>
        </p:nvSpPr>
        <p:spPr>
          <a:xfrm>
            <a:off x="2854512" y="3646187"/>
            <a:ext cx="35392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/>
              <a:t>	</a:t>
            </a:r>
          </a:p>
          <a:p>
            <a:r>
              <a:rPr lang="en-IN" sz="2400"/>
              <a:t>2</a:t>
            </a:r>
          </a:p>
          <a:p>
            <a:r>
              <a:rPr lang="en-IN" sz="2400"/>
              <a:t>1</a:t>
            </a:r>
            <a:endParaRPr lang="en-IN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5274446-1A45-C1A3-7911-5CDDA54C514B}"/>
              </a:ext>
            </a:extLst>
          </p:cNvPr>
          <p:cNvSpPr txBox="1"/>
          <p:nvPr/>
        </p:nvSpPr>
        <p:spPr>
          <a:xfrm>
            <a:off x="3689964" y="3651321"/>
            <a:ext cx="35392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/>
              <a:t>	</a:t>
            </a:r>
          </a:p>
          <a:p>
            <a:r>
              <a:rPr lang="en-IN" sz="2400"/>
              <a:t>3</a:t>
            </a:r>
          </a:p>
          <a:p>
            <a:r>
              <a:rPr lang="en-IN" sz="2400"/>
              <a:t>2</a:t>
            </a:r>
          </a:p>
          <a:p>
            <a:r>
              <a:rPr lang="en-IN" sz="2400"/>
              <a:t>1</a:t>
            </a:r>
            <a:endParaRPr lang="en-IN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BF57642-D9B1-1935-4BE2-B0303A00A13D}"/>
              </a:ext>
            </a:extLst>
          </p:cNvPr>
          <p:cNvSpPr txBox="1"/>
          <p:nvPr/>
        </p:nvSpPr>
        <p:spPr>
          <a:xfrm>
            <a:off x="4567987" y="3635035"/>
            <a:ext cx="35392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/>
              <a:t>	</a:t>
            </a:r>
          </a:p>
          <a:p>
            <a:r>
              <a:rPr lang="en-IN" sz="2400"/>
              <a:t>4</a:t>
            </a:r>
          </a:p>
          <a:p>
            <a:r>
              <a:rPr lang="en-IN" sz="2400"/>
              <a:t>3</a:t>
            </a:r>
          </a:p>
          <a:p>
            <a:r>
              <a:rPr lang="en-IN" sz="2400"/>
              <a:t>2</a:t>
            </a:r>
          </a:p>
          <a:p>
            <a:r>
              <a:rPr lang="en-IN" sz="2400"/>
              <a:t>1</a:t>
            </a:r>
            <a:endParaRPr lang="en-IN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18E4E54-8B3A-0112-EBD7-2B3CC3C35DFF}"/>
              </a:ext>
            </a:extLst>
          </p:cNvPr>
          <p:cNvSpPr txBox="1"/>
          <p:nvPr/>
        </p:nvSpPr>
        <p:spPr>
          <a:xfrm>
            <a:off x="5360856" y="3648945"/>
            <a:ext cx="35392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/>
              <a:t>	</a:t>
            </a:r>
          </a:p>
          <a:p>
            <a:r>
              <a:rPr lang="en-IN" sz="2400"/>
              <a:t>4</a:t>
            </a:r>
          </a:p>
          <a:p>
            <a:r>
              <a:rPr lang="en-IN" sz="2400"/>
              <a:t>3</a:t>
            </a:r>
          </a:p>
          <a:p>
            <a:r>
              <a:rPr lang="en-IN" sz="2400"/>
              <a:t>2</a:t>
            </a:r>
          </a:p>
          <a:p>
            <a:r>
              <a:rPr lang="en-IN" sz="2400"/>
              <a:t>1</a:t>
            </a:r>
            <a:endParaRPr lang="en-IN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C32240BD-74B5-6E1E-C336-E4071465E3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4699" y="2518900"/>
            <a:ext cx="909256" cy="910099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74265780-5F86-48DC-A836-67A7D0C89D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1163" y="2561201"/>
            <a:ext cx="909256" cy="910099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1878A954-46BE-8C29-5FCB-559E1B3027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9810" y="2537407"/>
            <a:ext cx="909256" cy="910099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4E07D5AD-3365-83D1-7FF4-5C5D0BC54C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9848" y="2561200"/>
            <a:ext cx="909256" cy="910099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F3F0DCDE-15B6-EE2C-1451-0811A361E8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2048" y="2537407"/>
            <a:ext cx="715979" cy="681299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0054C777-B520-F89B-4895-5DFEE0911801}"/>
              </a:ext>
            </a:extLst>
          </p:cNvPr>
          <p:cNvSpPr txBox="1"/>
          <p:nvPr/>
        </p:nvSpPr>
        <p:spPr>
          <a:xfrm>
            <a:off x="6187122" y="3648945"/>
            <a:ext cx="35392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/>
              <a:t>	</a:t>
            </a:r>
          </a:p>
          <a:p>
            <a:r>
              <a:rPr lang="en-IN" sz="2400"/>
              <a:t>4</a:t>
            </a:r>
          </a:p>
          <a:p>
            <a:r>
              <a:rPr lang="en-IN" sz="2400"/>
              <a:t>3</a:t>
            </a:r>
          </a:p>
          <a:p>
            <a:r>
              <a:rPr lang="en-IN" sz="2400"/>
              <a:t>2</a:t>
            </a:r>
          </a:p>
          <a:p>
            <a:r>
              <a:rPr lang="en-IN" sz="2400"/>
              <a:t>1</a:t>
            </a:r>
            <a:endParaRPr lang="en-IN"/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46023FA8-2CBE-5C7E-02B1-00F7AA957E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9958" y="2547819"/>
            <a:ext cx="715979" cy="681299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800E37A9-D467-237D-F162-0012D67F1D77}"/>
              </a:ext>
            </a:extLst>
          </p:cNvPr>
          <p:cNvSpPr txBox="1"/>
          <p:nvPr/>
        </p:nvSpPr>
        <p:spPr>
          <a:xfrm>
            <a:off x="7069174" y="3635035"/>
            <a:ext cx="35392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/>
              <a:t>	</a:t>
            </a:r>
          </a:p>
          <a:p>
            <a:r>
              <a:rPr lang="en-IN" sz="2400"/>
              <a:t>5</a:t>
            </a:r>
          </a:p>
          <a:p>
            <a:r>
              <a:rPr lang="en-IN" sz="2400"/>
              <a:t>4</a:t>
            </a:r>
          </a:p>
          <a:p>
            <a:r>
              <a:rPr lang="en-IN" sz="2400"/>
              <a:t>3</a:t>
            </a:r>
          </a:p>
          <a:p>
            <a:r>
              <a:rPr lang="en-IN" sz="2400"/>
              <a:t>2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9C6C2D4E-BD87-FDF3-7A2D-893405FFCD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4051" y="2537406"/>
            <a:ext cx="909256" cy="910099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DF87D4B4-57A7-93E8-659E-BFE21E5ECCE9}"/>
              </a:ext>
            </a:extLst>
          </p:cNvPr>
          <p:cNvSpPr txBox="1"/>
          <p:nvPr/>
        </p:nvSpPr>
        <p:spPr>
          <a:xfrm>
            <a:off x="7886369" y="3635034"/>
            <a:ext cx="35392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/>
              <a:t>	</a:t>
            </a:r>
          </a:p>
          <a:p>
            <a:r>
              <a:rPr lang="en-IN" sz="2400"/>
              <a:t>1</a:t>
            </a:r>
          </a:p>
          <a:p>
            <a:r>
              <a:rPr lang="en-IN" sz="2400"/>
              <a:t>5</a:t>
            </a:r>
          </a:p>
          <a:p>
            <a:r>
              <a:rPr lang="en-IN" sz="2400"/>
              <a:t>4</a:t>
            </a:r>
          </a:p>
          <a:p>
            <a:r>
              <a:rPr lang="en-IN" sz="2400"/>
              <a:t>3</a:t>
            </a:r>
          </a:p>
          <a:p>
            <a:endParaRPr lang="en-IN" sz="2400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A8CDE079-894E-5A0F-BA80-E1B353FC62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0252" y="2565344"/>
            <a:ext cx="909256" cy="910099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EC57828F-B618-85BF-7D5C-74B532DF5AE1}"/>
              </a:ext>
            </a:extLst>
          </p:cNvPr>
          <p:cNvSpPr txBox="1"/>
          <p:nvPr/>
        </p:nvSpPr>
        <p:spPr>
          <a:xfrm>
            <a:off x="8712279" y="3627947"/>
            <a:ext cx="35392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/>
              <a:t>	</a:t>
            </a:r>
          </a:p>
          <a:p>
            <a:r>
              <a:rPr lang="en-IN" sz="2400"/>
              <a:t>2</a:t>
            </a:r>
          </a:p>
          <a:p>
            <a:r>
              <a:rPr lang="en-IN" sz="2400"/>
              <a:t>1</a:t>
            </a:r>
          </a:p>
          <a:p>
            <a:r>
              <a:rPr lang="en-IN" sz="2400"/>
              <a:t>5</a:t>
            </a:r>
          </a:p>
          <a:p>
            <a:r>
              <a:rPr lang="en-IN" sz="2400"/>
              <a:t>4</a:t>
            </a:r>
          </a:p>
          <a:p>
            <a:endParaRPr lang="en-IN" sz="2400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59EAD442-54D3-C337-C4DD-6A811349DB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7963" y="2538325"/>
            <a:ext cx="909256" cy="910099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53B9E628-806F-F085-0858-CA23A116D2B7}"/>
              </a:ext>
            </a:extLst>
          </p:cNvPr>
          <p:cNvSpPr txBox="1"/>
          <p:nvPr/>
        </p:nvSpPr>
        <p:spPr>
          <a:xfrm>
            <a:off x="9554146" y="3646187"/>
            <a:ext cx="35392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/>
              <a:t>	</a:t>
            </a:r>
          </a:p>
          <a:p>
            <a:r>
              <a:rPr lang="en-IN" sz="2400"/>
              <a:t>3</a:t>
            </a:r>
          </a:p>
          <a:p>
            <a:r>
              <a:rPr lang="en-IN" sz="2400"/>
              <a:t>2</a:t>
            </a:r>
          </a:p>
          <a:p>
            <a:r>
              <a:rPr lang="en-IN" sz="2400"/>
              <a:t>1</a:t>
            </a:r>
          </a:p>
          <a:p>
            <a:r>
              <a:rPr lang="en-IN" sz="2400"/>
              <a:t>5</a:t>
            </a:r>
          </a:p>
          <a:p>
            <a:endParaRPr lang="en-IN" sz="240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D81965A-33C4-BBED-0D73-3DBD94E132A4}"/>
              </a:ext>
            </a:extLst>
          </p:cNvPr>
          <p:cNvSpPr txBox="1"/>
          <p:nvPr/>
        </p:nvSpPr>
        <p:spPr>
          <a:xfrm>
            <a:off x="10368733" y="3627946"/>
            <a:ext cx="35392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/>
              <a:t>	</a:t>
            </a:r>
          </a:p>
          <a:p>
            <a:r>
              <a:rPr lang="en-IN" sz="2400"/>
              <a:t>4</a:t>
            </a:r>
          </a:p>
          <a:p>
            <a:r>
              <a:rPr lang="en-IN" sz="2400"/>
              <a:t>3</a:t>
            </a:r>
          </a:p>
          <a:p>
            <a:r>
              <a:rPr lang="en-IN" sz="2400"/>
              <a:t>2</a:t>
            </a:r>
          </a:p>
          <a:p>
            <a:r>
              <a:rPr lang="en-IN" sz="2400"/>
              <a:t>1</a:t>
            </a:r>
          </a:p>
          <a:p>
            <a:endParaRPr lang="en-IN" sz="2400"/>
          </a:p>
          <a:p>
            <a:endParaRPr lang="en-IN" sz="240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70887D3-7DE1-1A7C-7819-4A8E0A7D0BBE}"/>
              </a:ext>
            </a:extLst>
          </p:cNvPr>
          <p:cNvSpPr txBox="1"/>
          <p:nvPr/>
        </p:nvSpPr>
        <p:spPr>
          <a:xfrm>
            <a:off x="11183320" y="3627945"/>
            <a:ext cx="35392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/>
              <a:t>	</a:t>
            </a:r>
          </a:p>
          <a:p>
            <a:r>
              <a:rPr lang="en-IN" sz="2400"/>
              <a:t>5</a:t>
            </a:r>
          </a:p>
          <a:p>
            <a:r>
              <a:rPr lang="en-IN" sz="2400"/>
              <a:t>4</a:t>
            </a:r>
          </a:p>
          <a:p>
            <a:r>
              <a:rPr lang="en-IN" sz="2400"/>
              <a:t>3</a:t>
            </a:r>
          </a:p>
          <a:p>
            <a:r>
              <a:rPr lang="en-IN" sz="2400"/>
              <a:t>2</a:t>
            </a:r>
          </a:p>
          <a:p>
            <a:endParaRPr lang="en-IN" sz="2400"/>
          </a:p>
          <a:p>
            <a:endParaRPr lang="en-IN" sz="2400"/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52F370BD-385F-0C35-3754-D4D3A3DAD5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8993" y="2547052"/>
            <a:ext cx="909256" cy="910099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50F62E51-215C-F13E-B71C-FDB0B48F9F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3660" y="2547052"/>
            <a:ext cx="909256" cy="910099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127168F0-E9F0-C6D7-4235-46C4963898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98309" y="2518899"/>
            <a:ext cx="909256" cy="910099"/>
          </a:xfrm>
          <a:prstGeom prst="rect">
            <a:avLst/>
          </a:prstGeom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F992C869-3ACC-7E97-0F2D-D2C800B20FE2}"/>
              </a:ext>
            </a:extLst>
          </p:cNvPr>
          <p:cNvSpPr/>
          <p:nvPr/>
        </p:nvSpPr>
        <p:spPr>
          <a:xfrm>
            <a:off x="179459" y="5465771"/>
            <a:ext cx="2912607" cy="6512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/>
              <a:t>4 frames</a:t>
            </a:r>
          </a:p>
        </p:txBody>
      </p:sp>
      <p:sp>
        <p:nvSpPr>
          <p:cNvPr id="57" name="Explosion: 8 Points 56">
            <a:extLst>
              <a:ext uri="{FF2B5EF4-FFF2-40B4-BE49-F238E27FC236}">
                <a16:creationId xmlns:a16="http://schemas.microsoft.com/office/drawing/2014/main" id="{C01221E9-8253-2283-7A53-ED505497FC88}"/>
              </a:ext>
            </a:extLst>
          </p:cNvPr>
          <p:cNvSpPr/>
          <p:nvPr/>
        </p:nvSpPr>
        <p:spPr>
          <a:xfrm>
            <a:off x="9042664" y="1254923"/>
            <a:ext cx="2678258" cy="1465243"/>
          </a:xfrm>
          <a:prstGeom prst="irregularSeal1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>
                <a:solidFill>
                  <a:schemeClr val="tx1"/>
                </a:solidFill>
              </a:rPr>
              <a:t>10 faults</a:t>
            </a:r>
          </a:p>
        </p:txBody>
      </p:sp>
    </p:spTree>
    <p:extLst>
      <p:ext uri="{BB962C8B-B14F-4D97-AF65-F5344CB8AC3E}">
        <p14:creationId xmlns:p14="http://schemas.microsoft.com/office/powerpoint/2010/main" val="5421361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2B8201-4A4F-81C9-7DB7-787B200AA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5973"/>
            <a:ext cx="10515600" cy="1325563"/>
          </a:xfrm>
        </p:spPr>
        <p:txBody>
          <a:bodyPr/>
          <a:lstStyle/>
          <a:p>
            <a:r>
              <a:rPr lang="en-IN"/>
              <a:t>FIFO and the </a:t>
            </a:r>
            <a:r>
              <a:rPr lang="en-IN" err="1"/>
              <a:t>Belady’s</a:t>
            </a:r>
            <a:r>
              <a:rPr lang="en-IN"/>
              <a:t> Anomaly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84A15E-FC19-8597-1EED-2C27ADC83B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7E7606-6662-795F-D442-D07B2E4060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19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84D5B7A-D19B-9C34-63B3-316730DD89F0}"/>
              </a:ext>
            </a:extLst>
          </p:cNvPr>
          <p:cNvSpPr/>
          <p:nvPr/>
        </p:nvSpPr>
        <p:spPr>
          <a:xfrm>
            <a:off x="1002536" y="1690688"/>
            <a:ext cx="4263528" cy="865225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Consider the FIFO page replacement algorithm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FBD8990-BF51-7204-4B51-EB1BA02F11C2}"/>
              </a:ext>
            </a:extLst>
          </p:cNvPr>
          <p:cNvSpPr/>
          <p:nvPr/>
        </p:nvSpPr>
        <p:spPr>
          <a:xfrm>
            <a:off x="44063" y="2944271"/>
            <a:ext cx="1534105" cy="96945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Access sequence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E3F3123-FD41-D856-4A89-19EB912C4636}"/>
              </a:ext>
            </a:extLst>
          </p:cNvPr>
          <p:cNvSpPr/>
          <p:nvPr/>
        </p:nvSpPr>
        <p:spPr>
          <a:xfrm>
            <a:off x="1689254" y="3002111"/>
            <a:ext cx="859315" cy="644085"/>
          </a:xfrm>
          <a:prstGeom prst="rect">
            <a:avLst/>
          </a:prstGeom>
          <a:ln w="381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E0DFAAB-9A6B-6486-46EF-DB10E28780F9}"/>
              </a:ext>
            </a:extLst>
          </p:cNvPr>
          <p:cNvSpPr/>
          <p:nvPr/>
        </p:nvSpPr>
        <p:spPr>
          <a:xfrm>
            <a:off x="2552243" y="3002110"/>
            <a:ext cx="859315" cy="644085"/>
          </a:xfrm>
          <a:prstGeom prst="rect">
            <a:avLst/>
          </a:prstGeom>
          <a:ln w="381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488B69B-232F-E5FA-769A-3B246E935EA3}"/>
              </a:ext>
            </a:extLst>
          </p:cNvPr>
          <p:cNvSpPr/>
          <p:nvPr/>
        </p:nvSpPr>
        <p:spPr>
          <a:xfrm>
            <a:off x="3378509" y="3002109"/>
            <a:ext cx="859315" cy="644085"/>
          </a:xfrm>
          <a:prstGeom prst="rect">
            <a:avLst/>
          </a:prstGeom>
          <a:ln w="381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3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30F53EF-750C-FBAB-C077-414DE62AA64E}"/>
              </a:ext>
            </a:extLst>
          </p:cNvPr>
          <p:cNvSpPr/>
          <p:nvPr/>
        </p:nvSpPr>
        <p:spPr>
          <a:xfrm>
            <a:off x="4241498" y="3002108"/>
            <a:ext cx="951120" cy="644085"/>
          </a:xfrm>
          <a:prstGeom prst="rect">
            <a:avLst/>
          </a:prstGeom>
          <a:ln w="381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4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03B30B6-2A9D-A76C-488F-B322EFE8AF53}"/>
              </a:ext>
            </a:extLst>
          </p:cNvPr>
          <p:cNvSpPr/>
          <p:nvPr/>
        </p:nvSpPr>
        <p:spPr>
          <a:xfrm>
            <a:off x="5056747" y="3002108"/>
            <a:ext cx="859315" cy="644085"/>
          </a:xfrm>
          <a:prstGeom prst="rect">
            <a:avLst/>
          </a:prstGeom>
          <a:ln w="381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1B1F84F-653B-4BB1-4331-8296DF47DD58}"/>
              </a:ext>
            </a:extLst>
          </p:cNvPr>
          <p:cNvSpPr/>
          <p:nvPr/>
        </p:nvSpPr>
        <p:spPr>
          <a:xfrm>
            <a:off x="5919736" y="3002107"/>
            <a:ext cx="859315" cy="644085"/>
          </a:xfrm>
          <a:prstGeom prst="rect">
            <a:avLst/>
          </a:prstGeom>
          <a:ln w="381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2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20BC5B1-06A6-30F8-6E74-66D8EA567B4D}"/>
              </a:ext>
            </a:extLst>
          </p:cNvPr>
          <p:cNvSpPr/>
          <p:nvPr/>
        </p:nvSpPr>
        <p:spPr>
          <a:xfrm>
            <a:off x="6746002" y="3002106"/>
            <a:ext cx="859315" cy="644085"/>
          </a:xfrm>
          <a:prstGeom prst="rect">
            <a:avLst/>
          </a:prstGeom>
          <a:ln w="381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5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23954AE-583B-A135-ACC2-56FC1CC0658C}"/>
              </a:ext>
            </a:extLst>
          </p:cNvPr>
          <p:cNvSpPr/>
          <p:nvPr/>
        </p:nvSpPr>
        <p:spPr>
          <a:xfrm>
            <a:off x="7608991" y="3002105"/>
            <a:ext cx="859315" cy="644085"/>
          </a:xfrm>
          <a:prstGeom prst="rect">
            <a:avLst/>
          </a:prstGeom>
          <a:ln w="381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1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9894624-ECC2-6FD8-FD56-A419DCCBA879}"/>
              </a:ext>
            </a:extLst>
          </p:cNvPr>
          <p:cNvSpPr/>
          <p:nvPr/>
        </p:nvSpPr>
        <p:spPr>
          <a:xfrm>
            <a:off x="8450858" y="3002104"/>
            <a:ext cx="859315" cy="644085"/>
          </a:xfrm>
          <a:prstGeom prst="rect">
            <a:avLst/>
          </a:prstGeom>
          <a:ln w="381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2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92A99DD-4955-9EB3-0339-35B795E7C25C}"/>
              </a:ext>
            </a:extLst>
          </p:cNvPr>
          <p:cNvSpPr/>
          <p:nvPr/>
        </p:nvSpPr>
        <p:spPr>
          <a:xfrm>
            <a:off x="9277124" y="3002103"/>
            <a:ext cx="859315" cy="644085"/>
          </a:xfrm>
          <a:prstGeom prst="rect">
            <a:avLst/>
          </a:prstGeom>
          <a:ln w="381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3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CDAB215-064A-2E17-546F-2EE2F3A36FF7}"/>
              </a:ext>
            </a:extLst>
          </p:cNvPr>
          <p:cNvSpPr/>
          <p:nvPr/>
        </p:nvSpPr>
        <p:spPr>
          <a:xfrm>
            <a:off x="10103390" y="3002102"/>
            <a:ext cx="951120" cy="644085"/>
          </a:xfrm>
          <a:prstGeom prst="rect">
            <a:avLst/>
          </a:prstGeom>
          <a:ln w="381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4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806A410-B853-E780-4DDA-7B53991D9E89}"/>
              </a:ext>
            </a:extLst>
          </p:cNvPr>
          <p:cNvSpPr/>
          <p:nvPr/>
        </p:nvSpPr>
        <p:spPr>
          <a:xfrm>
            <a:off x="10955364" y="3002102"/>
            <a:ext cx="859315" cy="644085"/>
          </a:xfrm>
          <a:prstGeom prst="rect">
            <a:avLst/>
          </a:prstGeom>
          <a:ln w="381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5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BE62C7E-7099-EDAC-10DF-00ACF2A873D1}"/>
              </a:ext>
            </a:extLst>
          </p:cNvPr>
          <p:cNvSpPr txBox="1"/>
          <p:nvPr/>
        </p:nvSpPr>
        <p:spPr>
          <a:xfrm>
            <a:off x="1951367" y="3635035"/>
            <a:ext cx="35392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/>
              <a:t>	</a:t>
            </a:r>
            <a:r>
              <a:rPr lang="en-IN" sz="2400"/>
              <a:t>1</a:t>
            </a:r>
            <a:endParaRPr lang="en-IN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D77D759-1B0E-6BD4-045A-5E031623A493}"/>
              </a:ext>
            </a:extLst>
          </p:cNvPr>
          <p:cNvSpPr txBox="1"/>
          <p:nvPr/>
        </p:nvSpPr>
        <p:spPr>
          <a:xfrm>
            <a:off x="2854512" y="3646187"/>
            <a:ext cx="35392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/>
              <a:t>	</a:t>
            </a:r>
          </a:p>
          <a:p>
            <a:r>
              <a:rPr lang="en-IN" sz="2400"/>
              <a:t>2</a:t>
            </a:r>
          </a:p>
          <a:p>
            <a:r>
              <a:rPr lang="en-IN" sz="2400"/>
              <a:t>1</a:t>
            </a:r>
            <a:endParaRPr lang="en-IN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5274446-1A45-C1A3-7911-5CDDA54C514B}"/>
              </a:ext>
            </a:extLst>
          </p:cNvPr>
          <p:cNvSpPr txBox="1"/>
          <p:nvPr/>
        </p:nvSpPr>
        <p:spPr>
          <a:xfrm>
            <a:off x="3689964" y="3651321"/>
            <a:ext cx="35392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/>
              <a:t>	</a:t>
            </a:r>
          </a:p>
          <a:p>
            <a:r>
              <a:rPr lang="en-IN" sz="2400"/>
              <a:t>3</a:t>
            </a:r>
          </a:p>
          <a:p>
            <a:r>
              <a:rPr lang="en-IN" sz="2400"/>
              <a:t>2</a:t>
            </a:r>
          </a:p>
          <a:p>
            <a:r>
              <a:rPr lang="en-IN" sz="2400"/>
              <a:t>1</a:t>
            </a:r>
            <a:endParaRPr lang="en-IN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BF57642-D9B1-1935-4BE2-B0303A00A13D}"/>
              </a:ext>
            </a:extLst>
          </p:cNvPr>
          <p:cNvSpPr txBox="1"/>
          <p:nvPr/>
        </p:nvSpPr>
        <p:spPr>
          <a:xfrm>
            <a:off x="4567987" y="3635035"/>
            <a:ext cx="3539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/>
              <a:t>	</a:t>
            </a:r>
          </a:p>
          <a:p>
            <a:r>
              <a:rPr lang="en-IN" sz="2400"/>
              <a:t>4</a:t>
            </a:r>
          </a:p>
          <a:p>
            <a:r>
              <a:rPr lang="en-IN" sz="2400"/>
              <a:t>3</a:t>
            </a:r>
          </a:p>
          <a:p>
            <a:r>
              <a:rPr lang="en-IN" sz="2400"/>
              <a:t>2</a:t>
            </a:r>
          </a:p>
          <a:p>
            <a:endParaRPr lang="en-IN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18E4E54-8B3A-0112-EBD7-2B3CC3C35DFF}"/>
              </a:ext>
            </a:extLst>
          </p:cNvPr>
          <p:cNvSpPr txBox="1"/>
          <p:nvPr/>
        </p:nvSpPr>
        <p:spPr>
          <a:xfrm>
            <a:off x="5360856" y="3648945"/>
            <a:ext cx="3539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/>
              <a:t>	</a:t>
            </a:r>
          </a:p>
          <a:p>
            <a:r>
              <a:rPr lang="en-IN" sz="2400"/>
              <a:t>1</a:t>
            </a:r>
          </a:p>
          <a:p>
            <a:r>
              <a:rPr lang="en-IN" sz="2400"/>
              <a:t>4</a:t>
            </a:r>
          </a:p>
          <a:p>
            <a:r>
              <a:rPr lang="en-IN" sz="2400"/>
              <a:t>3</a:t>
            </a:r>
          </a:p>
          <a:p>
            <a:endParaRPr lang="en-IN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C32240BD-74B5-6E1E-C336-E4071465E3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4699" y="2518900"/>
            <a:ext cx="909256" cy="910099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74265780-5F86-48DC-A836-67A7D0C89D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1163" y="2561201"/>
            <a:ext cx="909256" cy="910099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1878A954-46BE-8C29-5FCB-559E1B3027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9810" y="2537407"/>
            <a:ext cx="909256" cy="910099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4E07D5AD-3365-83D1-7FF4-5C5D0BC54C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9848" y="2561200"/>
            <a:ext cx="909256" cy="910099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0054C777-B520-F89B-4895-5DFEE0911801}"/>
              </a:ext>
            </a:extLst>
          </p:cNvPr>
          <p:cNvSpPr txBox="1"/>
          <p:nvPr/>
        </p:nvSpPr>
        <p:spPr>
          <a:xfrm>
            <a:off x="6187122" y="3648945"/>
            <a:ext cx="3539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/>
              <a:t>	</a:t>
            </a:r>
          </a:p>
          <a:p>
            <a:r>
              <a:rPr lang="en-IN" sz="2400"/>
              <a:t>2</a:t>
            </a:r>
          </a:p>
          <a:p>
            <a:r>
              <a:rPr lang="en-IN" sz="2400"/>
              <a:t>1</a:t>
            </a:r>
          </a:p>
          <a:p>
            <a:r>
              <a:rPr lang="en-IN" sz="2400"/>
              <a:t>4</a:t>
            </a:r>
          </a:p>
          <a:p>
            <a:endParaRPr lang="en-IN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00E37A9-D467-237D-F162-0012D67F1D77}"/>
              </a:ext>
            </a:extLst>
          </p:cNvPr>
          <p:cNvSpPr txBox="1"/>
          <p:nvPr/>
        </p:nvSpPr>
        <p:spPr>
          <a:xfrm>
            <a:off x="7069174" y="3635035"/>
            <a:ext cx="35392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/>
              <a:t>	</a:t>
            </a:r>
          </a:p>
          <a:p>
            <a:r>
              <a:rPr lang="en-IN" sz="2400"/>
              <a:t>5</a:t>
            </a:r>
          </a:p>
          <a:p>
            <a:r>
              <a:rPr lang="en-IN" sz="2400"/>
              <a:t>2</a:t>
            </a:r>
          </a:p>
          <a:p>
            <a:r>
              <a:rPr lang="en-IN" sz="2400"/>
              <a:t>1</a:t>
            </a:r>
          </a:p>
          <a:p>
            <a:endParaRPr lang="en-IN" sz="2400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9C6C2D4E-BD87-FDF3-7A2D-893405FFCD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4051" y="2537406"/>
            <a:ext cx="909256" cy="910099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DF87D4B4-57A7-93E8-659E-BFE21E5ECCE9}"/>
              </a:ext>
            </a:extLst>
          </p:cNvPr>
          <p:cNvSpPr txBox="1"/>
          <p:nvPr/>
        </p:nvSpPr>
        <p:spPr>
          <a:xfrm>
            <a:off x="7886369" y="3635034"/>
            <a:ext cx="35392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/>
              <a:t>	</a:t>
            </a:r>
          </a:p>
          <a:p>
            <a:r>
              <a:rPr lang="en-IN" sz="2400"/>
              <a:t>5</a:t>
            </a:r>
          </a:p>
          <a:p>
            <a:r>
              <a:rPr lang="en-IN" sz="2400"/>
              <a:t>2</a:t>
            </a:r>
          </a:p>
          <a:p>
            <a:r>
              <a:rPr lang="en-IN" sz="2400"/>
              <a:t>1</a:t>
            </a:r>
          </a:p>
          <a:p>
            <a:endParaRPr lang="en-IN" sz="2400"/>
          </a:p>
          <a:p>
            <a:endParaRPr lang="en-IN" sz="240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C57828F-B618-85BF-7D5C-74B532DF5AE1}"/>
              </a:ext>
            </a:extLst>
          </p:cNvPr>
          <p:cNvSpPr txBox="1"/>
          <p:nvPr/>
        </p:nvSpPr>
        <p:spPr>
          <a:xfrm>
            <a:off x="8712279" y="3627945"/>
            <a:ext cx="35392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/>
              <a:t>	</a:t>
            </a:r>
          </a:p>
          <a:p>
            <a:r>
              <a:rPr lang="en-IN" sz="2400"/>
              <a:t>5</a:t>
            </a:r>
          </a:p>
          <a:p>
            <a:r>
              <a:rPr lang="en-IN" sz="2400"/>
              <a:t>2</a:t>
            </a:r>
          </a:p>
          <a:p>
            <a:r>
              <a:rPr lang="en-IN" sz="2400"/>
              <a:t>1</a:t>
            </a:r>
          </a:p>
          <a:p>
            <a:endParaRPr lang="en-IN" sz="2400"/>
          </a:p>
          <a:p>
            <a:endParaRPr lang="en-IN" sz="240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3B9E628-806F-F085-0858-CA23A116D2B7}"/>
              </a:ext>
            </a:extLst>
          </p:cNvPr>
          <p:cNvSpPr txBox="1"/>
          <p:nvPr/>
        </p:nvSpPr>
        <p:spPr>
          <a:xfrm>
            <a:off x="9554146" y="3646187"/>
            <a:ext cx="35392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/>
              <a:t>	</a:t>
            </a:r>
          </a:p>
          <a:p>
            <a:r>
              <a:rPr lang="en-IN" sz="2400"/>
              <a:t>3</a:t>
            </a:r>
          </a:p>
          <a:p>
            <a:r>
              <a:rPr lang="en-IN" sz="2400"/>
              <a:t>5</a:t>
            </a:r>
          </a:p>
          <a:p>
            <a:r>
              <a:rPr lang="en-IN" sz="2400"/>
              <a:t>2</a:t>
            </a:r>
          </a:p>
          <a:p>
            <a:endParaRPr lang="en-IN" sz="2400"/>
          </a:p>
          <a:p>
            <a:endParaRPr lang="en-IN" sz="240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D81965A-33C4-BBED-0D73-3DBD94E132A4}"/>
              </a:ext>
            </a:extLst>
          </p:cNvPr>
          <p:cNvSpPr txBox="1"/>
          <p:nvPr/>
        </p:nvSpPr>
        <p:spPr>
          <a:xfrm>
            <a:off x="10368733" y="3627946"/>
            <a:ext cx="35392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/>
              <a:t>	</a:t>
            </a:r>
          </a:p>
          <a:p>
            <a:r>
              <a:rPr lang="en-IN" sz="2400"/>
              <a:t>4</a:t>
            </a:r>
          </a:p>
          <a:p>
            <a:r>
              <a:rPr lang="en-IN" sz="2400"/>
              <a:t>3</a:t>
            </a:r>
          </a:p>
          <a:p>
            <a:r>
              <a:rPr lang="en-IN" sz="2400"/>
              <a:t>5</a:t>
            </a:r>
          </a:p>
          <a:p>
            <a:endParaRPr lang="en-IN" sz="2400"/>
          </a:p>
          <a:p>
            <a:endParaRPr lang="en-IN" sz="2400"/>
          </a:p>
          <a:p>
            <a:endParaRPr lang="en-IN" sz="240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70887D3-7DE1-1A7C-7819-4A8E0A7D0BBE}"/>
              </a:ext>
            </a:extLst>
          </p:cNvPr>
          <p:cNvSpPr txBox="1"/>
          <p:nvPr/>
        </p:nvSpPr>
        <p:spPr>
          <a:xfrm>
            <a:off x="11183320" y="3627945"/>
            <a:ext cx="35392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/>
              <a:t>	</a:t>
            </a:r>
          </a:p>
          <a:p>
            <a:r>
              <a:rPr lang="en-IN" sz="2400"/>
              <a:t>4</a:t>
            </a:r>
          </a:p>
          <a:p>
            <a:r>
              <a:rPr lang="en-IN" sz="2400"/>
              <a:t>3</a:t>
            </a:r>
          </a:p>
          <a:p>
            <a:r>
              <a:rPr lang="en-IN" sz="2400"/>
              <a:t>5</a:t>
            </a:r>
          </a:p>
          <a:p>
            <a:endParaRPr lang="en-IN" sz="2400"/>
          </a:p>
          <a:p>
            <a:endParaRPr lang="en-IN" sz="2400"/>
          </a:p>
          <a:p>
            <a:endParaRPr lang="en-IN" sz="2400"/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52F370BD-385F-0C35-3754-D4D3A3DAD5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8993" y="2547052"/>
            <a:ext cx="909256" cy="910099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50F62E51-215C-F13E-B71C-FDB0B48F9F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3660" y="2547052"/>
            <a:ext cx="909256" cy="910099"/>
          </a:xfrm>
          <a:prstGeom prst="rect">
            <a:avLst/>
          </a:prstGeom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F992C869-3ACC-7E97-0F2D-D2C800B20FE2}"/>
              </a:ext>
            </a:extLst>
          </p:cNvPr>
          <p:cNvSpPr/>
          <p:nvPr/>
        </p:nvSpPr>
        <p:spPr>
          <a:xfrm>
            <a:off x="179459" y="5465771"/>
            <a:ext cx="2912607" cy="6512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/>
              <a:t>3 frames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00B174C-C02D-FD68-E092-231EE12DEE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9130" y="2537405"/>
            <a:ext cx="909256" cy="91009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8454EB3-487C-FAC8-15E3-B910AFB0C5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8241" y="2534652"/>
            <a:ext cx="909256" cy="91009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15A35F9-DB75-CBD4-732B-B724E3E6B9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8232" y="2477661"/>
            <a:ext cx="715979" cy="68129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660D62B-7277-D8E0-8BD5-749DA8B892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0868" y="2482991"/>
            <a:ext cx="715979" cy="68129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5B932BD-C072-F838-D2D8-CBD746197F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0997" y="2491000"/>
            <a:ext cx="715979" cy="681299"/>
          </a:xfrm>
          <a:prstGeom prst="rect">
            <a:avLst/>
          </a:prstGeom>
        </p:spPr>
      </p:pic>
      <p:sp>
        <p:nvSpPr>
          <p:cNvPr id="23" name="Explosion: 8 Points 22">
            <a:extLst>
              <a:ext uri="{FF2B5EF4-FFF2-40B4-BE49-F238E27FC236}">
                <a16:creationId xmlns:a16="http://schemas.microsoft.com/office/drawing/2014/main" id="{7826F708-943D-9937-6E3F-AE99E32C8B40}"/>
              </a:ext>
            </a:extLst>
          </p:cNvPr>
          <p:cNvSpPr/>
          <p:nvPr/>
        </p:nvSpPr>
        <p:spPr>
          <a:xfrm>
            <a:off x="8893338" y="1115122"/>
            <a:ext cx="2678258" cy="1465243"/>
          </a:xfrm>
          <a:prstGeom prst="irregularSeal1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>
                <a:solidFill>
                  <a:schemeClr val="tx1"/>
                </a:solidFill>
              </a:rPr>
              <a:t>9 faults</a:t>
            </a:r>
          </a:p>
        </p:txBody>
      </p:sp>
    </p:spTree>
    <p:extLst>
      <p:ext uri="{BB962C8B-B14F-4D97-AF65-F5344CB8AC3E}">
        <p14:creationId xmlns:p14="http://schemas.microsoft.com/office/powerpoint/2010/main" val="3120291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23152-5CEC-E443-0BD6-2EC4A67E1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Outline of this Chapter</a:t>
            </a:r>
            <a:endParaRPr lang="en-US"/>
          </a:p>
        </p:txBody>
      </p:sp>
      <p:graphicFrame>
        <p:nvGraphicFramePr>
          <p:cNvPr id="4" name="Diagram 4">
            <a:extLst>
              <a:ext uri="{FF2B5EF4-FFF2-40B4-BE49-F238E27FC236}">
                <a16:creationId xmlns:a16="http://schemas.microsoft.com/office/drawing/2014/main" id="{BEFA056E-878D-272B-D6B7-9F530418CA7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30531697"/>
              </p:ext>
            </p:extLst>
          </p:nvPr>
        </p:nvGraphicFramePr>
        <p:xfrm>
          <a:off x="2108200" y="520700"/>
          <a:ext cx="9677400" cy="6223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47" name="Arrow: Right 546">
            <a:extLst>
              <a:ext uri="{FF2B5EF4-FFF2-40B4-BE49-F238E27FC236}">
                <a16:creationId xmlns:a16="http://schemas.microsoft.com/office/drawing/2014/main" id="{0495D27B-F84C-16D3-39AC-6098851E46AC}"/>
              </a:ext>
            </a:extLst>
          </p:cNvPr>
          <p:cNvSpPr/>
          <p:nvPr/>
        </p:nvSpPr>
        <p:spPr>
          <a:xfrm>
            <a:off x="2108200" y="4828191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FF4AF79-3831-898A-60E2-2A9A7F2ABF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B06472-D75D-7BDD-CF5F-8BF36EDE3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5274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2BE51-DCA1-8B2D-8E56-E5AE5C1E5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Final Word on Page Replacement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11C413-5236-BB70-39F4-48724DEAA8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881112"/>
          </a:xfrm>
        </p:spPr>
        <p:txBody>
          <a:bodyPr/>
          <a:lstStyle/>
          <a:p>
            <a:r>
              <a:rPr lang="en-IN"/>
              <a:t>Stack-based algorithms are by and large </a:t>
            </a:r>
            <a:r>
              <a:rPr lang="en-IN">
                <a:solidFill>
                  <a:srgbClr val="FF0000"/>
                </a:solidFill>
              </a:rPr>
              <a:t>impractical</a:t>
            </a:r>
            <a:r>
              <a:rPr lang="en-IN"/>
              <a:t> </a:t>
            </a:r>
          </a:p>
          <a:p>
            <a:r>
              <a:rPr lang="en-IN"/>
              <a:t>We need to create </a:t>
            </a:r>
            <a:r>
              <a:rPr lang="en-IN">
                <a:solidFill>
                  <a:srgbClr val="0070C0"/>
                </a:solidFill>
              </a:rPr>
              <a:t>approximations</a:t>
            </a:r>
            <a:r>
              <a:rPr lang="en-IN"/>
              <a:t>.</a:t>
            </a:r>
          </a:p>
          <a:p>
            <a:r>
              <a:rPr lang="en-IN"/>
              <a:t>FIFO and Random </a:t>
            </a:r>
            <a:r>
              <a:rPr lang="en-IN">
                <a:solidFill>
                  <a:srgbClr val="C00000"/>
                </a:solidFill>
              </a:rPr>
              <a:t>replacement</a:t>
            </a:r>
            <a:r>
              <a:rPr lang="en-IN"/>
              <a:t> algorithms may exhibit the </a:t>
            </a:r>
            <a:r>
              <a:rPr lang="en-IN" err="1"/>
              <a:t>Belady’s</a:t>
            </a:r>
            <a:r>
              <a:rPr lang="en-IN"/>
              <a:t> anomaly</a:t>
            </a:r>
          </a:p>
          <a:p>
            <a:pPr lvl="1"/>
            <a:r>
              <a:rPr lang="en-IN"/>
              <a:t>The </a:t>
            </a:r>
            <a:r>
              <a:rPr lang="en-IN">
                <a:solidFill>
                  <a:srgbClr val="7030A0"/>
                </a:solidFill>
              </a:rPr>
              <a:t>ratio</a:t>
            </a:r>
            <a:r>
              <a:rPr lang="en-IN"/>
              <a:t> between the </a:t>
            </a:r>
            <a:r>
              <a:rPr lang="en-IN">
                <a:solidFill>
                  <a:srgbClr val="00B050"/>
                </a:solidFill>
              </a:rPr>
              <a:t>faults</a:t>
            </a:r>
            <a:r>
              <a:rPr lang="en-IN"/>
              <a:t> in a large memory and small memory is unbounded </a:t>
            </a:r>
            <a:r>
              <a:rPr lang="en-IN">
                <a:sym typeface="Wingdings" panose="05000000000000000000" pitchFamily="2" charset="2"/>
              </a:rPr>
              <a:t> can be as large as we want it to be [2].</a:t>
            </a:r>
            <a:endParaRPr lang="en-IN"/>
          </a:p>
          <a:p>
            <a:r>
              <a:rPr lang="en-IN"/>
              <a:t>The clock-based </a:t>
            </a:r>
            <a:r>
              <a:rPr lang="en-IN">
                <a:solidFill>
                  <a:srgbClr val="C00000"/>
                </a:solidFill>
              </a:rPr>
              <a:t>algorithms</a:t>
            </a:r>
            <a:r>
              <a:rPr lang="en-IN"/>
              <a:t> approximate LRU and are known to </a:t>
            </a:r>
            <a:r>
              <a:rPr lang="en-IN">
                <a:solidFill>
                  <a:srgbClr val="0070C0"/>
                </a:solidFill>
              </a:rPr>
              <a:t>work</a:t>
            </a:r>
            <a:r>
              <a:rPr lang="en-IN"/>
              <a:t> well.</a:t>
            </a:r>
          </a:p>
          <a:p>
            <a:endParaRPr lang="en-IN"/>
          </a:p>
          <a:p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87BCEA-88F2-1C4D-379F-1FAF3C3A14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CE224B-19ED-48AD-6BAD-7D088774AE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1452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93409A-D93A-F09E-DFE3-7BA7982C7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Working Sets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67A175-5337-FDF7-E84B-69C22C5617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83883"/>
            <a:ext cx="10515600" cy="1035587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r>
              <a:rPr lang="en-IN"/>
              <a:t>A </a:t>
            </a:r>
            <a:r>
              <a:rPr lang="en-IN">
                <a:solidFill>
                  <a:srgbClr val="0070C0"/>
                </a:solidFill>
              </a:rPr>
              <a:t>working set </a:t>
            </a:r>
            <a:r>
              <a:rPr lang="en-IN"/>
              <a:t>is a set of pages that a program access over a </a:t>
            </a:r>
            <a:r>
              <a:rPr lang="en-IN">
                <a:solidFill>
                  <a:srgbClr val="FF0000"/>
                </a:solidFill>
              </a:rPr>
              <a:t>short duration</a:t>
            </a:r>
            <a:r>
              <a:rPr lang="en-IN"/>
              <a:t>.</a:t>
            </a:r>
          </a:p>
          <a:p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9ED926-295F-8704-7A9A-C09513E95A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59193A-A624-66A7-0C50-2F1DA371E6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21</a:t>
            </a:fld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8FC05F2-FF8B-4B9E-072E-B35AC0E0663B}"/>
              </a:ext>
            </a:extLst>
          </p:cNvPr>
          <p:cNvSpPr/>
          <p:nvPr/>
        </p:nvSpPr>
        <p:spPr>
          <a:xfrm>
            <a:off x="1233889" y="3317375"/>
            <a:ext cx="3712684" cy="769883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/>
              <a:t>How </a:t>
            </a:r>
            <a:r>
              <a:rPr lang="en-IN" sz="2800">
                <a:solidFill>
                  <a:srgbClr val="7030A0"/>
                </a:solidFill>
              </a:rPr>
              <a:t>short</a:t>
            </a:r>
            <a:r>
              <a:rPr lang="en-IN" sz="2800"/>
              <a:t> is </a:t>
            </a:r>
            <a:r>
              <a:rPr lang="en-IN" sz="2800">
                <a:solidFill>
                  <a:srgbClr val="FF0000"/>
                </a:solidFill>
              </a:rPr>
              <a:t>short</a:t>
            </a:r>
            <a:r>
              <a:rPr lang="en-IN" sz="2800"/>
              <a:t>? </a:t>
            </a:r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845C4985-52EE-BA01-E0F9-60FE843FE5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568" y="3317375"/>
            <a:ext cx="780120" cy="780120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6136FA2-A1D8-38F2-2110-7F380CE56CE8}"/>
              </a:ext>
            </a:extLst>
          </p:cNvPr>
          <p:cNvCxnSpPr>
            <a:cxnSpLocks/>
          </p:cNvCxnSpPr>
          <p:nvPr/>
        </p:nvCxnSpPr>
        <p:spPr>
          <a:xfrm>
            <a:off x="7326217" y="4946573"/>
            <a:ext cx="378980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2B5342B-2DC4-AAEF-2339-FF4E80FDD80E}"/>
              </a:ext>
            </a:extLst>
          </p:cNvPr>
          <p:cNvCxnSpPr>
            <a:cxnSpLocks/>
          </p:cNvCxnSpPr>
          <p:nvPr/>
        </p:nvCxnSpPr>
        <p:spPr>
          <a:xfrm flipV="1">
            <a:off x="7326217" y="3151933"/>
            <a:ext cx="0" cy="179464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F0480DC-DC39-AE3D-78C8-D480B656FF46}"/>
              </a:ext>
            </a:extLst>
          </p:cNvPr>
          <p:cNvSpPr txBox="1"/>
          <p:nvPr/>
        </p:nvSpPr>
        <p:spPr>
          <a:xfrm>
            <a:off x="7326217" y="5116548"/>
            <a:ext cx="29965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/>
              <a:t>#pages in memory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D40EE6C-5DAD-E310-1C98-D068B2D345A4}"/>
              </a:ext>
            </a:extLst>
          </p:cNvPr>
          <p:cNvSpPr txBox="1"/>
          <p:nvPr/>
        </p:nvSpPr>
        <p:spPr>
          <a:xfrm rot="16200000">
            <a:off x="6011636" y="3908394"/>
            <a:ext cx="20059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Page fault rate</a:t>
            </a: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A7CA0E25-7282-099A-45E6-554EB535E771}"/>
              </a:ext>
            </a:extLst>
          </p:cNvPr>
          <p:cNvSpPr/>
          <p:nvPr/>
        </p:nvSpPr>
        <p:spPr>
          <a:xfrm>
            <a:off x="7458418" y="3633071"/>
            <a:ext cx="3349125" cy="1225368"/>
          </a:xfrm>
          <a:custGeom>
            <a:avLst/>
            <a:gdLst>
              <a:gd name="connsiteX0" fmla="*/ 0 w 3172858"/>
              <a:gd name="connsiteY0" fmla="*/ 13512 h 1225368"/>
              <a:gd name="connsiteX1" fmla="*/ 1311008 w 3172858"/>
              <a:gd name="connsiteY1" fmla="*/ 112664 h 1225368"/>
              <a:gd name="connsiteX2" fmla="*/ 1586429 w 3172858"/>
              <a:gd name="connsiteY2" fmla="*/ 839777 h 1225368"/>
              <a:gd name="connsiteX3" fmla="*/ 1905918 w 3172858"/>
              <a:gd name="connsiteY3" fmla="*/ 1148249 h 1225368"/>
              <a:gd name="connsiteX4" fmla="*/ 3172858 w 3172858"/>
              <a:gd name="connsiteY4" fmla="*/ 1225368 h 1225368"/>
              <a:gd name="connsiteX5" fmla="*/ 3172858 w 3172858"/>
              <a:gd name="connsiteY5" fmla="*/ 1225368 h 1225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72858" h="1225368">
                <a:moveTo>
                  <a:pt x="0" y="13512"/>
                </a:moveTo>
                <a:cubicBezTo>
                  <a:pt x="523301" y="-5768"/>
                  <a:pt x="1046603" y="-25047"/>
                  <a:pt x="1311008" y="112664"/>
                </a:cubicBezTo>
                <a:cubicBezTo>
                  <a:pt x="1575413" y="250375"/>
                  <a:pt x="1487277" y="667179"/>
                  <a:pt x="1586429" y="839777"/>
                </a:cubicBezTo>
                <a:cubicBezTo>
                  <a:pt x="1685581" y="1012375"/>
                  <a:pt x="1641513" y="1083984"/>
                  <a:pt x="1905918" y="1148249"/>
                </a:cubicBezTo>
                <a:cubicBezTo>
                  <a:pt x="2170323" y="1212514"/>
                  <a:pt x="3172858" y="1225368"/>
                  <a:pt x="3172858" y="1225368"/>
                </a:cubicBezTo>
                <a:lnTo>
                  <a:pt x="3172858" y="1225368"/>
                </a:lnTo>
              </a:path>
            </a:pathLst>
          </a:cu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AD4E3DA-45A4-6AF0-E4CF-054297D405F0}"/>
              </a:ext>
            </a:extLst>
          </p:cNvPr>
          <p:cNvCxnSpPr/>
          <p:nvPr/>
        </p:nvCxnSpPr>
        <p:spPr>
          <a:xfrm>
            <a:off x="9166033" y="3429000"/>
            <a:ext cx="0" cy="1629198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8E0D2B1-B586-AA89-8417-4798C52FA583}"/>
              </a:ext>
            </a:extLst>
          </p:cNvPr>
          <p:cNvSpPr txBox="1"/>
          <p:nvPr/>
        </p:nvSpPr>
        <p:spPr>
          <a:xfrm>
            <a:off x="9546116" y="3359421"/>
            <a:ext cx="274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>
                <a:solidFill>
                  <a:srgbClr val="0070C0"/>
                </a:solidFill>
              </a:rPr>
              <a:t>Working set size</a:t>
            </a: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12FDC7E1-B7F0-A45A-1775-6D4DE4EA66F9}"/>
              </a:ext>
            </a:extLst>
          </p:cNvPr>
          <p:cNvSpPr/>
          <p:nvPr/>
        </p:nvSpPr>
        <p:spPr>
          <a:xfrm rot="10800000">
            <a:off x="9267944" y="3440797"/>
            <a:ext cx="297446" cy="2964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pic>
        <p:nvPicPr>
          <p:cNvPr id="24" name="Picture 23" descr="A picture containing seat&#10;&#10;Description automatically generated">
            <a:extLst>
              <a:ext uri="{FF2B5EF4-FFF2-40B4-BE49-F238E27FC236}">
                <a16:creationId xmlns:a16="http://schemas.microsoft.com/office/drawing/2014/main" id="{D432D490-56F4-77CE-9F0F-9C8DEAC39B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476" y="4877472"/>
            <a:ext cx="1277447" cy="1294912"/>
          </a:xfrm>
          <a:prstGeom prst="rect">
            <a:avLst/>
          </a:prstGeom>
        </p:spPr>
      </p:pic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8541A49B-7F98-2F45-6875-EDB47516E2FE}"/>
              </a:ext>
            </a:extLst>
          </p:cNvPr>
          <p:cNvSpPr/>
          <p:nvPr/>
        </p:nvSpPr>
        <p:spPr>
          <a:xfrm>
            <a:off x="1740669" y="4945005"/>
            <a:ext cx="4263524" cy="85786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Keep track of the working set and ensure that it is in memory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F64E3D6-D7DD-20B1-400A-57BBBE9CAA07}"/>
              </a:ext>
            </a:extLst>
          </p:cNvPr>
          <p:cNvSpPr/>
          <p:nvPr/>
        </p:nvSpPr>
        <p:spPr>
          <a:xfrm>
            <a:off x="5192270" y="1190697"/>
            <a:ext cx="3813048" cy="528625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Assume you have a recency-based replacement algorithm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549770B-A740-A7E2-17E5-8692985ED6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4918" y="1304948"/>
            <a:ext cx="278290" cy="278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0807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A6D96-08FB-D81F-CE91-E72E208A6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Thrashing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76BB3F-D1CD-A9FF-06B2-E642DEFB30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423031"/>
          </a:xfrm>
        </p:spPr>
        <p:txBody>
          <a:bodyPr/>
          <a:lstStyle/>
          <a:p>
            <a:r>
              <a:rPr lang="en-IN"/>
              <a:t>Consider a </a:t>
            </a:r>
            <a:r>
              <a:rPr lang="en-IN">
                <a:solidFill>
                  <a:srgbClr val="00B050"/>
                </a:solidFill>
              </a:rPr>
              <a:t>system</a:t>
            </a:r>
            <a:r>
              <a:rPr lang="en-IN"/>
              <a:t> with a lot of </a:t>
            </a:r>
            <a:r>
              <a:rPr lang="en-IN">
                <a:solidFill>
                  <a:srgbClr val="C00000"/>
                </a:solidFill>
              </a:rPr>
              <a:t>processes</a:t>
            </a:r>
            <a:r>
              <a:rPr lang="en-IN"/>
              <a:t> and a paucity of memory</a:t>
            </a:r>
          </a:p>
          <a:p>
            <a:r>
              <a:rPr lang="en-IN"/>
              <a:t>If the space </a:t>
            </a:r>
            <a:r>
              <a:rPr lang="en-IN">
                <a:solidFill>
                  <a:srgbClr val="7030A0"/>
                </a:solidFill>
              </a:rPr>
              <a:t>allocated</a:t>
            </a:r>
            <a:r>
              <a:rPr lang="en-IN"/>
              <a:t> to a process is less than its </a:t>
            </a:r>
            <a:r>
              <a:rPr lang="en-IN">
                <a:solidFill>
                  <a:srgbClr val="0070C0"/>
                </a:solidFill>
              </a:rPr>
              <a:t>working</a:t>
            </a:r>
            <a:r>
              <a:rPr lang="en-IN"/>
              <a:t> set</a:t>
            </a:r>
          </a:p>
          <a:p>
            <a:pPr lvl="1"/>
            <a:r>
              <a:rPr lang="en-IN"/>
              <a:t>The process will spend most of its time </a:t>
            </a:r>
            <a:r>
              <a:rPr lang="en-IN">
                <a:solidFill>
                  <a:schemeClr val="accent5">
                    <a:lumMod val="75000"/>
                  </a:schemeClr>
                </a:solidFill>
              </a:rPr>
              <a:t>fetching</a:t>
            </a:r>
            <a:r>
              <a:rPr lang="en-IN"/>
              <a:t> its working set</a:t>
            </a:r>
          </a:p>
          <a:p>
            <a:pPr lvl="1"/>
            <a:r>
              <a:rPr lang="en-IN"/>
              <a:t>The </a:t>
            </a:r>
            <a:r>
              <a:rPr lang="en-IN">
                <a:solidFill>
                  <a:srgbClr val="C00000"/>
                </a:solidFill>
              </a:rPr>
              <a:t>performance</a:t>
            </a:r>
            <a:r>
              <a:rPr lang="en-IN"/>
              <a:t> counters will indicate </a:t>
            </a:r>
            <a:r>
              <a:rPr lang="en-IN">
                <a:solidFill>
                  <a:srgbClr val="FF0000"/>
                </a:solidFill>
              </a:rPr>
              <a:t>low</a:t>
            </a:r>
            <a:r>
              <a:rPr lang="en-IN"/>
              <a:t> CPU utilization</a:t>
            </a:r>
          </a:p>
          <a:p>
            <a:pPr lvl="1"/>
            <a:r>
              <a:rPr lang="en-IN"/>
              <a:t>The kernel will see the </a:t>
            </a:r>
            <a:r>
              <a:rPr lang="en-IN">
                <a:solidFill>
                  <a:srgbClr val="0070C0"/>
                </a:solidFill>
              </a:rPr>
              <a:t>low</a:t>
            </a:r>
            <a:r>
              <a:rPr lang="en-IN"/>
              <a:t> load average and add more </a:t>
            </a:r>
            <a:r>
              <a:rPr lang="en-IN">
                <a:solidFill>
                  <a:srgbClr val="00B050"/>
                </a:solidFill>
              </a:rPr>
              <a:t>processes</a:t>
            </a:r>
            <a:r>
              <a:rPr lang="en-IN"/>
              <a:t> to the CPU’s run queue</a:t>
            </a:r>
          </a:p>
          <a:p>
            <a:pPr lvl="1"/>
            <a:r>
              <a:rPr lang="en-IN"/>
              <a:t>This will make the </a:t>
            </a:r>
            <a:r>
              <a:rPr lang="en-IN">
                <a:solidFill>
                  <a:srgbClr val="00B050"/>
                </a:solidFill>
              </a:rPr>
              <a:t>problem</a:t>
            </a:r>
            <a:r>
              <a:rPr lang="en-IN"/>
              <a:t> even worse</a:t>
            </a:r>
          </a:p>
          <a:p>
            <a:r>
              <a:rPr lang="en-IN"/>
              <a:t>Ultimately the system will </a:t>
            </a:r>
            <a:r>
              <a:rPr lang="en-IN">
                <a:solidFill>
                  <a:srgbClr val="FF0000"/>
                </a:solidFill>
              </a:rPr>
              <a:t>crash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3D2E88-C253-A2E2-16A8-1E2E85AB3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B19B64-FDE9-EBC4-70A0-EC055D45C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22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3DCB7E9-7561-F967-086F-08D049689469}"/>
              </a:ext>
            </a:extLst>
          </p:cNvPr>
          <p:cNvSpPr/>
          <p:nvPr/>
        </p:nvSpPr>
        <p:spPr>
          <a:xfrm>
            <a:off x="4334256" y="5340096"/>
            <a:ext cx="4114800" cy="557784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This is called thrashing.</a:t>
            </a:r>
          </a:p>
        </p:txBody>
      </p:sp>
    </p:spTree>
    <p:extLst>
      <p:ext uri="{BB962C8B-B14F-4D97-AF65-F5344CB8AC3E}">
        <p14:creationId xmlns:p14="http://schemas.microsoft.com/office/powerpoint/2010/main" val="13445282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23152-5CEC-E443-0BD6-2EC4A67E1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Outline of this Chapter</a:t>
            </a:r>
            <a:endParaRPr lang="en-US"/>
          </a:p>
        </p:txBody>
      </p:sp>
      <p:graphicFrame>
        <p:nvGraphicFramePr>
          <p:cNvPr id="4" name="Diagram 4">
            <a:extLst>
              <a:ext uri="{FF2B5EF4-FFF2-40B4-BE49-F238E27FC236}">
                <a16:creationId xmlns:a16="http://schemas.microsoft.com/office/drawing/2014/main" id="{BEFA056E-878D-272B-D6B7-9F530418CA72}"/>
              </a:ext>
            </a:extLst>
          </p:cNvPr>
          <p:cNvGraphicFramePr/>
          <p:nvPr/>
        </p:nvGraphicFramePr>
        <p:xfrm>
          <a:off x="2108200" y="520700"/>
          <a:ext cx="9677400" cy="6223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47" name="Arrow: Right 546">
            <a:extLst>
              <a:ext uri="{FF2B5EF4-FFF2-40B4-BE49-F238E27FC236}">
                <a16:creationId xmlns:a16="http://schemas.microsoft.com/office/drawing/2014/main" id="{0495D27B-F84C-16D3-39AC-6098851E46AC}"/>
              </a:ext>
            </a:extLst>
          </p:cNvPr>
          <p:cNvSpPr/>
          <p:nvPr/>
        </p:nvSpPr>
        <p:spPr>
          <a:xfrm>
            <a:off x="3549396" y="3632200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FF4AF79-3831-898A-60E2-2A9A7F2ABF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B06472-D75D-7BDD-CF5F-8BF36EDE3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9390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2F6274-50AA-549E-D750-8CF6BF07AA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504" y="237262"/>
            <a:ext cx="4794504" cy="713867"/>
          </a:xfrm>
        </p:spPr>
        <p:txBody>
          <a:bodyPr>
            <a:normAutofit fontScale="90000"/>
          </a:bodyPr>
          <a:lstStyle/>
          <a:p>
            <a:r>
              <a:rPr lang="en-IN"/>
              <a:t>Virtual Memory Map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E221FD-BE9B-2AE3-82B0-19190544F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9A1CB1-74CF-ED53-D408-F654BAB3D7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24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757FD6-6CFF-CF24-1A10-56B027CA8000}"/>
              </a:ext>
            </a:extLst>
          </p:cNvPr>
          <p:cNvSpPr/>
          <p:nvPr/>
        </p:nvSpPr>
        <p:spPr>
          <a:xfrm>
            <a:off x="5254752" y="4256379"/>
            <a:ext cx="3776472" cy="204431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User space</a:t>
            </a:r>
          </a:p>
        </p:txBody>
      </p:sp>
      <p:sp>
        <p:nvSpPr>
          <p:cNvPr id="7" name="Arrow: Left-Right 6">
            <a:extLst>
              <a:ext uri="{FF2B5EF4-FFF2-40B4-BE49-F238E27FC236}">
                <a16:creationId xmlns:a16="http://schemas.microsoft.com/office/drawing/2014/main" id="{39A01192-7DD8-31DE-7031-7D4D187E0893}"/>
              </a:ext>
            </a:extLst>
          </p:cNvPr>
          <p:cNvSpPr/>
          <p:nvPr/>
        </p:nvSpPr>
        <p:spPr>
          <a:xfrm rot="5400000">
            <a:off x="8401970" y="5194432"/>
            <a:ext cx="2044318" cy="168212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80DFD0A-4753-5FAF-26D2-C0E3D6AC974A}"/>
              </a:ext>
            </a:extLst>
          </p:cNvPr>
          <p:cNvSpPr/>
          <p:nvPr/>
        </p:nvSpPr>
        <p:spPr>
          <a:xfrm>
            <a:off x="8048244" y="530352"/>
            <a:ext cx="4059797" cy="42285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fr-FR" sz="2000" dirty="0">
                <a:solidFill>
                  <a:srgbClr val="0070C0"/>
                </a:solidFill>
              </a:rPr>
              <a:t>Documentation/x86/x86_64/</a:t>
            </a:r>
            <a:r>
              <a:rPr lang="fr-FR" sz="2000" dirty="0" err="1">
                <a:solidFill>
                  <a:srgbClr val="0070C0"/>
                </a:solidFill>
              </a:rPr>
              <a:t>mm.rst</a:t>
            </a:r>
            <a:endParaRPr lang="en-IN" sz="2000" dirty="0">
              <a:solidFill>
                <a:srgbClr val="0070C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69869B5-4082-D9BC-F308-416170C928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9417" y="482775"/>
            <a:ext cx="568827" cy="41270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44580AF-EF17-AC85-FDB1-4ED9D0BBD973}"/>
              </a:ext>
            </a:extLst>
          </p:cNvPr>
          <p:cNvSpPr txBox="1"/>
          <p:nvPr/>
        </p:nvSpPr>
        <p:spPr>
          <a:xfrm>
            <a:off x="9717024" y="5035587"/>
            <a:ext cx="715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/>
              <a:t>64 PB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DF3CBF6-AD30-3C6D-FA3D-2B087A3EC85F}"/>
              </a:ext>
            </a:extLst>
          </p:cNvPr>
          <p:cNvSpPr/>
          <p:nvPr/>
        </p:nvSpPr>
        <p:spPr>
          <a:xfrm>
            <a:off x="5254752" y="4048035"/>
            <a:ext cx="3776472" cy="208344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653C4A8-AD2B-29D6-B53C-143542C65806}"/>
              </a:ext>
            </a:extLst>
          </p:cNvPr>
          <p:cNvSpPr/>
          <p:nvPr/>
        </p:nvSpPr>
        <p:spPr>
          <a:xfrm>
            <a:off x="5254752" y="2932467"/>
            <a:ext cx="3776472" cy="112820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Direct mapped region</a:t>
            </a:r>
          </a:p>
        </p:txBody>
      </p:sp>
      <p:sp>
        <p:nvSpPr>
          <p:cNvPr id="13" name="Arrow: Left-Right 12">
            <a:extLst>
              <a:ext uri="{FF2B5EF4-FFF2-40B4-BE49-F238E27FC236}">
                <a16:creationId xmlns:a16="http://schemas.microsoft.com/office/drawing/2014/main" id="{452B1169-B6C5-CBBB-A286-333C0BB1B1C3}"/>
              </a:ext>
            </a:extLst>
          </p:cNvPr>
          <p:cNvSpPr/>
          <p:nvPr/>
        </p:nvSpPr>
        <p:spPr>
          <a:xfrm rot="5400000">
            <a:off x="8860026" y="3412463"/>
            <a:ext cx="1128205" cy="168212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BCB12D2-CF25-5B30-DACD-9FB856193A6A}"/>
              </a:ext>
            </a:extLst>
          </p:cNvPr>
          <p:cNvSpPr txBox="1"/>
          <p:nvPr/>
        </p:nvSpPr>
        <p:spPr>
          <a:xfrm>
            <a:off x="9712962" y="3311903"/>
            <a:ext cx="715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/>
              <a:t>32 PB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C0C571A-17DB-7125-C5FD-5CBFC19B2C0D}"/>
              </a:ext>
            </a:extLst>
          </p:cNvPr>
          <p:cNvSpPr/>
          <p:nvPr/>
        </p:nvSpPr>
        <p:spPr>
          <a:xfrm>
            <a:off x="5254752" y="2831882"/>
            <a:ext cx="3776472" cy="106903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8A51E71-2ACA-2FD4-2463-FAE482B65080}"/>
              </a:ext>
            </a:extLst>
          </p:cNvPr>
          <p:cNvSpPr/>
          <p:nvPr/>
        </p:nvSpPr>
        <p:spPr>
          <a:xfrm>
            <a:off x="5254752" y="2419180"/>
            <a:ext cx="3776472" cy="41270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Memory-mapped I/O</a:t>
            </a:r>
          </a:p>
        </p:txBody>
      </p:sp>
      <p:sp>
        <p:nvSpPr>
          <p:cNvPr id="17" name="Arrow: Left-Right 16">
            <a:extLst>
              <a:ext uri="{FF2B5EF4-FFF2-40B4-BE49-F238E27FC236}">
                <a16:creationId xmlns:a16="http://schemas.microsoft.com/office/drawing/2014/main" id="{FA30408D-7005-7874-EAC0-E0903676433A}"/>
              </a:ext>
            </a:extLst>
          </p:cNvPr>
          <p:cNvSpPr/>
          <p:nvPr/>
        </p:nvSpPr>
        <p:spPr>
          <a:xfrm rot="5400000">
            <a:off x="9217777" y="2541427"/>
            <a:ext cx="412701" cy="168212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D3164CE-78CE-4B08-1250-2862EFF7C06A}"/>
              </a:ext>
            </a:extLst>
          </p:cNvPr>
          <p:cNvSpPr txBox="1"/>
          <p:nvPr/>
        </p:nvSpPr>
        <p:spPr>
          <a:xfrm>
            <a:off x="9712962" y="2563134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/>
              <a:t>12.5 PB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48DC4B7-2146-7E26-8357-A89BF45703C5}"/>
              </a:ext>
            </a:extLst>
          </p:cNvPr>
          <p:cNvSpPr/>
          <p:nvPr/>
        </p:nvSpPr>
        <p:spPr>
          <a:xfrm>
            <a:off x="5254752" y="2333201"/>
            <a:ext cx="3776472" cy="85979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E30745E-005E-D1E8-2C43-50C5AB65A70B}"/>
              </a:ext>
            </a:extLst>
          </p:cNvPr>
          <p:cNvSpPr/>
          <p:nvPr/>
        </p:nvSpPr>
        <p:spPr>
          <a:xfrm>
            <a:off x="5254752" y="2054054"/>
            <a:ext cx="3776472" cy="27376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Per-CPU area</a:t>
            </a:r>
          </a:p>
        </p:txBody>
      </p:sp>
      <p:sp>
        <p:nvSpPr>
          <p:cNvPr id="22" name="Arrow: Left-Right 21">
            <a:extLst>
              <a:ext uri="{FF2B5EF4-FFF2-40B4-BE49-F238E27FC236}">
                <a16:creationId xmlns:a16="http://schemas.microsoft.com/office/drawing/2014/main" id="{F242350C-719D-CB2A-0183-A369AA2A13F7}"/>
              </a:ext>
            </a:extLst>
          </p:cNvPr>
          <p:cNvSpPr/>
          <p:nvPr/>
        </p:nvSpPr>
        <p:spPr>
          <a:xfrm rot="5400000">
            <a:off x="9273532" y="2089246"/>
            <a:ext cx="273762" cy="168213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E8D3D35-2F40-63E9-8DC7-3DDF7A6A4FB0}"/>
              </a:ext>
            </a:extLst>
          </p:cNvPr>
          <p:cNvSpPr txBox="1"/>
          <p:nvPr/>
        </p:nvSpPr>
        <p:spPr>
          <a:xfrm>
            <a:off x="9712962" y="2025065"/>
            <a:ext cx="766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/>
              <a:t>0.5 TB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A505584-17FC-4922-84B5-E07B66D756CC}"/>
              </a:ext>
            </a:extLst>
          </p:cNvPr>
          <p:cNvSpPr/>
          <p:nvPr/>
        </p:nvSpPr>
        <p:spPr>
          <a:xfrm>
            <a:off x="5254752" y="1993481"/>
            <a:ext cx="3776472" cy="85979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B285A8C-8D56-4DFD-BC8B-C5750D518231}"/>
              </a:ext>
            </a:extLst>
          </p:cNvPr>
          <p:cNvSpPr/>
          <p:nvPr/>
        </p:nvSpPr>
        <p:spPr>
          <a:xfrm>
            <a:off x="5254752" y="1505203"/>
            <a:ext cx="3776472" cy="49855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Kernel code + modules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2FB458C-BA9D-2B22-87AD-DEC3E2292F3D}"/>
              </a:ext>
            </a:extLst>
          </p:cNvPr>
          <p:cNvSpPr/>
          <p:nvPr/>
        </p:nvSpPr>
        <p:spPr>
          <a:xfrm>
            <a:off x="5254752" y="1471199"/>
            <a:ext cx="3776472" cy="85979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27" name="Arrow: Left-Right 26">
            <a:extLst>
              <a:ext uri="{FF2B5EF4-FFF2-40B4-BE49-F238E27FC236}">
                <a16:creationId xmlns:a16="http://schemas.microsoft.com/office/drawing/2014/main" id="{7FD80051-6BCC-15E1-3A2B-F7C6C4B02B9E}"/>
              </a:ext>
            </a:extLst>
          </p:cNvPr>
          <p:cNvSpPr/>
          <p:nvPr/>
        </p:nvSpPr>
        <p:spPr>
          <a:xfrm rot="5400000">
            <a:off x="9198002" y="1685481"/>
            <a:ext cx="424821" cy="168214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A4B6EE6-2683-420F-8F66-873B19FFB747}"/>
              </a:ext>
            </a:extLst>
          </p:cNvPr>
          <p:cNvSpPr txBox="1"/>
          <p:nvPr/>
        </p:nvSpPr>
        <p:spPr>
          <a:xfrm>
            <a:off x="9670785" y="1505203"/>
            <a:ext cx="1975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/>
              <a:t>512 MB + 1520 MB</a:t>
            </a:r>
          </a:p>
        </p:txBody>
      </p:sp>
      <p:sp>
        <p:nvSpPr>
          <p:cNvPr id="29" name="Speech Bubble: Rectangle with Corners Rounded 28">
            <a:extLst>
              <a:ext uri="{FF2B5EF4-FFF2-40B4-BE49-F238E27FC236}">
                <a16:creationId xmlns:a16="http://schemas.microsoft.com/office/drawing/2014/main" id="{6C2032E5-C697-9EB3-133D-93A396F142BB}"/>
              </a:ext>
            </a:extLst>
          </p:cNvPr>
          <p:cNvSpPr/>
          <p:nvPr/>
        </p:nvSpPr>
        <p:spPr>
          <a:xfrm>
            <a:off x="9817033" y="3865155"/>
            <a:ext cx="1081089" cy="365760"/>
          </a:xfrm>
          <a:prstGeom prst="wedgeRoundRectCallout">
            <a:avLst>
              <a:gd name="adj1" fmla="val -124022"/>
              <a:gd name="adj2" fmla="val 3250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Holes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D6F998F-6343-314F-34D9-BD6AB8AD981B}"/>
              </a:ext>
            </a:extLst>
          </p:cNvPr>
          <p:cNvSpPr txBox="1"/>
          <p:nvPr/>
        </p:nvSpPr>
        <p:spPr>
          <a:xfrm>
            <a:off x="462787" y="2140270"/>
            <a:ext cx="4496883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/>
              <a:t>The </a:t>
            </a:r>
            <a:r>
              <a:rPr lang="en-IN" sz="2000">
                <a:solidFill>
                  <a:srgbClr val="FF0000"/>
                </a:solidFill>
              </a:rPr>
              <a:t>memory</a:t>
            </a:r>
            <a:r>
              <a:rPr lang="en-IN" sz="2000"/>
              <a:t> map is not drawn to </a:t>
            </a:r>
            <a:r>
              <a:rPr lang="en-IN" sz="2000">
                <a:solidFill>
                  <a:srgbClr val="0070C0"/>
                </a:solidFill>
              </a:rPr>
              <a:t>scale</a:t>
            </a:r>
            <a:r>
              <a:rPr lang="en-IN" sz="2000"/>
              <a:t> and many regions have not been shown.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/>
              <a:t>There are </a:t>
            </a:r>
            <a:r>
              <a:rPr lang="en-IN" sz="2000">
                <a:solidFill>
                  <a:srgbClr val="C00000"/>
                </a:solidFill>
              </a:rPr>
              <a:t>holes</a:t>
            </a:r>
            <a:r>
              <a:rPr lang="en-IN" sz="2000"/>
              <a:t> between </a:t>
            </a:r>
            <a:r>
              <a:rPr lang="en-IN" sz="2000">
                <a:solidFill>
                  <a:srgbClr val="7030A0"/>
                </a:solidFill>
              </a:rPr>
              <a:t>regions</a:t>
            </a:r>
            <a:r>
              <a:rPr lang="en-IN" sz="2000"/>
              <a:t>. If any of the holes are </a:t>
            </a:r>
            <a:r>
              <a:rPr lang="en-IN" sz="2000">
                <a:solidFill>
                  <a:schemeClr val="accent1">
                    <a:lumMod val="75000"/>
                  </a:schemeClr>
                </a:solidFill>
              </a:rPr>
              <a:t>written</a:t>
            </a:r>
            <a:r>
              <a:rPr lang="en-IN" sz="2000"/>
              <a:t> to, it is a </a:t>
            </a:r>
            <a:r>
              <a:rPr lang="en-IN" sz="2000">
                <a:solidFill>
                  <a:srgbClr val="00B050"/>
                </a:solidFill>
              </a:rPr>
              <a:t>fault</a:t>
            </a:r>
            <a:r>
              <a:rPr lang="en-IN" sz="2000"/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/>
              <a:t>The </a:t>
            </a:r>
            <a:r>
              <a:rPr lang="en-IN" sz="2000">
                <a:solidFill>
                  <a:schemeClr val="accent6">
                    <a:lumMod val="75000"/>
                  </a:schemeClr>
                </a:solidFill>
              </a:rPr>
              <a:t>direct-mapped</a:t>
            </a:r>
            <a:r>
              <a:rPr lang="en-IN" sz="2000"/>
              <a:t> zone can be used to </a:t>
            </a:r>
            <a:r>
              <a:rPr lang="en-IN" sz="2000">
                <a:solidFill>
                  <a:srgbClr val="C00000"/>
                </a:solidFill>
              </a:rPr>
              <a:t>access</a:t>
            </a:r>
            <a:r>
              <a:rPr lang="en-IN" sz="2000"/>
              <a:t> the physical memory directly (albeit by </a:t>
            </a:r>
            <a:r>
              <a:rPr lang="en-IN" sz="2000">
                <a:solidFill>
                  <a:schemeClr val="accent5">
                    <a:lumMod val="75000"/>
                  </a:schemeClr>
                </a:solidFill>
              </a:rPr>
              <a:t>subtracting</a:t>
            </a:r>
            <a:r>
              <a:rPr lang="en-IN" sz="2000"/>
              <a:t> an offset)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/>
              <a:t>The kernel </a:t>
            </a:r>
            <a:r>
              <a:rPr lang="en-IN" sz="2000">
                <a:solidFill>
                  <a:srgbClr val="0070C0"/>
                </a:solidFill>
              </a:rPr>
              <a:t>text</a:t>
            </a:r>
            <a:r>
              <a:rPr lang="en-IN" sz="2000"/>
              <a:t> (code) starts at physical address 0 </a:t>
            </a:r>
          </a:p>
        </p:txBody>
      </p:sp>
      <p:pic>
        <p:nvPicPr>
          <p:cNvPr id="31" name="Picture 30" descr="Icon&#10;&#10;Description automatically generated">
            <a:extLst>
              <a:ext uri="{FF2B5EF4-FFF2-40B4-BE49-F238E27FC236}">
                <a16:creationId xmlns:a16="http://schemas.microsoft.com/office/drawing/2014/main" id="{3305E680-FDAB-43EC-232E-D6DC88E26D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7289" y="1325759"/>
            <a:ext cx="814511" cy="814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1526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9DDFEB-8C28-2531-AE00-8D3C0B3E7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Let us start from </a:t>
            </a:r>
            <a:r>
              <a:rPr lang="en-IN" i="1" err="1"/>
              <a:t>mm_struct</a:t>
            </a:r>
            <a:endParaRPr lang="en-IN" i="1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453DED-D6D8-A8AE-030D-DF382364E2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658A35-36C3-4BBB-5E1E-958FB7184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25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DEA86C4-676A-A6E1-FE8A-184A624FE7C5}"/>
              </a:ext>
            </a:extLst>
          </p:cNvPr>
          <p:cNvSpPr/>
          <p:nvPr/>
        </p:nvSpPr>
        <p:spPr>
          <a:xfrm>
            <a:off x="1970313" y="2013857"/>
            <a:ext cx="5812973" cy="236220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sz="2800"/>
              <a:t>struct </a:t>
            </a:r>
            <a:r>
              <a:rPr lang="en-IN" sz="2800" err="1">
                <a:solidFill>
                  <a:srgbClr val="FF0000"/>
                </a:solidFill>
              </a:rPr>
              <a:t>mm_struct</a:t>
            </a:r>
            <a:r>
              <a:rPr lang="en-IN" sz="2800">
                <a:solidFill>
                  <a:srgbClr val="FF0000"/>
                </a:solidFill>
              </a:rPr>
              <a:t> </a:t>
            </a:r>
            <a:r>
              <a:rPr lang="en-IN" sz="2800"/>
              <a:t>{</a:t>
            </a:r>
          </a:p>
          <a:p>
            <a:r>
              <a:rPr lang="en-IN" sz="2800"/>
              <a:t>      ….</a:t>
            </a:r>
          </a:p>
          <a:p>
            <a:r>
              <a:rPr lang="en-IN" sz="2800"/>
              <a:t>      </a:t>
            </a:r>
            <a:r>
              <a:rPr lang="en-IN" sz="2800" err="1">
                <a:solidFill>
                  <a:srgbClr val="0070C0"/>
                </a:solidFill>
              </a:rPr>
              <a:t>pgd_t</a:t>
            </a:r>
            <a:r>
              <a:rPr lang="en-IN" sz="2800"/>
              <a:t> *</a:t>
            </a:r>
            <a:r>
              <a:rPr lang="en-IN" sz="2800" err="1"/>
              <a:t>pgd</a:t>
            </a:r>
            <a:r>
              <a:rPr lang="en-IN" sz="2800"/>
              <a:t>;</a:t>
            </a:r>
          </a:p>
          <a:p>
            <a:r>
              <a:rPr lang="en-IN" sz="2800"/>
              <a:t>      …</a:t>
            </a:r>
          </a:p>
          <a:p>
            <a:r>
              <a:rPr lang="en-IN" sz="2800"/>
              <a:t>};</a:t>
            </a:r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C7AAF1D1-3431-64C0-8CBC-13EBEF214C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262741" y="1690688"/>
            <a:ext cx="873140" cy="780369"/>
          </a:xfrm>
          <a:prstGeom prst="rect">
            <a:avLst/>
          </a:prstGeom>
        </p:spPr>
      </p:pic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9DD91357-D55B-62F9-E25B-BC767C030C78}"/>
              </a:ext>
            </a:extLst>
          </p:cNvPr>
          <p:cNvSpPr/>
          <p:nvPr/>
        </p:nvSpPr>
        <p:spPr>
          <a:xfrm>
            <a:off x="5867400" y="2590799"/>
            <a:ext cx="5116286" cy="1208315"/>
          </a:xfrm>
          <a:prstGeom prst="wedgeRoundRectCallout">
            <a:avLst>
              <a:gd name="adj1" fmla="val -79496"/>
              <a:gd name="adj2" fmla="val 1239"/>
              <a:gd name="adj3" fmla="val 16667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Pointer to the page table. The CR3 register is set to this value. Type: u64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3CF63D4-A8EC-C8DA-0C9C-3F32444332B0}"/>
              </a:ext>
            </a:extLst>
          </p:cNvPr>
          <p:cNvCxnSpPr/>
          <p:nvPr/>
        </p:nvCxnSpPr>
        <p:spPr>
          <a:xfrm flipH="1">
            <a:off x="957943" y="3265714"/>
            <a:ext cx="138248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D7726F8-7F86-6D58-86BD-231AB7D12546}"/>
              </a:ext>
            </a:extLst>
          </p:cNvPr>
          <p:cNvCxnSpPr>
            <a:cxnSpLocks/>
          </p:cNvCxnSpPr>
          <p:nvPr/>
        </p:nvCxnSpPr>
        <p:spPr>
          <a:xfrm>
            <a:off x="957943" y="3265714"/>
            <a:ext cx="0" cy="253637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C97289E-29AE-362F-BFF8-1E9E3B0D6A6C}"/>
              </a:ext>
            </a:extLst>
          </p:cNvPr>
          <p:cNvCxnSpPr>
            <a:cxnSpLocks/>
          </p:cNvCxnSpPr>
          <p:nvPr/>
        </p:nvCxnSpPr>
        <p:spPr>
          <a:xfrm>
            <a:off x="957943" y="5802084"/>
            <a:ext cx="78105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8DDE558B-8110-5119-1ECA-63ABC25E41F4}"/>
              </a:ext>
            </a:extLst>
          </p:cNvPr>
          <p:cNvSpPr/>
          <p:nvPr/>
        </p:nvSpPr>
        <p:spPr>
          <a:xfrm>
            <a:off x="3439888" y="4866368"/>
            <a:ext cx="1143000" cy="9361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P4D</a:t>
            </a:r>
          </a:p>
          <a:p>
            <a:pPr algn="ctr"/>
            <a:r>
              <a:rPr lang="en-IN" sz="2400"/>
              <a:t>40-48</a:t>
            </a:r>
            <a:endParaRPr lang="en-IN" sz="200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658AB447-C96F-2383-9FB0-82F493381C6E}"/>
              </a:ext>
            </a:extLst>
          </p:cNvPr>
          <p:cNvSpPr/>
          <p:nvPr/>
        </p:nvSpPr>
        <p:spPr>
          <a:xfrm>
            <a:off x="5116288" y="4865916"/>
            <a:ext cx="1143000" cy="9361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PUD</a:t>
            </a:r>
          </a:p>
          <a:p>
            <a:pPr algn="ctr"/>
            <a:r>
              <a:rPr lang="en-IN" sz="2400"/>
              <a:t>31-39</a:t>
            </a:r>
            <a:endParaRPr lang="en-IN" sz="200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F3B6EB67-143C-05F6-02F6-3C7052A73213}"/>
              </a:ext>
            </a:extLst>
          </p:cNvPr>
          <p:cNvSpPr/>
          <p:nvPr/>
        </p:nvSpPr>
        <p:spPr>
          <a:xfrm>
            <a:off x="6825344" y="4843239"/>
            <a:ext cx="1143000" cy="9361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PMD</a:t>
            </a:r>
          </a:p>
          <a:p>
            <a:pPr algn="ctr"/>
            <a:r>
              <a:rPr lang="en-IN" sz="2400"/>
              <a:t>22-30</a:t>
            </a:r>
            <a:endParaRPr lang="en-IN" sz="200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0EE7A771-C8E5-30E2-8C79-6E7BAD03A8DA}"/>
              </a:ext>
            </a:extLst>
          </p:cNvPr>
          <p:cNvSpPr/>
          <p:nvPr/>
        </p:nvSpPr>
        <p:spPr>
          <a:xfrm>
            <a:off x="8539844" y="4843239"/>
            <a:ext cx="1143000" cy="9361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PTE</a:t>
            </a:r>
          </a:p>
          <a:p>
            <a:pPr algn="ctr"/>
            <a:r>
              <a:rPr lang="en-IN" sz="2400"/>
              <a:t>13-21</a:t>
            </a:r>
            <a:endParaRPr lang="en-IN" sz="200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7056DB05-C071-A91B-888D-1F5EC317F70A}"/>
              </a:ext>
            </a:extLst>
          </p:cNvPr>
          <p:cNvSpPr/>
          <p:nvPr/>
        </p:nvSpPr>
        <p:spPr>
          <a:xfrm>
            <a:off x="10210800" y="4843239"/>
            <a:ext cx="1143000" cy="9361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Page</a:t>
            </a:r>
          </a:p>
          <a:p>
            <a:pPr algn="ctr"/>
            <a:r>
              <a:rPr lang="en-IN" sz="2400"/>
              <a:t>1-12</a:t>
            </a:r>
            <a:endParaRPr lang="en-IN" sz="2000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F24C9227-02FD-9E85-D077-8D67F575CF8F}"/>
              </a:ext>
            </a:extLst>
          </p:cNvPr>
          <p:cNvSpPr/>
          <p:nvPr/>
        </p:nvSpPr>
        <p:spPr>
          <a:xfrm>
            <a:off x="4699910" y="5073424"/>
            <a:ext cx="370115" cy="62003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4F383691-7082-2652-5BF2-60B4E3DB6407}"/>
              </a:ext>
            </a:extLst>
          </p:cNvPr>
          <p:cNvSpPr/>
          <p:nvPr/>
        </p:nvSpPr>
        <p:spPr>
          <a:xfrm>
            <a:off x="6384472" y="5073424"/>
            <a:ext cx="370115" cy="62003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A1E1DDF8-6CCB-C132-520E-E98B2F20A6A6}"/>
              </a:ext>
            </a:extLst>
          </p:cNvPr>
          <p:cNvSpPr/>
          <p:nvPr/>
        </p:nvSpPr>
        <p:spPr>
          <a:xfrm>
            <a:off x="8096252" y="5023985"/>
            <a:ext cx="370115" cy="62003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C102FE4F-D103-9D00-D662-380D44DBCF4B}"/>
              </a:ext>
            </a:extLst>
          </p:cNvPr>
          <p:cNvSpPr/>
          <p:nvPr/>
        </p:nvSpPr>
        <p:spPr>
          <a:xfrm>
            <a:off x="9761764" y="5001308"/>
            <a:ext cx="370115" cy="62003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6859AD4-A150-57E6-5953-304ABB7B6128}"/>
              </a:ext>
            </a:extLst>
          </p:cNvPr>
          <p:cNvSpPr/>
          <p:nvPr/>
        </p:nvSpPr>
        <p:spPr>
          <a:xfrm>
            <a:off x="1738994" y="4865916"/>
            <a:ext cx="1143000" cy="9361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PGD</a:t>
            </a:r>
          </a:p>
          <a:p>
            <a:pPr algn="ctr"/>
            <a:r>
              <a:rPr lang="en-IN" sz="2400"/>
              <a:t>57-49</a:t>
            </a:r>
            <a:endParaRPr lang="en-IN" sz="2000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5C123140-7BAB-336B-478F-CE7620BF0C3B}"/>
              </a:ext>
            </a:extLst>
          </p:cNvPr>
          <p:cNvSpPr/>
          <p:nvPr/>
        </p:nvSpPr>
        <p:spPr>
          <a:xfrm>
            <a:off x="2999016" y="5072972"/>
            <a:ext cx="370115" cy="62003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29612023-4524-3470-49EF-9527E8513B30}"/>
              </a:ext>
            </a:extLst>
          </p:cNvPr>
          <p:cNvSpPr/>
          <p:nvPr/>
        </p:nvSpPr>
        <p:spPr>
          <a:xfrm>
            <a:off x="256087" y="6081709"/>
            <a:ext cx="3428452" cy="616415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CR3 register points to the PGD of the current process</a:t>
            </a:r>
          </a:p>
        </p:txBody>
      </p:sp>
    </p:spTree>
    <p:extLst>
      <p:ext uri="{BB962C8B-B14F-4D97-AF65-F5344CB8AC3E}">
        <p14:creationId xmlns:p14="http://schemas.microsoft.com/office/powerpoint/2010/main" val="33368059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041D53-C0E1-01C4-6E59-6ECCF48813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497" y="94964"/>
            <a:ext cx="10515600" cy="1325563"/>
          </a:xfrm>
        </p:spPr>
        <p:txBody>
          <a:bodyPr/>
          <a:lstStyle/>
          <a:p>
            <a:r>
              <a:rPr lang="en-IN"/>
              <a:t>Explanation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0F46E324-414E-8979-86E7-ECDDA409B8A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20988175"/>
              </p:ext>
            </p:extLst>
          </p:nvPr>
        </p:nvGraphicFramePr>
        <p:xfrm>
          <a:off x="3061281" y="1273984"/>
          <a:ext cx="5399314" cy="237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75114">
                  <a:extLst>
                    <a:ext uri="{9D8B030D-6E8A-4147-A177-3AD203B41FA5}">
                      <a16:colId xmlns:a16="http://schemas.microsoft.com/office/drawing/2014/main" val="3053929359"/>
                    </a:ext>
                  </a:extLst>
                </a:gridCol>
                <a:gridCol w="3124200">
                  <a:extLst>
                    <a:ext uri="{9D8B030D-6E8A-4147-A177-3AD203B41FA5}">
                      <a16:colId xmlns:a16="http://schemas.microsoft.com/office/drawing/2014/main" val="26042227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sz="2000" dirty="0"/>
                        <a:t>Acronym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/>
                        <a:t>Full Form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84559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 dirty="0"/>
                        <a:t>PGD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/>
                        <a:t>Page Global Directory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70332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 dirty="0"/>
                        <a:t>P4D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/>
                        <a:t>Fourth level page table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57717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 dirty="0"/>
                        <a:t>PUD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Page Upper Directory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44379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/>
                        <a:t>PMD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Page Middle Directory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88700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/>
                        <a:t>PTE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Page Table Entry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8063523"/>
                  </a:ext>
                </a:extLst>
              </a:tr>
            </a:tbl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B33F6D-5320-B541-5D22-B6827870E3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30B437-AEA6-D42E-E743-8A873247E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26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4950251-DA9B-B03E-5216-AB8F0B9BED60}"/>
              </a:ext>
            </a:extLst>
          </p:cNvPr>
          <p:cNvSpPr/>
          <p:nvPr/>
        </p:nvSpPr>
        <p:spPr>
          <a:xfrm>
            <a:off x="7406640" y="493776"/>
            <a:ext cx="4498848" cy="42062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dirty="0"/>
              <a:t>/arch/x86/include/</a:t>
            </a:r>
            <a:r>
              <a:rPr lang="en-IN" sz="2000" dirty="0" err="1"/>
              <a:t>asm</a:t>
            </a:r>
            <a:r>
              <a:rPr lang="en-IN" sz="2000" dirty="0"/>
              <a:t>/</a:t>
            </a:r>
            <a:r>
              <a:rPr lang="en-IN" sz="2000" dirty="0" err="1"/>
              <a:t>pgtable_types.h</a:t>
            </a:r>
            <a:endParaRPr lang="en-IN" sz="2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4E14556-08FD-8CAC-A7EF-3D5E881646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9262" y="442087"/>
            <a:ext cx="537378" cy="542179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1472769-4E91-7169-E197-25DF3E82ECDB}"/>
              </a:ext>
            </a:extLst>
          </p:cNvPr>
          <p:cNvSpPr/>
          <p:nvPr/>
        </p:nvSpPr>
        <p:spPr>
          <a:xfrm>
            <a:off x="8966563" y="1855993"/>
            <a:ext cx="2743200" cy="64008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57-bit virtual address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F0944E5-5C53-ECF6-D912-42F0A9539A16}"/>
              </a:ext>
            </a:extLst>
          </p:cNvPr>
          <p:cNvSpPr/>
          <p:nvPr/>
        </p:nvSpPr>
        <p:spPr>
          <a:xfrm>
            <a:off x="9323179" y="2697241"/>
            <a:ext cx="1892808" cy="5303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128 PB VA space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8366B4C-F0E5-F6DE-2E78-3ECEE4716B5D}"/>
              </a:ext>
            </a:extLst>
          </p:cNvPr>
          <p:cNvSpPr/>
          <p:nvPr/>
        </p:nvSpPr>
        <p:spPr>
          <a:xfrm>
            <a:off x="217497" y="2249185"/>
            <a:ext cx="2337816" cy="57607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5-Level Page Tables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1D5FE8E7-7BE0-FE82-0F01-B647EA613F70}"/>
              </a:ext>
            </a:extLst>
          </p:cNvPr>
          <p:cNvSpPr/>
          <p:nvPr/>
        </p:nvSpPr>
        <p:spPr>
          <a:xfrm>
            <a:off x="157190" y="4731290"/>
            <a:ext cx="3171226" cy="109023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dirty="0"/>
              <a:t>The variable </a:t>
            </a:r>
            <a:r>
              <a:rPr lang="en-IN" sz="2000" i="1" dirty="0" err="1"/>
              <a:t>pgprot_t</a:t>
            </a:r>
            <a:r>
              <a:rPr lang="en-IN" sz="2000" i="1" dirty="0"/>
              <a:t> </a:t>
            </a:r>
            <a:r>
              <a:rPr lang="en-IN" sz="2000" dirty="0"/>
              <a:t>contains the protection bits </a:t>
            </a:r>
          </a:p>
        </p:txBody>
      </p:sp>
      <p:graphicFrame>
        <p:nvGraphicFramePr>
          <p:cNvPr id="12" name="Table 6">
            <a:extLst>
              <a:ext uri="{FF2B5EF4-FFF2-40B4-BE49-F238E27FC236}">
                <a16:creationId xmlns:a16="http://schemas.microsoft.com/office/drawing/2014/main" id="{F4577C8A-9F08-D550-F534-46F605F7F40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29822537"/>
              </p:ext>
            </p:extLst>
          </p:nvPr>
        </p:nvGraphicFramePr>
        <p:xfrm>
          <a:off x="3852673" y="4087685"/>
          <a:ext cx="5399314" cy="237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75114">
                  <a:extLst>
                    <a:ext uri="{9D8B030D-6E8A-4147-A177-3AD203B41FA5}">
                      <a16:colId xmlns:a16="http://schemas.microsoft.com/office/drawing/2014/main" val="3053929359"/>
                    </a:ext>
                  </a:extLst>
                </a:gridCol>
                <a:gridCol w="3124200">
                  <a:extLst>
                    <a:ext uri="{9D8B030D-6E8A-4147-A177-3AD203B41FA5}">
                      <a16:colId xmlns:a16="http://schemas.microsoft.com/office/drawing/2014/main" val="26042227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sz="2000"/>
                        <a:t>Acronym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/>
                        <a:t>Full Form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84559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/>
                        <a:t>PROT_READ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/>
                        <a:t>Read permission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70332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/>
                        <a:t>PROT_WRITE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/>
                        <a:t>Write permission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57717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/>
                        <a:t>PROT_EXEC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/>
                        <a:t>Execute permission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44379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/>
                        <a:t>PROT_SEM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/>
                        <a:t>Can be used for atomic ops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88700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/>
                        <a:t>PROT_NONE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/>
                        <a:t>Page cannot be accessed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8063523"/>
                  </a:ext>
                </a:extLst>
              </a:tr>
            </a:tbl>
          </a:graphicData>
        </a:graphic>
      </p:graphicFrame>
      <p:sp>
        <p:nvSpPr>
          <p:cNvPr id="13" name="Rectangle 12">
            <a:extLst>
              <a:ext uri="{FF2B5EF4-FFF2-40B4-BE49-F238E27FC236}">
                <a16:creationId xmlns:a16="http://schemas.microsoft.com/office/drawing/2014/main" id="{80E027F7-88DA-664D-BEEF-5EA4911A6E08}"/>
              </a:ext>
            </a:extLst>
          </p:cNvPr>
          <p:cNvSpPr/>
          <p:nvPr/>
        </p:nvSpPr>
        <p:spPr>
          <a:xfrm>
            <a:off x="217497" y="3831335"/>
            <a:ext cx="11477679" cy="4571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EEC2E54-5CF8-3D59-DD3A-C1B2B58EE42D}"/>
              </a:ext>
            </a:extLst>
          </p:cNvPr>
          <p:cNvSpPr/>
          <p:nvPr/>
        </p:nvSpPr>
        <p:spPr>
          <a:xfrm>
            <a:off x="9381744" y="4504225"/>
            <a:ext cx="2743200" cy="94228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/include/</a:t>
            </a:r>
            <a:r>
              <a:rPr lang="en-IN" dirty="0" err="1"/>
              <a:t>uapi</a:t>
            </a:r>
            <a:r>
              <a:rPr lang="en-IN" dirty="0"/>
              <a:t>/</a:t>
            </a:r>
            <a:r>
              <a:rPr lang="en-IN" dirty="0" err="1"/>
              <a:t>asm</a:t>
            </a:r>
            <a:r>
              <a:rPr lang="en-IN" dirty="0"/>
              <a:t>-</a:t>
            </a:r>
          </a:p>
          <a:p>
            <a:pPr algn="ctr"/>
            <a:r>
              <a:rPr lang="en-IN" dirty="0"/>
              <a:t>generic/</a:t>
            </a:r>
            <a:r>
              <a:rPr lang="en-IN" dirty="0" err="1"/>
              <a:t>mman-common.h</a:t>
            </a:r>
            <a:endParaRPr lang="en-IN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976B0F3-BE51-8217-1A30-1D62B77B9A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4655" y="4137431"/>
            <a:ext cx="537378" cy="542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9969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1A0F4-7745-851A-AED8-EC78BDA66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7421"/>
            <a:ext cx="9988296" cy="1143635"/>
          </a:xfrm>
        </p:spPr>
        <p:txBody>
          <a:bodyPr/>
          <a:lstStyle/>
          <a:p>
            <a:r>
              <a:rPr lang="en-IN"/>
              <a:t>The </a:t>
            </a:r>
            <a:r>
              <a:rPr lang="en-IN" i="1" err="1"/>
              <a:t>follow_pte</a:t>
            </a:r>
            <a:r>
              <a:rPr lang="en-IN" i="1"/>
              <a:t> </a:t>
            </a:r>
            <a:r>
              <a:rPr lang="en-IN"/>
              <a:t>function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D1B4E5-2A8B-EE8F-1D7E-859E708AF5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ECF417-5F7D-A0AF-0C33-E16F879A90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27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3C37511-86D7-A6DC-065D-788F5D980191}"/>
              </a:ext>
            </a:extLst>
          </p:cNvPr>
          <p:cNvSpPr/>
          <p:nvPr/>
        </p:nvSpPr>
        <p:spPr>
          <a:xfrm>
            <a:off x="9747504" y="237427"/>
            <a:ext cx="2185416" cy="42062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/mm/</a:t>
            </a:r>
            <a:r>
              <a:rPr lang="en-IN" sz="2000" err="1"/>
              <a:t>memory.c</a:t>
            </a:r>
            <a:endParaRPr lang="en-IN" sz="200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627AFE5-B690-B5D5-05F7-DB3C03D4A0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0126" y="185738"/>
            <a:ext cx="537378" cy="54217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A1192D9-7660-9890-5F52-C1E6F054975E}"/>
              </a:ext>
            </a:extLst>
          </p:cNvPr>
          <p:cNvSpPr/>
          <p:nvPr/>
        </p:nvSpPr>
        <p:spPr>
          <a:xfrm>
            <a:off x="758952" y="1351915"/>
            <a:ext cx="9988296" cy="532034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follow_pte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mm_struct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</a:t>
            </a:r>
            <a:r>
              <a:rPr lang="en-US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mm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unsigned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long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address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pte_t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**</a:t>
            </a:r>
            <a:r>
              <a:rPr lang="en-US" sz="2000" b="0" dirty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ptepp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spinlock_t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**</a:t>
            </a:r>
            <a:r>
              <a:rPr lang="en-US" sz="2000" b="0" dirty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ptlp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</a:p>
          <a:p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IN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pgd_t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</a:t>
            </a:r>
            <a:r>
              <a:rPr lang="en-IN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pgd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p4d_t *p4d;</a:t>
            </a:r>
          </a:p>
          <a:p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pud_t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</a:t>
            </a:r>
            <a:r>
              <a:rPr lang="en-IN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pud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pmd_t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</a:t>
            </a:r>
            <a:r>
              <a:rPr lang="en-IN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pmd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pte_t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</a:t>
            </a:r>
            <a:r>
              <a:rPr lang="en-IN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ptep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pgd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IN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pgd_offset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(mm, address);</a:t>
            </a:r>
          </a:p>
          <a:p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p4d = p4d_offset(</a:t>
            </a:r>
            <a:r>
              <a:rPr lang="en-IN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pgd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address);</a:t>
            </a:r>
          </a:p>
          <a:p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pud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IN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pud_offset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(p4d, address);</a:t>
            </a:r>
          </a:p>
          <a:p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pmd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IN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pmd_offset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pud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address);</a:t>
            </a:r>
          </a:p>
          <a:p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ptep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pte_offset_map_lock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(mm, 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pmd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address, 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ptlp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endParaRPr lang="en-IN" sz="2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IN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ptepp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IN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ptep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0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IN" sz="2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78C0E29-92F1-A30C-F390-5102655039B8}"/>
              </a:ext>
            </a:extLst>
          </p:cNvPr>
          <p:cNvSpPr/>
          <p:nvPr/>
        </p:nvSpPr>
        <p:spPr>
          <a:xfrm>
            <a:off x="3272599" y="986790"/>
            <a:ext cx="4961001" cy="36512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Key function used to </a:t>
            </a:r>
            <a:r>
              <a:rPr lang="en-IN" sz="2000" b="1">
                <a:solidFill>
                  <a:srgbClr val="0070C0"/>
                </a:solidFill>
              </a:rPr>
              <a:t>traverse</a:t>
            </a:r>
            <a:r>
              <a:rPr lang="en-IN" sz="2000"/>
              <a:t> the page table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CE10DE5-3B5D-9CEA-0786-8463E23A5C77}"/>
              </a:ext>
            </a:extLst>
          </p:cNvPr>
          <p:cNvSpPr/>
          <p:nvPr/>
        </p:nvSpPr>
        <p:spPr>
          <a:xfrm>
            <a:off x="7882128" y="2828102"/>
            <a:ext cx="4050792" cy="55998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This code does not show the </a:t>
            </a:r>
            <a:r>
              <a:rPr lang="en-IN" sz="2000">
                <a:solidFill>
                  <a:srgbClr val="00B050"/>
                </a:solidFill>
              </a:rPr>
              <a:t>cases</a:t>
            </a:r>
            <a:r>
              <a:rPr lang="en-IN" sz="2000"/>
              <a:t> where an </a:t>
            </a:r>
            <a:r>
              <a:rPr lang="en-IN" sz="2000">
                <a:solidFill>
                  <a:srgbClr val="FF0000"/>
                </a:solidFill>
              </a:rPr>
              <a:t>entry</a:t>
            </a:r>
            <a:r>
              <a:rPr lang="en-IN" sz="2000"/>
              <a:t> does not exist. </a:t>
            </a:r>
          </a:p>
        </p:txBody>
      </p:sp>
      <p:pic>
        <p:nvPicPr>
          <p:cNvPr id="14" name="Picture 13" descr="Icon&#10;&#10;Description automatically generated">
            <a:extLst>
              <a:ext uri="{FF2B5EF4-FFF2-40B4-BE49-F238E27FC236}">
                <a16:creationId xmlns:a16="http://schemas.microsoft.com/office/drawing/2014/main" id="{9E845D6E-F144-4A5E-1A56-5D39F8E311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257768" y="947091"/>
            <a:ext cx="638344" cy="570520"/>
          </a:xfrm>
          <a:prstGeom prst="rect">
            <a:avLst/>
          </a:prstGeom>
        </p:spPr>
      </p:pic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74C9C38E-2043-DED6-7BDE-DDBAD06A6D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0376" y="2828101"/>
            <a:ext cx="548640" cy="559987"/>
          </a:xfrm>
          <a:prstGeom prst="rect">
            <a:avLst/>
          </a:prstGeom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AF296D02-3102-9B09-EDD9-FED84B8562AA}"/>
              </a:ext>
            </a:extLst>
          </p:cNvPr>
          <p:cNvSpPr/>
          <p:nvPr/>
        </p:nvSpPr>
        <p:spPr>
          <a:xfrm>
            <a:off x="7763256" y="4069080"/>
            <a:ext cx="3485176" cy="559987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Walk the page table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37B6694-4046-EC62-ED58-26E9FBF1FE81}"/>
              </a:ext>
            </a:extLst>
          </p:cNvPr>
          <p:cNvSpPr/>
          <p:nvPr/>
        </p:nvSpPr>
        <p:spPr>
          <a:xfrm>
            <a:off x="3950207" y="5732352"/>
            <a:ext cx="4961001" cy="2935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Set the return value. Keep the page locked.</a:t>
            </a:r>
          </a:p>
        </p:txBody>
      </p:sp>
    </p:spTree>
    <p:extLst>
      <p:ext uri="{BB962C8B-B14F-4D97-AF65-F5344CB8AC3E}">
        <p14:creationId xmlns:p14="http://schemas.microsoft.com/office/powerpoint/2010/main" val="18268252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87F852-2FB2-FF76-E554-0724318315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0065" y="-297657"/>
            <a:ext cx="10515600" cy="1325563"/>
          </a:xfrm>
        </p:spPr>
        <p:txBody>
          <a:bodyPr/>
          <a:lstStyle/>
          <a:p>
            <a:r>
              <a:rPr lang="en-IN"/>
              <a:t>Accessing any given level (let’s say PMD)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3B9875-E4BB-E9AA-832A-37B263A0FA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27906"/>
            <a:ext cx="10515600" cy="5464969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IN" sz="3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/include/</a:t>
            </a:r>
            <a:r>
              <a:rPr lang="en-IN" sz="36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linux</a:t>
            </a:r>
            <a:r>
              <a:rPr lang="en-IN" sz="3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IN" sz="36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pgtable.h</a:t>
            </a:r>
            <a:endParaRPr lang="en-IN" sz="3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IN" sz="3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pmd_t</a:t>
            </a:r>
            <a:r>
              <a:rPr lang="en-IN" sz="3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</a:t>
            </a:r>
            <a:r>
              <a:rPr lang="en-IN" sz="3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pmd_offset</a:t>
            </a:r>
            <a:r>
              <a:rPr lang="en-IN" sz="3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3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pud_t</a:t>
            </a:r>
            <a:r>
              <a:rPr lang="en-IN" sz="3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</a:t>
            </a:r>
            <a:r>
              <a:rPr lang="en-IN" sz="3600" b="0" dirty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pud</a:t>
            </a:r>
            <a:r>
              <a:rPr lang="en-IN" sz="3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3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unsigned</a:t>
            </a:r>
            <a:r>
              <a:rPr lang="en-IN" sz="3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3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long</a:t>
            </a:r>
            <a:r>
              <a:rPr lang="en-IN" sz="3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3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address</a:t>
            </a:r>
            <a:r>
              <a:rPr lang="en-IN" sz="3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IN" sz="3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3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IN" sz="3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3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pud_pgtable</a:t>
            </a:r>
            <a:r>
              <a:rPr lang="en-IN" sz="3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(*</a:t>
            </a:r>
            <a:r>
              <a:rPr lang="en-IN" sz="3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pud</a:t>
            </a:r>
            <a:r>
              <a:rPr lang="en-IN" sz="3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+ </a:t>
            </a:r>
            <a:r>
              <a:rPr lang="en-IN" sz="3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pmd_index</a:t>
            </a:r>
            <a:r>
              <a:rPr lang="en-IN" sz="3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(address);</a:t>
            </a:r>
          </a:p>
          <a:p>
            <a:pPr marL="0" indent="0">
              <a:buNone/>
            </a:pPr>
            <a:r>
              <a:rPr lang="en-IN" sz="3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br>
              <a:rPr lang="en-IN" sz="3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IN" sz="3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unsigned</a:t>
            </a:r>
            <a:r>
              <a:rPr lang="en-IN" sz="3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3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long</a:t>
            </a:r>
            <a:r>
              <a:rPr lang="en-IN" sz="3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3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pmd_index</a:t>
            </a:r>
            <a:r>
              <a:rPr lang="en-IN" sz="3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3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unsigned</a:t>
            </a:r>
            <a:r>
              <a:rPr lang="en-IN" sz="3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3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long</a:t>
            </a:r>
            <a:r>
              <a:rPr lang="en-IN" sz="3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3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address</a:t>
            </a:r>
            <a:r>
              <a:rPr lang="en-IN" sz="3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IN" sz="3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3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IN" sz="3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(address &gt;&gt; PMD_SHIFT) &amp; (PTRS_PER_PMD - </a:t>
            </a:r>
            <a:r>
              <a:rPr lang="en-IN" sz="3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IN" sz="3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IN" sz="3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br>
              <a:rPr lang="en-IN" sz="3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IN" sz="3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/* arch/x86/include/</a:t>
            </a:r>
            <a:r>
              <a:rPr lang="en-IN" sz="36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asm</a:t>
            </a:r>
            <a:r>
              <a:rPr lang="en-IN" sz="3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IN" sz="36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pgtable.h</a:t>
            </a:r>
            <a:r>
              <a:rPr lang="en-IN" sz="3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*/</a:t>
            </a:r>
          </a:p>
          <a:p>
            <a:pPr marL="0" indent="0">
              <a:buNone/>
            </a:pPr>
            <a:r>
              <a:rPr lang="en-IN" sz="3700" dirty="0" err="1">
                <a:solidFill>
                  <a:srgbClr val="000000"/>
                </a:solidFill>
                <a:latin typeface="Consolas" panose="020B0609020204030204" pitchFamily="49" charset="0"/>
              </a:rPr>
              <a:t>pmd_t</a:t>
            </a:r>
            <a:r>
              <a:rPr lang="en-IN" sz="3700" dirty="0">
                <a:solidFill>
                  <a:srgbClr val="000000"/>
                </a:solidFill>
                <a:latin typeface="Consolas" panose="020B0609020204030204" pitchFamily="49" charset="0"/>
              </a:rPr>
              <a:t> *</a:t>
            </a:r>
            <a:r>
              <a:rPr lang="en-IN" sz="3700" dirty="0" err="1">
                <a:solidFill>
                  <a:srgbClr val="000000"/>
                </a:solidFill>
                <a:latin typeface="Consolas" panose="020B0609020204030204" pitchFamily="49" charset="0"/>
              </a:rPr>
              <a:t>pud_pgtable</a:t>
            </a:r>
            <a:r>
              <a:rPr lang="en-IN" sz="37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IN" sz="3700" dirty="0" err="1">
                <a:solidFill>
                  <a:srgbClr val="000000"/>
                </a:solidFill>
                <a:latin typeface="Consolas" panose="020B0609020204030204" pitchFamily="49" charset="0"/>
              </a:rPr>
              <a:t>pud_t</a:t>
            </a:r>
            <a:r>
              <a:rPr lang="en-IN" sz="3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IN" sz="3700" dirty="0" err="1">
                <a:solidFill>
                  <a:srgbClr val="000000"/>
                </a:solidFill>
                <a:latin typeface="Consolas" panose="020B0609020204030204" pitchFamily="49" charset="0"/>
              </a:rPr>
              <a:t>pud</a:t>
            </a:r>
            <a:r>
              <a:rPr lang="en-IN" sz="37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IN" sz="37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IN" sz="36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IN" sz="37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IN" sz="3700" dirty="0" err="1">
                <a:solidFill>
                  <a:srgbClr val="000000"/>
                </a:solidFill>
                <a:latin typeface="Consolas" panose="020B0609020204030204" pitchFamily="49" charset="0"/>
              </a:rPr>
              <a:t>pmd_t</a:t>
            </a:r>
            <a:r>
              <a:rPr lang="en-IN" sz="3700" dirty="0">
                <a:solidFill>
                  <a:srgbClr val="000000"/>
                </a:solidFill>
                <a:latin typeface="Consolas" panose="020B0609020204030204" pitchFamily="49" charset="0"/>
              </a:rPr>
              <a:t> *)__</a:t>
            </a:r>
            <a:r>
              <a:rPr lang="en-IN" sz="3700" dirty="0" err="1">
                <a:solidFill>
                  <a:srgbClr val="000000"/>
                </a:solidFill>
                <a:latin typeface="Consolas" panose="020B0609020204030204" pitchFamily="49" charset="0"/>
              </a:rPr>
              <a:t>va</a:t>
            </a:r>
            <a:r>
              <a:rPr lang="en-IN" sz="37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IN" sz="3700" dirty="0" err="1">
                <a:solidFill>
                  <a:srgbClr val="000000"/>
                </a:solidFill>
                <a:latin typeface="Consolas" panose="020B0609020204030204" pitchFamily="49" charset="0"/>
              </a:rPr>
              <a:t>pud_val</a:t>
            </a:r>
            <a:r>
              <a:rPr lang="en-IN" sz="37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IN" sz="3700" dirty="0" err="1">
                <a:solidFill>
                  <a:srgbClr val="000000"/>
                </a:solidFill>
                <a:latin typeface="Consolas" panose="020B0609020204030204" pitchFamily="49" charset="0"/>
              </a:rPr>
              <a:t>pud</a:t>
            </a:r>
            <a:r>
              <a:rPr lang="en-IN" sz="3700" dirty="0">
                <a:solidFill>
                  <a:srgbClr val="000000"/>
                </a:solidFill>
                <a:latin typeface="Consolas" panose="020B0609020204030204" pitchFamily="49" charset="0"/>
              </a:rPr>
              <a:t>) &amp; </a:t>
            </a:r>
            <a:r>
              <a:rPr lang="en-IN" sz="3700" dirty="0" err="1">
                <a:solidFill>
                  <a:srgbClr val="000000"/>
                </a:solidFill>
                <a:latin typeface="Consolas" panose="020B0609020204030204" pitchFamily="49" charset="0"/>
              </a:rPr>
              <a:t>pud_pfn_mask</a:t>
            </a:r>
            <a:r>
              <a:rPr lang="en-IN" sz="37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IN" sz="3700" dirty="0" err="1">
                <a:solidFill>
                  <a:srgbClr val="000000"/>
                </a:solidFill>
                <a:latin typeface="Consolas" panose="020B0609020204030204" pitchFamily="49" charset="0"/>
              </a:rPr>
              <a:t>pud</a:t>
            </a:r>
            <a:r>
              <a:rPr lang="en-IN" sz="3700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  <a:p>
            <a:pPr marL="0" indent="0">
              <a:buNone/>
            </a:pPr>
            <a:r>
              <a:rPr lang="en-IN" sz="37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IN" sz="3600" dirty="0">
              <a:solidFill>
                <a:srgbClr val="008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IN" sz="3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/* arch/x86/include/</a:t>
            </a:r>
            <a:r>
              <a:rPr lang="en-IN" sz="36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asm</a:t>
            </a:r>
            <a:r>
              <a:rPr lang="en-IN" sz="3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IN" sz="36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page.h</a:t>
            </a:r>
            <a:r>
              <a:rPr lang="en-IN" sz="3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*/</a:t>
            </a:r>
            <a:endParaRPr lang="en-IN" sz="3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IN" sz="3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IN" sz="3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3600" b="0" dirty="0">
                <a:solidFill>
                  <a:srgbClr val="BD63C5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IN" sz="3600" b="0" dirty="0" err="1">
                <a:solidFill>
                  <a:srgbClr val="BD63C5"/>
                </a:solidFill>
                <a:effectLst/>
                <a:latin typeface="Consolas" panose="020B0609020204030204" pitchFamily="49" charset="0"/>
              </a:rPr>
              <a:t>va</a:t>
            </a:r>
            <a:r>
              <a:rPr lang="en-IN" sz="3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3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IN" sz="3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) ((void </a:t>
            </a:r>
            <a:r>
              <a:rPr lang="en-IN" sz="3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IN" sz="3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)((unsigned long)(x)</a:t>
            </a:r>
            <a:r>
              <a:rPr lang="en-IN" sz="3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IN" sz="3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PAGE_OFFSET))</a:t>
            </a:r>
            <a:endParaRPr lang="en-IN" sz="3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F899D9-0B14-BCF1-E9F7-A88318D99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3ED976-FD03-8123-B1D7-5A003CDC94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28</a:t>
            </a:fld>
            <a:endParaRPr lang="en-US"/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5B2FA1CD-5C09-9B20-AC28-822C971AD11C}"/>
              </a:ext>
            </a:extLst>
          </p:cNvPr>
          <p:cNvSpPr/>
          <p:nvPr/>
        </p:nvSpPr>
        <p:spPr>
          <a:xfrm>
            <a:off x="9745406" y="5577187"/>
            <a:ext cx="2188464" cy="836485"/>
          </a:xfrm>
          <a:prstGeom prst="wedgeRoundRectCallout">
            <a:avLst>
              <a:gd name="adj1" fmla="val -96880"/>
              <a:gd name="adj2" fmla="val 1057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Starting address of the kernel</a:t>
            </a:r>
            <a:r>
              <a:rPr lang="en-IN" sz="2000" dirty="0"/>
              <a:t> region</a:t>
            </a:r>
            <a:endParaRPr lang="en-IN" sz="2000"/>
          </a:p>
        </p:txBody>
      </p:sp>
    </p:spTree>
    <p:extLst>
      <p:ext uri="{BB962C8B-B14F-4D97-AF65-F5344CB8AC3E}">
        <p14:creationId xmlns:p14="http://schemas.microsoft.com/office/powerpoint/2010/main" val="7427609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49105-7624-7007-F3DE-8377B232DC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2301"/>
            <a:ext cx="10515600" cy="1325563"/>
          </a:xfrm>
        </p:spPr>
        <p:txBody>
          <a:bodyPr/>
          <a:lstStyle/>
          <a:p>
            <a:r>
              <a:rPr lang="en-IN"/>
              <a:t>Structure of a PTE entry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C45AE3-D72D-3C6E-A452-56110A4DF6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829" y="2938814"/>
            <a:ext cx="10863942" cy="2654808"/>
          </a:xfrm>
        </p:spPr>
        <p:txBody>
          <a:bodyPr/>
          <a:lstStyle/>
          <a:p>
            <a:r>
              <a:rPr lang="en-IN"/>
              <a:t>Some other </a:t>
            </a:r>
            <a:r>
              <a:rPr lang="en-IN">
                <a:solidFill>
                  <a:srgbClr val="FF0000"/>
                </a:solidFill>
              </a:rPr>
              <a:t>important</a:t>
            </a:r>
            <a:r>
              <a:rPr lang="en-IN"/>
              <a:t> data structures that are a part of the </a:t>
            </a:r>
            <a:r>
              <a:rPr lang="en-IN">
                <a:solidFill>
                  <a:srgbClr val="0070C0"/>
                </a:solidFill>
              </a:rPr>
              <a:t>memory</a:t>
            </a:r>
            <a:r>
              <a:rPr lang="en-IN"/>
              <a:t> subsystem</a:t>
            </a:r>
          </a:p>
          <a:p>
            <a:pPr lvl="1"/>
            <a:r>
              <a:rPr lang="en-IN">
                <a:solidFill>
                  <a:srgbClr val="7030A0"/>
                </a:solidFill>
              </a:rPr>
              <a:t>page</a:t>
            </a:r>
            <a:r>
              <a:rPr lang="en-IN"/>
              <a:t> </a:t>
            </a:r>
            <a:r>
              <a:rPr lang="en-IN">
                <a:sym typeface="Wingdings" panose="05000000000000000000" pitchFamily="2" charset="2"/>
              </a:rPr>
              <a:t> Data structure for every </a:t>
            </a:r>
            <a:r>
              <a:rPr lang="en-IN">
                <a:solidFill>
                  <a:srgbClr val="00B050"/>
                </a:solidFill>
                <a:sym typeface="Wingdings" panose="05000000000000000000" pitchFamily="2" charset="2"/>
              </a:rPr>
              <a:t>physical</a:t>
            </a:r>
            <a:r>
              <a:rPr lang="en-IN">
                <a:sym typeface="Wingdings" panose="05000000000000000000" pitchFamily="2" charset="2"/>
              </a:rPr>
              <a:t> page (frame) in </a:t>
            </a:r>
            <a:r>
              <a:rPr lang="en-IN">
                <a:solidFill>
                  <a:srgbClr val="FF0000"/>
                </a:solidFill>
                <a:sym typeface="Wingdings" panose="05000000000000000000" pitchFamily="2" charset="2"/>
              </a:rPr>
              <a:t>main memory</a:t>
            </a:r>
            <a:r>
              <a:rPr lang="en-IN">
                <a:sym typeface="Wingdings" panose="05000000000000000000" pitchFamily="2" charset="2"/>
              </a:rPr>
              <a:t>. The aim is to record (to some </a:t>
            </a:r>
            <a:r>
              <a:rPr lang="en-IN">
                <a:solidFill>
                  <a:schemeClr val="accent6">
                    <a:lumMod val="50000"/>
                  </a:schemeClr>
                </a:solidFill>
                <a:sym typeface="Wingdings" panose="05000000000000000000" pitchFamily="2" charset="2"/>
              </a:rPr>
              <a:t>extent</a:t>
            </a:r>
            <a:r>
              <a:rPr lang="en-IN">
                <a:sym typeface="Wingdings" panose="05000000000000000000" pitchFamily="2" charset="2"/>
              </a:rPr>
              <a:t>) who is using the page and what </a:t>
            </a:r>
            <a:r>
              <a:rPr lang="en-IN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for</a:t>
            </a:r>
            <a:r>
              <a:rPr lang="en-IN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en-IN">
                <a:solidFill>
                  <a:srgbClr val="00B050"/>
                </a:solidFill>
                <a:sym typeface="Wingdings" panose="05000000000000000000" pitchFamily="2" charset="2"/>
              </a:rPr>
              <a:t>folio</a:t>
            </a:r>
            <a:r>
              <a:rPr lang="en-IN">
                <a:sym typeface="Wingdings" panose="05000000000000000000" pitchFamily="2" charset="2"/>
              </a:rPr>
              <a:t>  Represents a </a:t>
            </a:r>
            <a:r>
              <a:rPr lang="en-IN">
                <a:solidFill>
                  <a:srgbClr val="C00000"/>
                </a:solidFill>
                <a:sym typeface="Wingdings" panose="05000000000000000000" pitchFamily="2" charset="2"/>
              </a:rPr>
              <a:t>contiguous</a:t>
            </a:r>
            <a:r>
              <a:rPr lang="en-IN">
                <a:sym typeface="Wingdings" panose="05000000000000000000" pitchFamily="2" charset="2"/>
              </a:rPr>
              <a:t> set of bytes (physically and virtually). Its size is a power of two and is ≥ the page size.</a:t>
            </a:r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DAF6BD-FFE5-00B5-A777-9F509A1EE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3B7DDD-478A-E3D4-3BB2-62ECC983E0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29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1F2ADB4-BDE3-719A-A46F-675FD3B16EB0}"/>
              </a:ext>
            </a:extLst>
          </p:cNvPr>
          <p:cNvSpPr/>
          <p:nvPr/>
        </p:nvSpPr>
        <p:spPr>
          <a:xfrm>
            <a:off x="1874520" y="1828800"/>
            <a:ext cx="5184648" cy="6217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Frame number (52 bits, maximum)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9DBC671-AFD2-EE0D-B7B8-DD93C4EBBEFD}"/>
              </a:ext>
            </a:extLst>
          </p:cNvPr>
          <p:cNvSpPr/>
          <p:nvPr/>
        </p:nvSpPr>
        <p:spPr>
          <a:xfrm>
            <a:off x="7059168" y="1828800"/>
            <a:ext cx="237744" cy="62179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54970E0-9E31-38B9-D31F-9F95016B819C}"/>
              </a:ext>
            </a:extLst>
          </p:cNvPr>
          <p:cNvSpPr/>
          <p:nvPr/>
        </p:nvSpPr>
        <p:spPr>
          <a:xfrm>
            <a:off x="7296912" y="1828800"/>
            <a:ext cx="237744" cy="62179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7C1855A-1C37-CFD5-81D7-0EA505CEAFF2}"/>
              </a:ext>
            </a:extLst>
          </p:cNvPr>
          <p:cNvSpPr/>
          <p:nvPr/>
        </p:nvSpPr>
        <p:spPr>
          <a:xfrm>
            <a:off x="8333232" y="1828800"/>
            <a:ext cx="237744" cy="62179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30F108E-E05B-29B1-885C-901D66FEC896}"/>
              </a:ext>
            </a:extLst>
          </p:cNvPr>
          <p:cNvSpPr/>
          <p:nvPr/>
        </p:nvSpPr>
        <p:spPr>
          <a:xfrm>
            <a:off x="8570976" y="1828800"/>
            <a:ext cx="237744" cy="62179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BFDD8464-53F1-1E5E-6749-9C1E0225FB5A}"/>
              </a:ext>
            </a:extLst>
          </p:cNvPr>
          <p:cNvSpPr/>
          <p:nvPr/>
        </p:nvSpPr>
        <p:spPr>
          <a:xfrm rot="5400000">
            <a:off x="7803244" y="682388"/>
            <a:ext cx="261400" cy="1749552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BA4E027-BBD5-682F-504F-F02F9A6B478F}"/>
              </a:ext>
            </a:extLst>
          </p:cNvPr>
          <p:cNvSpPr txBox="1"/>
          <p:nvPr/>
        </p:nvSpPr>
        <p:spPr>
          <a:xfrm>
            <a:off x="7095238" y="1108331"/>
            <a:ext cx="17134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/>
              <a:t>Protection bits</a:t>
            </a:r>
          </a:p>
        </p:txBody>
      </p:sp>
      <p:sp>
        <p:nvSpPr>
          <p:cNvPr id="13" name="Flowchart: Connector 12">
            <a:extLst>
              <a:ext uri="{FF2B5EF4-FFF2-40B4-BE49-F238E27FC236}">
                <a16:creationId xmlns:a16="http://schemas.microsoft.com/office/drawing/2014/main" id="{3783E8D5-3F68-F608-A3E0-FC10952B2845}"/>
              </a:ext>
            </a:extLst>
          </p:cNvPr>
          <p:cNvSpPr/>
          <p:nvPr/>
        </p:nvSpPr>
        <p:spPr>
          <a:xfrm>
            <a:off x="7626096" y="2048256"/>
            <a:ext cx="146304" cy="118872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4" name="Flowchart: Connector 13">
            <a:extLst>
              <a:ext uri="{FF2B5EF4-FFF2-40B4-BE49-F238E27FC236}">
                <a16:creationId xmlns:a16="http://schemas.microsoft.com/office/drawing/2014/main" id="{DD5AEB66-3F23-7D83-9E60-F78AF07C0C0A}"/>
              </a:ext>
            </a:extLst>
          </p:cNvPr>
          <p:cNvSpPr/>
          <p:nvPr/>
        </p:nvSpPr>
        <p:spPr>
          <a:xfrm>
            <a:off x="7860792" y="2042314"/>
            <a:ext cx="146304" cy="118872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5" name="Flowchart: Connector 14">
            <a:extLst>
              <a:ext uri="{FF2B5EF4-FFF2-40B4-BE49-F238E27FC236}">
                <a16:creationId xmlns:a16="http://schemas.microsoft.com/office/drawing/2014/main" id="{A297AFAB-472E-8F88-A68E-04357E8F57C0}"/>
              </a:ext>
            </a:extLst>
          </p:cNvPr>
          <p:cNvSpPr/>
          <p:nvPr/>
        </p:nvSpPr>
        <p:spPr>
          <a:xfrm>
            <a:off x="8095488" y="2042314"/>
            <a:ext cx="146304" cy="118872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A0F006C-5303-985D-2162-CF17EF48BDF0}"/>
              </a:ext>
            </a:extLst>
          </p:cNvPr>
          <p:cNvSpPr/>
          <p:nvPr/>
        </p:nvSpPr>
        <p:spPr>
          <a:xfrm>
            <a:off x="8808720" y="237427"/>
            <a:ext cx="3124200" cy="42062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>
                <a:solidFill>
                  <a:srgbClr val="0070C0"/>
                </a:solidFill>
              </a:rPr>
              <a:t>/include/</a:t>
            </a:r>
            <a:r>
              <a:rPr lang="en-IN" sz="2000" err="1">
                <a:solidFill>
                  <a:srgbClr val="0070C0"/>
                </a:solidFill>
              </a:rPr>
              <a:t>linux</a:t>
            </a:r>
            <a:r>
              <a:rPr lang="en-IN" sz="2000">
                <a:solidFill>
                  <a:srgbClr val="0070C0"/>
                </a:solidFill>
              </a:rPr>
              <a:t>/</a:t>
            </a:r>
            <a:r>
              <a:rPr lang="en-IN" sz="2000" err="1">
                <a:solidFill>
                  <a:srgbClr val="0070C0"/>
                </a:solidFill>
              </a:rPr>
              <a:t>mm_types.h</a:t>
            </a:r>
            <a:endParaRPr lang="en-IN" sz="2000">
              <a:solidFill>
                <a:srgbClr val="0070C0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7F43A48-2ECB-FCF6-16ED-B285C2CFA9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6582" y="120422"/>
            <a:ext cx="537378" cy="542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6812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96C88D-3939-DB80-E621-C6E5A3A0B8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1D7A13-3D09-287D-FCF0-92940B89E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2822582-AFC8-0079-41B2-479640AF15E7}"/>
              </a:ext>
            </a:extLst>
          </p:cNvPr>
          <p:cNvSpPr/>
          <p:nvPr/>
        </p:nvSpPr>
        <p:spPr>
          <a:xfrm>
            <a:off x="2764971" y="1567543"/>
            <a:ext cx="6629400" cy="32548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4000"/>
              <a:t>Heuristics for memory allocation: no virtual memory</a:t>
            </a:r>
          </a:p>
        </p:txBody>
      </p:sp>
    </p:spTree>
    <p:extLst>
      <p:ext uri="{BB962C8B-B14F-4D97-AF65-F5344CB8AC3E}">
        <p14:creationId xmlns:p14="http://schemas.microsoft.com/office/powerpoint/2010/main" val="23943571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9611B0-A769-DBA8-8C47-B668A381B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i="1"/>
              <a:t>struct page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F1212E-5AA4-35B0-43A1-4E5A1DCE8A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44BA9C-27C7-4BB7-00CD-D351BA1E1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30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9DBFD1-835A-DF21-5904-2B4D2A93B183}"/>
              </a:ext>
            </a:extLst>
          </p:cNvPr>
          <p:cNvSpPr txBox="1"/>
          <p:nvPr/>
        </p:nvSpPr>
        <p:spPr>
          <a:xfrm>
            <a:off x="968829" y="2209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3B68D7F-9003-6E98-E2B6-34FF36EBEAD5}"/>
              </a:ext>
            </a:extLst>
          </p:cNvPr>
          <p:cNvSpPr txBox="1"/>
          <p:nvPr/>
        </p:nvSpPr>
        <p:spPr>
          <a:xfrm>
            <a:off x="2018211" y="1935479"/>
            <a:ext cx="9335589" cy="230832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rgbClr val="00B050"/>
                </a:solidFill>
              </a:rPr>
              <a:t>flags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One </a:t>
            </a:r>
            <a:r>
              <a:rPr lang="en-IN" sz="2400" dirty="0">
                <a:solidFill>
                  <a:srgbClr val="FF0000"/>
                </a:solidFill>
              </a:rPr>
              <a:t>large</a:t>
            </a:r>
            <a:r>
              <a:rPr lang="en-IN" sz="2400" dirty="0"/>
              <a:t> union (20/40 bytes): it can store a bunch of things. Choices: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rgbClr val="0070C0"/>
                </a:solidFill>
              </a:rPr>
              <a:t>Pointer</a:t>
            </a:r>
            <a:r>
              <a:rPr lang="en-IN" sz="2400" dirty="0"/>
              <a:t> to the address space (I/O device whose pages are mapped)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2400" dirty="0"/>
              <a:t>Pointer to a </a:t>
            </a:r>
            <a:r>
              <a:rPr lang="en-IN" sz="2400" dirty="0">
                <a:solidFill>
                  <a:srgbClr val="7030A0"/>
                </a:solidFill>
              </a:rPr>
              <a:t>pool</a:t>
            </a:r>
            <a:r>
              <a:rPr lang="en-IN" sz="2400" dirty="0"/>
              <a:t> of pages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chemeClr val="accent6">
                    <a:lumMod val="75000"/>
                  </a:schemeClr>
                </a:solidFill>
              </a:rPr>
              <a:t>Page map </a:t>
            </a:r>
            <a:r>
              <a:rPr lang="en-IN" sz="2400" dirty="0"/>
              <a:t>(mapped from a dedicated device or DMA pages)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rgbClr val="C00000"/>
                </a:solidFill>
              </a:rPr>
              <a:t>Reference</a:t>
            </a:r>
            <a:r>
              <a:rPr lang="en-IN" sz="2400" dirty="0"/>
              <a:t> count</a:t>
            </a:r>
            <a:endParaRPr lang="en-IN" sz="2000" dirty="0"/>
          </a:p>
        </p:txBody>
      </p:sp>
      <p:pic>
        <p:nvPicPr>
          <p:cNvPr id="9" name="Picture 8" descr="A picture containing seat&#10;&#10;Description automatically generated">
            <a:extLst>
              <a:ext uri="{FF2B5EF4-FFF2-40B4-BE49-F238E27FC236}">
                <a16:creationId xmlns:a16="http://schemas.microsoft.com/office/drawing/2014/main" id="{699D6410-F931-82F5-7857-9250600E4B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852" y="2370230"/>
            <a:ext cx="1419415" cy="1438821"/>
          </a:xfrm>
          <a:prstGeom prst="rect">
            <a:avLst/>
          </a:prstGeom>
        </p:spPr>
      </p:pic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BD6ED398-7F58-D086-5D8B-6DD6F62CD8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121808">
            <a:off x="426570" y="4502258"/>
            <a:ext cx="1314175" cy="1314175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46D82858-BAA6-A513-17E7-CCE6207E6174}"/>
              </a:ext>
            </a:extLst>
          </p:cNvPr>
          <p:cNvSpPr/>
          <p:nvPr/>
        </p:nvSpPr>
        <p:spPr>
          <a:xfrm>
            <a:off x="2141219" y="4767943"/>
            <a:ext cx="9089571" cy="102950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This is a classic example of a data structure that has a very flexible structure: it can store anything (depending upon the end user).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A9E936F-7CDD-4D59-37C5-4A4B8B644785}"/>
              </a:ext>
            </a:extLst>
          </p:cNvPr>
          <p:cNvSpPr/>
          <p:nvPr/>
        </p:nvSpPr>
        <p:spPr>
          <a:xfrm>
            <a:off x="8808720" y="237427"/>
            <a:ext cx="3124200" cy="42062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dirty="0">
                <a:solidFill>
                  <a:srgbClr val="0070C0"/>
                </a:solidFill>
              </a:rPr>
              <a:t>/include/</a:t>
            </a:r>
            <a:r>
              <a:rPr lang="en-IN" sz="2000" dirty="0" err="1">
                <a:solidFill>
                  <a:srgbClr val="0070C0"/>
                </a:solidFill>
              </a:rPr>
              <a:t>linux</a:t>
            </a:r>
            <a:r>
              <a:rPr lang="en-IN" sz="2000" dirty="0">
                <a:solidFill>
                  <a:srgbClr val="0070C0"/>
                </a:solidFill>
              </a:rPr>
              <a:t>/</a:t>
            </a:r>
            <a:r>
              <a:rPr lang="en-IN" sz="2000" dirty="0" err="1">
                <a:solidFill>
                  <a:srgbClr val="0070C0"/>
                </a:solidFill>
              </a:rPr>
              <a:t>mm_types.h</a:t>
            </a:r>
            <a:endParaRPr lang="en-IN" sz="2000" dirty="0">
              <a:solidFill>
                <a:srgbClr val="0070C0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D38B0B9-7744-E80D-E9E8-94227323CC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6582" y="120422"/>
            <a:ext cx="537378" cy="542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7629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65518-AF70-34EE-A0F1-EF4B15DD7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i="1"/>
              <a:t>struct folio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00229E-0FE7-42B5-57B1-2B633573CD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>
                <a:solidFill>
                  <a:srgbClr val="00B050"/>
                </a:solidFill>
              </a:rPr>
              <a:t>Definition</a:t>
            </a:r>
            <a:r>
              <a:rPr lang="en-IN"/>
              <a:t>: A compound page is an </a:t>
            </a:r>
            <a:r>
              <a:rPr lang="en-IN">
                <a:solidFill>
                  <a:srgbClr val="C00000"/>
                </a:solidFill>
              </a:rPr>
              <a:t>aggregate</a:t>
            </a:r>
            <a:r>
              <a:rPr lang="en-IN"/>
              <a:t> of two or more contiguous pages</a:t>
            </a:r>
          </a:p>
          <a:p>
            <a:r>
              <a:rPr lang="en-IN"/>
              <a:t>A folio primarily </a:t>
            </a:r>
            <a:r>
              <a:rPr lang="en-IN">
                <a:solidFill>
                  <a:srgbClr val="0070C0"/>
                </a:solidFill>
              </a:rPr>
              <a:t>points</a:t>
            </a:r>
            <a:r>
              <a:rPr lang="en-IN"/>
              <a:t> to a compound </a:t>
            </a:r>
            <a:r>
              <a:rPr lang="en-IN">
                <a:solidFill>
                  <a:srgbClr val="002060"/>
                </a:solidFill>
              </a:rPr>
              <a:t>page.</a:t>
            </a:r>
          </a:p>
          <a:p>
            <a:pPr lvl="1"/>
            <a:r>
              <a:rPr lang="en-IN"/>
              <a:t>It is primarily needed to manage millions of pages in large memories</a:t>
            </a:r>
          </a:p>
          <a:p>
            <a:r>
              <a:rPr lang="en-IN"/>
              <a:t>It points to the </a:t>
            </a:r>
            <a:r>
              <a:rPr lang="en-IN">
                <a:solidFill>
                  <a:srgbClr val="00B050"/>
                </a:solidFill>
              </a:rPr>
              <a:t>first page </a:t>
            </a:r>
            <a:r>
              <a:rPr lang="en-IN"/>
              <a:t>in a </a:t>
            </a:r>
            <a:r>
              <a:rPr lang="en-IN">
                <a:solidFill>
                  <a:srgbClr val="0070C0"/>
                </a:solidFill>
              </a:rPr>
              <a:t>compound</a:t>
            </a:r>
            <a:r>
              <a:rPr lang="en-IN"/>
              <a:t> page </a:t>
            </a:r>
          </a:p>
          <a:p>
            <a:r>
              <a:rPr lang="en-IN"/>
              <a:t>It is very useful for </a:t>
            </a:r>
            <a:r>
              <a:rPr lang="en-IN">
                <a:solidFill>
                  <a:srgbClr val="C00000"/>
                </a:solidFill>
              </a:rPr>
              <a:t>memory mapped I/O </a:t>
            </a:r>
            <a:r>
              <a:rPr lang="en-IN"/>
              <a:t>(I/O devices and files)</a:t>
            </a:r>
          </a:p>
          <a:p>
            <a:r>
              <a:rPr lang="en-IN"/>
              <a:t>It is naturally aligned towards </a:t>
            </a:r>
            <a:r>
              <a:rPr lang="en-IN">
                <a:solidFill>
                  <a:srgbClr val="7030A0"/>
                </a:solidFill>
              </a:rPr>
              <a:t>read</a:t>
            </a:r>
            <a:r>
              <a:rPr lang="en-IN"/>
              <a:t> prefetching and </a:t>
            </a:r>
            <a:r>
              <a:rPr lang="en-IN">
                <a:solidFill>
                  <a:schemeClr val="accent2">
                    <a:lumMod val="75000"/>
                  </a:schemeClr>
                </a:solidFill>
              </a:rPr>
              <a:t>sequential</a:t>
            </a:r>
            <a:r>
              <a:rPr lang="en-IN"/>
              <a:t> writes</a:t>
            </a:r>
          </a:p>
          <a:p>
            <a:r>
              <a:rPr lang="en-IN"/>
              <a:t>Writes and </a:t>
            </a:r>
            <a:r>
              <a:rPr lang="en-IN">
                <a:solidFill>
                  <a:schemeClr val="accent1">
                    <a:lumMod val="75000"/>
                  </a:schemeClr>
                </a:solidFill>
              </a:rPr>
              <a:t>modification</a:t>
            </a:r>
            <a:r>
              <a:rPr lang="en-IN"/>
              <a:t> bits can be maintained at the </a:t>
            </a:r>
            <a:r>
              <a:rPr lang="en-IN">
                <a:solidFill>
                  <a:srgbClr val="00B050"/>
                </a:solidFill>
              </a:rPr>
              <a:t>folio</a:t>
            </a:r>
            <a:r>
              <a:rPr lang="en-IN"/>
              <a:t> level</a:t>
            </a:r>
          </a:p>
          <a:p>
            <a:pPr lvl="1"/>
            <a:r>
              <a:rPr lang="en-IN"/>
              <a:t>Easier to maintain LRU-based </a:t>
            </a:r>
            <a:r>
              <a:rPr lang="en-IN">
                <a:solidFill>
                  <a:srgbClr val="FF0000"/>
                </a:solidFill>
              </a:rPr>
              <a:t>replacement</a:t>
            </a:r>
            <a:r>
              <a:rPr lang="en-IN"/>
              <a:t> lists</a:t>
            </a:r>
          </a:p>
          <a:p>
            <a:endParaRPr lang="en-IN"/>
          </a:p>
          <a:p>
            <a:endParaRPr lang="en-IN"/>
          </a:p>
          <a:p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3E260D-B67B-06CA-59F8-F036109E81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76747F-59BC-45B4-78FE-8D6A16F55F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31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7E6C2C3-830E-0522-D73C-52E7E3F7D13C}"/>
              </a:ext>
            </a:extLst>
          </p:cNvPr>
          <p:cNvSpPr/>
          <p:nvPr/>
        </p:nvSpPr>
        <p:spPr>
          <a:xfrm>
            <a:off x="7424057" y="299811"/>
            <a:ext cx="4288972" cy="603704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dirty="0"/>
              <a:t>https://lwn.net/Articles/893512/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CA82455-59E2-702D-1564-4797FF621060}"/>
              </a:ext>
            </a:extLst>
          </p:cNvPr>
          <p:cNvSpPr/>
          <p:nvPr/>
        </p:nvSpPr>
        <p:spPr>
          <a:xfrm>
            <a:off x="7434943" y="1021329"/>
            <a:ext cx="4288972" cy="603704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dirty="0"/>
              <a:t>https://lwn.net/Articles/849538/</a:t>
            </a:r>
          </a:p>
        </p:txBody>
      </p:sp>
    </p:spTree>
    <p:extLst>
      <p:ext uri="{BB962C8B-B14F-4D97-AF65-F5344CB8AC3E}">
        <p14:creationId xmlns:p14="http://schemas.microsoft.com/office/powerpoint/2010/main" val="42702407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69CD21-3265-F799-C20B-77735304F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Folio of pages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8DC806-1834-190B-165C-00D9D00888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A </a:t>
            </a:r>
            <a:r>
              <a:rPr lang="en-IN" dirty="0">
                <a:solidFill>
                  <a:srgbClr val="00B050"/>
                </a:solidFill>
              </a:rPr>
              <a:t>folio</a:t>
            </a:r>
            <a:r>
              <a:rPr lang="en-IN" dirty="0"/>
              <a:t> acts like a single page</a:t>
            </a:r>
          </a:p>
          <a:p>
            <a:r>
              <a:rPr lang="en-IN" dirty="0"/>
              <a:t>It has its </a:t>
            </a:r>
            <a:r>
              <a:rPr lang="en-IN" dirty="0">
                <a:solidFill>
                  <a:srgbClr val="FF0000"/>
                </a:solidFill>
              </a:rPr>
              <a:t>permission</a:t>
            </a:r>
            <a:r>
              <a:rPr lang="en-IN" dirty="0"/>
              <a:t> bits and copy-on-write state</a:t>
            </a:r>
          </a:p>
          <a:p>
            <a:r>
              <a:rPr lang="en-IN" dirty="0"/>
              <a:t>Whenever a </a:t>
            </a:r>
            <a:r>
              <a:rPr lang="en-IN" dirty="0">
                <a:solidFill>
                  <a:schemeClr val="accent6">
                    <a:lumMod val="75000"/>
                  </a:schemeClr>
                </a:solidFill>
              </a:rPr>
              <a:t>page</a:t>
            </a:r>
            <a:r>
              <a:rPr lang="en-IN" dirty="0"/>
              <a:t> needs to be migrated, swapped out, or replicated (because COW)</a:t>
            </a:r>
          </a:p>
          <a:p>
            <a:pPr lvl="1"/>
            <a:r>
              <a:rPr lang="en-IN" dirty="0"/>
              <a:t>If a page is a part of a </a:t>
            </a:r>
            <a:r>
              <a:rPr lang="en-IN" dirty="0">
                <a:solidFill>
                  <a:schemeClr val="accent6">
                    <a:lumMod val="75000"/>
                  </a:schemeClr>
                </a:solidFill>
              </a:rPr>
              <a:t>folio</a:t>
            </a:r>
            <a:r>
              <a:rPr lang="en-IN" dirty="0"/>
              <a:t>, then the entire </a:t>
            </a:r>
            <a:r>
              <a:rPr lang="en-IN" dirty="0">
                <a:solidFill>
                  <a:srgbClr val="7030A0"/>
                </a:solidFill>
              </a:rPr>
              <a:t>operation</a:t>
            </a:r>
            <a:r>
              <a:rPr lang="en-IN" dirty="0"/>
              <a:t> happens on the folio</a:t>
            </a:r>
          </a:p>
          <a:p>
            <a:r>
              <a:rPr lang="en-IN" dirty="0"/>
              <a:t>Notion of huge pages</a:t>
            </a:r>
          </a:p>
          <a:p>
            <a:pPr lvl="1"/>
            <a:r>
              <a:rPr lang="en-IN" dirty="0"/>
              <a:t>We can have </a:t>
            </a:r>
            <a:r>
              <a:rPr lang="en-IN" dirty="0">
                <a:solidFill>
                  <a:srgbClr val="00B050"/>
                </a:solidFill>
              </a:rPr>
              <a:t>pages</a:t>
            </a:r>
            <a:r>
              <a:rPr lang="en-IN" dirty="0"/>
              <a:t> with size 2 MB and 1 GB</a:t>
            </a:r>
          </a:p>
          <a:p>
            <a:pPr lvl="1"/>
            <a:r>
              <a:rPr lang="en-IN" dirty="0"/>
              <a:t>Some </a:t>
            </a:r>
            <a:r>
              <a:rPr lang="en-IN" dirty="0">
                <a:solidFill>
                  <a:srgbClr val="0070C0"/>
                </a:solidFill>
              </a:rPr>
              <a:t>server</a:t>
            </a:r>
            <a:r>
              <a:rPr lang="en-IN" dirty="0"/>
              <a:t> processors support huge pages. This </a:t>
            </a:r>
            <a:r>
              <a:rPr lang="en-IN" dirty="0">
                <a:solidFill>
                  <a:srgbClr val="FF0000"/>
                </a:solidFill>
              </a:rPr>
              <a:t>requires</a:t>
            </a:r>
            <a:r>
              <a:rPr lang="en-IN" dirty="0"/>
              <a:t> changes to addressing or multiple entries are created in the </a:t>
            </a:r>
            <a:r>
              <a:rPr lang="en-IN" dirty="0">
                <a:solidFill>
                  <a:schemeClr val="accent5">
                    <a:lumMod val="75000"/>
                  </a:schemeClr>
                </a:solidFill>
              </a:rPr>
              <a:t>TLB</a:t>
            </a:r>
            <a:r>
              <a:rPr lang="en-IN" dirty="0"/>
              <a:t> (one for each page). The latter solution is very </a:t>
            </a:r>
            <a:r>
              <a:rPr lang="en-IN" dirty="0">
                <a:solidFill>
                  <a:srgbClr val="FF0000"/>
                </a:solidFill>
              </a:rPr>
              <a:t>expensive</a:t>
            </a:r>
            <a:r>
              <a:rPr lang="en-IN" dirty="0"/>
              <a:t>. Naturally align with folios.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1F886C-F4A5-4E5C-8D45-4915EA5AD6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7CCAF8-4653-BB4A-1733-16100ABD5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32</a:t>
            </a:fld>
            <a:endParaRPr lang="en-US"/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EDD4737B-D3C3-D80D-C7AC-9FDA173296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63547" y="4782730"/>
            <a:ext cx="749305" cy="749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8756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DF3FE-1365-6CB7-59BA-FC4003944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171" y="-80597"/>
            <a:ext cx="10515600" cy="1325563"/>
          </a:xfrm>
        </p:spPr>
        <p:txBody>
          <a:bodyPr/>
          <a:lstStyle/>
          <a:p>
            <a:r>
              <a:rPr lang="en-US" err="1"/>
              <a:t>pte</a:t>
            </a:r>
            <a:r>
              <a:rPr lang="en-US"/>
              <a:t> </a:t>
            </a:r>
            <a:r>
              <a:rPr lang="en-US">
                <a:sym typeface="Wingdings" panose="05000000000000000000" pitchFamily="2" charset="2"/>
              </a:rPr>
              <a:t> </a:t>
            </a:r>
            <a:r>
              <a:rPr lang="en-US" err="1">
                <a:sym typeface="Wingdings" panose="05000000000000000000" pitchFamily="2" charset="2"/>
              </a:rPr>
              <a:t>pfn</a:t>
            </a:r>
            <a:r>
              <a:rPr lang="en-US">
                <a:sym typeface="Wingdings" panose="05000000000000000000" pitchFamily="2" charset="2"/>
              </a:rPr>
              <a:t>  page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57E013-2F9D-4043-7ED6-C1FED47BCF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BDC952-F1E0-CE26-1C9C-EC1B7FBFFE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33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A16755-2B00-BB9F-44C5-1BBDF1A8C46E}"/>
              </a:ext>
            </a:extLst>
          </p:cNvPr>
          <p:cNvSpPr txBox="1"/>
          <p:nvPr/>
        </p:nvSpPr>
        <p:spPr>
          <a:xfrm>
            <a:off x="1008532" y="2611479"/>
            <a:ext cx="8789586" cy="163121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0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__</a:t>
            </a:r>
            <a:r>
              <a:rPr lang="en-US" sz="20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pfn_to_page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pfn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)              </a:t>
            </a:r>
            <a:r>
              <a:rPr lang="en-US" sz="2000" b="0" dirty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</a:t>
            </a:r>
            <a:endParaRPr lang="en-US" sz="20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({  unsigned long __</a:t>
            </a:r>
            <a:r>
              <a:rPr lang="en-US" sz="20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pfn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20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pfn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);            </a:t>
            </a:r>
            <a:r>
              <a:rPr lang="en-US" sz="2000" b="0" dirty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</a:t>
            </a:r>
            <a:endParaRPr lang="en-US" sz="20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   struct </a:t>
            </a:r>
            <a:r>
              <a:rPr lang="en-US" sz="20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mem_section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__sec 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sz="20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pfn_to_section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(__</a:t>
            </a:r>
            <a:r>
              <a:rPr lang="en-US" sz="20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pfn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);    </a:t>
            </a:r>
            <a:r>
              <a:rPr lang="en-US" sz="2000" b="0" dirty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</a:t>
            </a:r>
            <a:endParaRPr lang="en-US" sz="20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sz="20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section_mem_map_addr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(__sec) 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__</a:t>
            </a:r>
            <a:r>
              <a:rPr lang="en-US" sz="20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pfn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;      </a:t>
            </a:r>
            <a:r>
              <a:rPr lang="en-US" sz="2000" b="0" dirty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</a:t>
            </a:r>
            <a:endParaRPr lang="en-US" sz="20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})</a:t>
            </a:r>
            <a:endParaRPr lang="en-US" sz="20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80BBBF40-EFAC-DFB5-0746-B1ABF7BE7E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82749" y="2225108"/>
            <a:ext cx="638344" cy="57052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DA00B8D-5106-AD62-6189-271708E43D67}"/>
              </a:ext>
            </a:extLst>
          </p:cNvPr>
          <p:cNvSpPr/>
          <p:nvPr/>
        </p:nvSpPr>
        <p:spPr>
          <a:xfrm>
            <a:off x="1545336" y="1398407"/>
            <a:ext cx="8202168" cy="71323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IN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 dirty="0" err="1">
                <a:solidFill>
                  <a:srgbClr val="BD63C5"/>
                </a:solidFill>
                <a:effectLst/>
                <a:latin typeface="Consolas" panose="020B0609020204030204" pitchFamily="49" charset="0"/>
              </a:rPr>
              <a:t>pte_pfn</a:t>
            </a:r>
            <a:r>
              <a:rPr lang="en-IN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IN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IN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phys_to_pfn</a:t>
            </a:r>
            <a:r>
              <a:rPr lang="en-IN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IN" sz="20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pte</a:t>
            </a:r>
            <a:r>
              <a:rPr lang="en-IN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)</a:t>
            </a:r>
            <a:endParaRPr lang="en-IN" sz="2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IN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 dirty="0" err="1">
                <a:solidFill>
                  <a:srgbClr val="BD63C5"/>
                </a:solidFill>
                <a:effectLst/>
                <a:latin typeface="Consolas" panose="020B0609020204030204" pitchFamily="49" charset="0"/>
              </a:rPr>
              <a:t>phys_to_pfn</a:t>
            </a:r>
            <a:r>
              <a:rPr lang="en-IN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IN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) ((p) 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&gt;&gt;</a:t>
            </a:r>
            <a:r>
              <a:rPr lang="en-IN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PAGE_SHIFT)</a:t>
            </a:r>
            <a:endParaRPr lang="en-IN" sz="2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5E67A1E3-F3D6-C5C0-5086-4137DA4457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091399" y="1003444"/>
            <a:ext cx="638344" cy="5705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1505CF9-ECE6-42C4-02A6-3D8E7CF420C2}"/>
              </a:ext>
            </a:extLst>
          </p:cNvPr>
          <p:cNvSpPr txBox="1"/>
          <p:nvPr/>
        </p:nvSpPr>
        <p:spPr>
          <a:xfrm>
            <a:off x="338690" y="4270562"/>
            <a:ext cx="1151462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/>
              <a:t>The </a:t>
            </a:r>
            <a:r>
              <a:rPr lang="en-IN" sz="2400">
                <a:solidFill>
                  <a:srgbClr val="FF0000"/>
                </a:solidFill>
              </a:rPr>
              <a:t>contents</a:t>
            </a:r>
            <a:r>
              <a:rPr lang="en-IN" sz="2400"/>
              <a:t> of the </a:t>
            </a:r>
            <a:r>
              <a:rPr lang="en-IN" sz="2400" i="1" err="1"/>
              <a:t>pte</a:t>
            </a:r>
            <a:r>
              <a:rPr lang="en-IN" sz="2400" i="1"/>
              <a:t> </a:t>
            </a:r>
            <a:r>
              <a:rPr lang="en-IN" sz="2400"/>
              <a:t>(</a:t>
            </a:r>
            <a:r>
              <a:rPr lang="en-IN" sz="2400">
                <a:solidFill>
                  <a:srgbClr val="00B050"/>
                </a:solidFill>
              </a:rPr>
              <a:t>page table </a:t>
            </a:r>
            <a:r>
              <a:rPr lang="en-IN" sz="2400"/>
              <a:t>entry) contain the physical frame number and other </a:t>
            </a:r>
            <a:r>
              <a:rPr lang="en-IN" sz="2400">
                <a:solidFill>
                  <a:srgbClr val="0070C0"/>
                </a:solidFill>
              </a:rPr>
              <a:t>protection</a:t>
            </a:r>
            <a:r>
              <a:rPr lang="en-IN" sz="2400"/>
              <a:t> information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i="1" err="1"/>
              <a:t>pfn</a:t>
            </a:r>
            <a:r>
              <a:rPr lang="en-IN" sz="2400" i="1"/>
              <a:t> </a:t>
            </a:r>
            <a:r>
              <a:rPr lang="en-IN" sz="2400"/>
              <a:t>is just the </a:t>
            </a:r>
            <a:r>
              <a:rPr lang="en-IN" sz="2400">
                <a:solidFill>
                  <a:srgbClr val="7030A0"/>
                </a:solidFill>
              </a:rPr>
              <a:t>physical page number </a:t>
            </a:r>
            <a:r>
              <a:rPr lang="en-IN" sz="2400"/>
              <a:t>that is obtained by shifting the </a:t>
            </a:r>
            <a:r>
              <a:rPr lang="en-IN" sz="2400" i="1" err="1"/>
              <a:t>pte</a:t>
            </a:r>
            <a:r>
              <a:rPr lang="en-IN" sz="2400"/>
              <a:t> by PAGE_SHIFT (=12)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i="1"/>
              <a:t>struct page </a:t>
            </a:r>
            <a:r>
              <a:rPr lang="en-IN" sz="2400"/>
              <a:t>corresponds to a physical frame. Physical pages are </a:t>
            </a:r>
            <a:r>
              <a:rPr lang="en-IN" sz="2400">
                <a:solidFill>
                  <a:srgbClr val="C00000"/>
                </a:solidFill>
              </a:rPr>
              <a:t>organized</a:t>
            </a:r>
            <a:r>
              <a:rPr lang="en-IN" sz="2400"/>
              <a:t> into different </a:t>
            </a:r>
            <a:r>
              <a:rPr lang="en-IN" sz="2400">
                <a:solidFill>
                  <a:schemeClr val="accent1">
                    <a:lumMod val="75000"/>
                  </a:schemeClr>
                </a:solidFill>
              </a:rPr>
              <a:t>sections</a:t>
            </a:r>
            <a:r>
              <a:rPr lang="en-IN" sz="2400"/>
              <a:t>. Each section points to a </a:t>
            </a:r>
            <a:r>
              <a:rPr lang="en-IN" sz="2400">
                <a:solidFill>
                  <a:srgbClr val="FF0000"/>
                </a:solidFill>
              </a:rPr>
              <a:t>memory map </a:t>
            </a:r>
            <a:r>
              <a:rPr lang="en-IN" sz="2400"/>
              <a:t>(an array of </a:t>
            </a:r>
            <a:r>
              <a:rPr lang="en-IN" sz="2400">
                <a:solidFill>
                  <a:schemeClr val="accent5">
                    <a:lumMod val="75000"/>
                  </a:schemeClr>
                </a:solidFill>
              </a:rPr>
              <a:t>page</a:t>
            </a:r>
            <a:r>
              <a:rPr lang="en-IN" sz="2400"/>
              <a:t> structures).</a:t>
            </a:r>
            <a:endParaRPr lang="en-IN" sz="2400" i="1"/>
          </a:p>
        </p:txBody>
      </p:sp>
    </p:spTree>
    <p:extLst>
      <p:ext uri="{BB962C8B-B14F-4D97-AF65-F5344CB8AC3E}">
        <p14:creationId xmlns:p14="http://schemas.microsoft.com/office/powerpoint/2010/main" val="21034976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3369DA-E9AE-14B8-541F-1EAF60C5DE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48B009-87A3-7A76-A1E9-67D26C3E15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34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A0A70FA-91EB-A3F9-A1E5-59B502439645}"/>
              </a:ext>
            </a:extLst>
          </p:cNvPr>
          <p:cNvSpPr/>
          <p:nvPr/>
        </p:nvSpPr>
        <p:spPr>
          <a:xfrm>
            <a:off x="1153885" y="1240971"/>
            <a:ext cx="9884229" cy="46094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800"/>
              <a:t>TLB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12358720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3339E-9D7A-328F-BAB2-C3975B7A7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TLB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6CE131-BDA2-439F-6D61-099EB5E520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36578"/>
            <a:ext cx="10829544" cy="5156297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en-IN"/>
              <a:t>It is important to </a:t>
            </a:r>
            <a:r>
              <a:rPr lang="en-IN">
                <a:solidFill>
                  <a:srgbClr val="7030A0"/>
                </a:solidFill>
              </a:rPr>
              <a:t>manage</a:t>
            </a:r>
            <a:r>
              <a:rPr lang="en-IN"/>
              <a:t> the TLB well. </a:t>
            </a:r>
          </a:p>
          <a:p>
            <a:r>
              <a:rPr lang="en-IN"/>
              <a:t>More than </a:t>
            </a:r>
            <a:r>
              <a:rPr lang="en-IN">
                <a:solidFill>
                  <a:srgbClr val="FF0000"/>
                </a:solidFill>
              </a:rPr>
              <a:t>99%</a:t>
            </a:r>
            <a:r>
              <a:rPr lang="en-IN"/>
              <a:t> of the requests are satisfied by the TLB. </a:t>
            </a:r>
          </a:p>
          <a:p>
            <a:r>
              <a:rPr lang="en-IN">
                <a:cs typeface="Calibri" panose="020F0502020204030204"/>
              </a:rPr>
              <a:t>A TLB miss is quite </a:t>
            </a:r>
            <a:r>
              <a:rPr lang="en-IN">
                <a:solidFill>
                  <a:srgbClr val="C00000"/>
                </a:solidFill>
                <a:cs typeface="Calibri" panose="020F0502020204030204"/>
              </a:rPr>
              <a:t>expensive</a:t>
            </a:r>
            <a:r>
              <a:rPr lang="en-IN">
                <a:cs typeface="Calibri" panose="020F0502020204030204"/>
              </a:rPr>
              <a:t>. It involves a costly page table </a:t>
            </a:r>
            <a:r>
              <a:rPr lang="en-IN">
                <a:solidFill>
                  <a:schemeClr val="accent5">
                    <a:lumMod val="75000"/>
                  </a:schemeClr>
                </a:solidFill>
                <a:cs typeface="Calibri" panose="020F0502020204030204"/>
              </a:rPr>
              <a:t>walk</a:t>
            </a:r>
            <a:r>
              <a:rPr lang="en-IN">
                <a:cs typeface="Calibri" panose="020F0502020204030204"/>
              </a:rPr>
              <a:t>.</a:t>
            </a:r>
          </a:p>
          <a:p>
            <a:r>
              <a:rPr lang="en-IN">
                <a:cs typeface="Calibri" panose="020F0502020204030204"/>
              </a:rPr>
              <a:t>In x86 machines</a:t>
            </a:r>
          </a:p>
          <a:p>
            <a:pPr lvl="1"/>
            <a:r>
              <a:rPr lang="en-IN">
                <a:cs typeface="Calibri" panose="020F0502020204030204"/>
              </a:rPr>
              <a:t>By </a:t>
            </a:r>
            <a:r>
              <a:rPr lang="en-IN">
                <a:solidFill>
                  <a:srgbClr val="0070C0"/>
                </a:solidFill>
                <a:cs typeface="Calibri" panose="020F0502020204030204"/>
              </a:rPr>
              <a:t>default</a:t>
            </a:r>
            <a:r>
              <a:rPr lang="en-IN">
                <a:cs typeface="Calibri" panose="020F0502020204030204"/>
              </a:rPr>
              <a:t>, it is a 4 to 16-way set associative cache</a:t>
            </a:r>
          </a:p>
          <a:p>
            <a:pPr lvl="1"/>
            <a:r>
              <a:rPr lang="en-IN">
                <a:cs typeface="Calibri" panose="020F0502020204030204"/>
              </a:rPr>
              <a:t>Some processors allow the user to </a:t>
            </a:r>
            <a:r>
              <a:rPr lang="en-IN">
                <a:solidFill>
                  <a:srgbClr val="00B050"/>
                </a:solidFill>
                <a:cs typeface="Calibri" panose="020F0502020204030204"/>
              </a:rPr>
              <a:t>configure</a:t>
            </a:r>
            <a:r>
              <a:rPr lang="en-IN">
                <a:cs typeface="Calibri" panose="020F0502020204030204"/>
              </a:rPr>
              <a:t> the associativity</a:t>
            </a:r>
          </a:p>
          <a:p>
            <a:pPr lvl="1"/>
            <a:r>
              <a:rPr lang="en-IN">
                <a:cs typeface="Calibri" panose="020F0502020204030204"/>
              </a:rPr>
              <a:t>Some </a:t>
            </a:r>
            <a:r>
              <a:rPr lang="en-IN">
                <a:solidFill>
                  <a:srgbClr val="C00000"/>
                </a:solidFill>
                <a:cs typeface="Calibri" panose="020F0502020204030204"/>
              </a:rPr>
              <a:t>processors</a:t>
            </a:r>
            <a:r>
              <a:rPr lang="en-IN">
                <a:cs typeface="Calibri" panose="020F0502020204030204"/>
              </a:rPr>
              <a:t> can also have a 2-level TLB or a separate data TLB and </a:t>
            </a:r>
            <a:r>
              <a:rPr lang="en-IN" err="1">
                <a:cs typeface="Calibri" panose="020F0502020204030204"/>
              </a:rPr>
              <a:t>i</a:t>
            </a:r>
            <a:r>
              <a:rPr lang="en-IN">
                <a:cs typeface="Calibri" panose="020F0502020204030204"/>
              </a:rPr>
              <a:t>-TLB</a:t>
            </a:r>
          </a:p>
          <a:p>
            <a:pPr lvl="1"/>
            <a:r>
              <a:rPr lang="en-IN">
                <a:cs typeface="Calibri" panose="020F0502020204030204"/>
              </a:rPr>
              <a:t>Each </a:t>
            </a:r>
            <a:r>
              <a:rPr lang="en-IN">
                <a:solidFill>
                  <a:srgbClr val="00B050"/>
                </a:solidFill>
                <a:cs typeface="Calibri" panose="020F0502020204030204"/>
              </a:rPr>
              <a:t>entry</a:t>
            </a:r>
            <a:r>
              <a:rPr lang="en-IN">
                <a:cs typeface="Calibri" panose="020F0502020204030204"/>
              </a:rPr>
              <a:t> of the TLB (corresponding to a </a:t>
            </a:r>
            <a:r>
              <a:rPr lang="en-IN">
                <a:solidFill>
                  <a:schemeClr val="accent2">
                    <a:lumMod val="75000"/>
                  </a:schemeClr>
                </a:solidFill>
                <a:cs typeface="Calibri" panose="020F0502020204030204"/>
              </a:rPr>
              <a:t>virtual page number</a:t>
            </a:r>
            <a:r>
              <a:rPr lang="en-IN">
                <a:cs typeface="Calibri" panose="020F0502020204030204"/>
              </a:rPr>
              <a:t>) contains a pointer to a physical page number, and has other </a:t>
            </a:r>
            <a:r>
              <a:rPr lang="en-IN">
                <a:solidFill>
                  <a:srgbClr val="FF0000"/>
                </a:solidFill>
                <a:cs typeface="Calibri" panose="020F0502020204030204"/>
              </a:rPr>
              <a:t>protection</a:t>
            </a:r>
            <a:r>
              <a:rPr lang="en-IN">
                <a:cs typeface="Calibri" panose="020F0502020204030204"/>
              </a:rPr>
              <a:t> bits (+ other </a:t>
            </a:r>
            <a:r>
              <a:rPr lang="en-IN">
                <a:solidFill>
                  <a:schemeClr val="accent5"/>
                </a:solidFill>
                <a:cs typeface="Calibri" panose="020F0502020204030204"/>
              </a:rPr>
              <a:t>data</a:t>
            </a:r>
            <a:r>
              <a:rPr lang="en-IN">
                <a:cs typeface="Calibri" panose="020F0502020204030204"/>
              </a:rPr>
              <a:t>)</a:t>
            </a:r>
          </a:p>
          <a:p>
            <a:r>
              <a:rPr lang="en-IN">
                <a:solidFill>
                  <a:srgbClr val="00B050"/>
                </a:solidFill>
                <a:cs typeface="Calibri" panose="020F0502020204030204"/>
              </a:rPr>
              <a:t>Flushing</a:t>
            </a:r>
            <a:r>
              <a:rPr lang="en-IN">
                <a:cs typeface="Calibri" panose="020F0502020204030204"/>
              </a:rPr>
              <a:t> the TLB</a:t>
            </a:r>
          </a:p>
          <a:p>
            <a:pPr lvl="1"/>
            <a:r>
              <a:rPr lang="en-IN">
                <a:cs typeface="Calibri" panose="020F0502020204030204"/>
              </a:rPr>
              <a:t>Just </a:t>
            </a:r>
            <a:r>
              <a:rPr lang="en-IN">
                <a:solidFill>
                  <a:srgbClr val="FF0000"/>
                </a:solidFill>
                <a:cs typeface="Calibri" panose="020F0502020204030204"/>
              </a:rPr>
              <a:t>modifying</a:t>
            </a:r>
            <a:r>
              <a:rPr lang="en-IN">
                <a:cs typeface="Calibri" panose="020F0502020204030204"/>
              </a:rPr>
              <a:t> the CR3 register </a:t>
            </a:r>
            <a:r>
              <a:rPr lang="en-IN">
                <a:solidFill>
                  <a:srgbClr val="0070C0"/>
                </a:solidFill>
                <a:cs typeface="Calibri" panose="020F0502020204030204"/>
              </a:rPr>
              <a:t>flushes</a:t>
            </a:r>
            <a:r>
              <a:rPr lang="en-IN">
                <a:cs typeface="Calibri" panose="020F0502020204030204"/>
              </a:rPr>
              <a:t> the TLB</a:t>
            </a:r>
          </a:p>
          <a:p>
            <a:pPr lvl="1"/>
            <a:r>
              <a:rPr lang="en-IN">
                <a:cs typeface="Calibri" panose="020F0502020204030204"/>
              </a:rPr>
              <a:t>Some entries can still be retained (not flushed) if the G (</a:t>
            </a:r>
            <a:r>
              <a:rPr lang="en-IN">
                <a:solidFill>
                  <a:srgbClr val="C00000"/>
                </a:solidFill>
                <a:cs typeface="Calibri" panose="020F0502020204030204"/>
              </a:rPr>
              <a:t>global</a:t>
            </a:r>
            <a:r>
              <a:rPr lang="en-IN">
                <a:cs typeface="Calibri" panose="020F0502020204030204"/>
              </a:rPr>
              <a:t>) bit is set</a:t>
            </a:r>
          </a:p>
          <a:p>
            <a:pPr lvl="1"/>
            <a:r>
              <a:rPr lang="en-IN">
                <a:cs typeface="Calibri" panose="020F0502020204030204"/>
              </a:rPr>
              <a:t>The </a:t>
            </a:r>
            <a:r>
              <a:rPr lang="en-IN" i="1" err="1">
                <a:cs typeface="Calibri" panose="020F0502020204030204"/>
              </a:rPr>
              <a:t>invlpg</a:t>
            </a:r>
            <a:r>
              <a:rPr lang="en-IN" i="1">
                <a:cs typeface="Calibri" panose="020F0502020204030204"/>
              </a:rPr>
              <a:t> </a:t>
            </a:r>
            <a:r>
              <a:rPr lang="en-IN">
                <a:cs typeface="Calibri" panose="020F0502020204030204"/>
              </a:rPr>
              <a:t>instruction can flush the entire TLB, or a specific page, or the pages belong to a </a:t>
            </a:r>
            <a:r>
              <a:rPr lang="en-IN">
                <a:solidFill>
                  <a:srgbClr val="7030A0"/>
                </a:solidFill>
                <a:cs typeface="Calibri" panose="020F0502020204030204"/>
              </a:rPr>
              <a:t>process</a:t>
            </a:r>
            <a:r>
              <a:rPr lang="en-IN">
                <a:cs typeface="Calibri" panose="020F0502020204030204"/>
              </a:rPr>
              <a:t>. How ???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C32884-2D16-2BA6-B147-B733A30B6C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2EC313-27A0-5A1D-DEBF-08E90BF327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35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7E1D58E-7DE0-13B3-B191-669C766FB038}"/>
              </a:ext>
            </a:extLst>
          </p:cNvPr>
          <p:cNvSpPr/>
          <p:nvPr/>
        </p:nvSpPr>
        <p:spPr>
          <a:xfrm>
            <a:off x="8723376" y="576072"/>
            <a:ext cx="2944368" cy="36512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>
                <a:solidFill>
                  <a:schemeClr val="accent5">
                    <a:lumMod val="75000"/>
                  </a:schemeClr>
                </a:solidFill>
              </a:rPr>
              <a:t>/arch/x86/mm/</a:t>
            </a:r>
            <a:r>
              <a:rPr lang="en-IN" sz="2000" err="1">
                <a:solidFill>
                  <a:schemeClr val="accent5">
                    <a:lumMod val="75000"/>
                  </a:schemeClr>
                </a:solidFill>
              </a:rPr>
              <a:t>tlb.c</a:t>
            </a:r>
            <a:endParaRPr lang="en-IN" sz="200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D4804E7-42A2-944E-32AC-C65C3F11CF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5998" y="494871"/>
            <a:ext cx="537378" cy="542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44957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85C73-9A02-E1F7-0F6A-19367CDEB8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Notion of the ASID (PCID)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FF1B74-353A-5FD7-4265-AB6EED565D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788" y="1465206"/>
            <a:ext cx="11012424" cy="2933058"/>
          </a:xfrm>
        </p:spPr>
        <p:txBody>
          <a:bodyPr>
            <a:normAutofit fontScale="92500"/>
          </a:bodyPr>
          <a:lstStyle/>
          <a:p>
            <a:r>
              <a:rPr lang="en-IN" sz="2400"/>
              <a:t>A context </a:t>
            </a:r>
            <a:r>
              <a:rPr lang="en-IN" sz="2400">
                <a:solidFill>
                  <a:srgbClr val="0070C0"/>
                </a:solidFill>
              </a:rPr>
              <a:t>switch</a:t>
            </a:r>
            <a:r>
              <a:rPr lang="en-IN" sz="2400"/>
              <a:t> is </a:t>
            </a:r>
            <a:r>
              <a:rPr lang="en-IN" sz="2400">
                <a:solidFill>
                  <a:srgbClr val="C00000"/>
                </a:solidFill>
              </a:rPr>
              <a:t>heavy</a:t>
            </a:r>
            <a:r>
              <a:rPr lang="en-IN" sz="2400"/>
              <a:t> on the TLB</a:t>
            </a:r>
          </a:p>
          <a:p>
            <a:r>
              <a:rPr lang="en-IN" sz="2400"/>
              <a:t>The new </a:t>
            </a:r>
            <a:r>
              <a:rPr lang="en-IN" sz="2400">
                <a:solidFill>
                  <a:srgbClr val="00B050"/>
                </a:solidFill>
              </a:rPr>
              <a:t>process</a:t>
            </a:r>
            <a:r>
              <a:rPr lang="en-IN" sz="2400"/>
              <a:t> suffers from plenty of TLB </a:t>
            </a:r>
            <a:r>
              <a:rPr lang="en-IN" sz="2400">
                <a:solidFill>
                  <a:srgbClr val="FF0000"/>
                </a:solidFill>
              </a:rPr>
              <a:t>misses</a:t>
            </a:r>
          </a:p>
          <a:p>
            <a:r>
              <a:rPr lang="en-IN" sz="2400"/>
              <a:t>The same is </a:t>
            </a:r>
            <a:r>
              <a:rPr lang="en-IN" sz="2400">
                <a:solidFill>
                  <a:srgbClr val="7030A0"/>
                </a:solidFill>
              </a:rPr>
              <a:t>true</a:t>
            </a:r>
            <a:r>
              <a:rPr lang="en-IN" sz="2400"/>
              <a:t> when the old </a:t>
            </a:r>
            <a:r>
              <a:rPr lang="en-IN" sz="2400">
                <a:solidFill>
                  <a:srgbClr val="00B050"/>
                </a:solidFill>
              </a:rPr>
              <a:t>process</a:t>
            </a:r>
            <a:r>
              <a:rPr lang="en-IN" sz="2400"/>
              <a:t> runs on the </a:t>
            </a:r>
            <a:r>
              <a:rPr lang="en-IN" sz="2400">
                <a:solidFill>
                  <a:schemeClr val="accent2">
                    <a:lumMod val="50000"/>
                  </a:schemeClr>
                </a:solidFill>
              </a:rPr>
              <a:t>core</a:t>
            </a:r>
            <a:r>
              <a:rPr lang="en-IN" sz="2400"/>
              <a:t> again</a:t>
            </a:r>
          </a:p>
          <a:p>
            <a:r>
              <a:rPr lang="en-IN" sz="2400"/>
              <a:t>If we can </a:t>
            </a:r>
            <a:r>
              <a:rPr lang="en-IN" sz="2400">
                <a:solidFill>
                  <a:srgbClr val="7030A0"/>
                </a:solidFill>
              </a:rPr>
              <a:t>store</a:t>
            </a:r>
            <a:r>
              <a:rPr lang="en-IN" sz="2400"/>
              <a:t> the </a:t>
            </a:r>
            <a:r>
              <a:rPr lang="en-IN" sz="2400" i="1" err="1"/>
              <a:t>pid</a:t>
            </a:r>
            <a:r>
              <a:rPr lang="en-IN" sz="2400"/>
              <a:t> along with every TLB entry, our job is done</a:t>
            </a:r>
          </a:p>
          <a:p>
            <a:r>
              <a:rPr lang="en-IN" sz="2400"/>
              <a:t>Then two </a:t>
            </a:r>
            <a:r>
              <a:rPr lang="en-IN" sz="2400">
                <a:solidFill>
                  <a:srgbClr val="0070C0"/>
                </a:solidFill>
              </a:rPr>
              <a:t>processes</a:t>
            </a:r>
            <a:r>
              <a:rPr lang="en-IN" sz="2400"/>
              <a:t> can run on the same core (one after the other) without flushing the </a:t>
            </a:r>
            <a:r>
              <a:rPr lang="en-IN" sz="2400">
                <a:solidFill>
                  <a:srgbClr val="C00000"/>
                </a:solidFill>
              </a:rPr>
              <a:t>TLB</a:t>
            </a:r>
            <a:r>
              <a:rPr lang="en-IN" sz="2400"/>
              <a:t>.</a:t>
            </a:r>
          </a:p>
          <a:p>
            <a:r>
              <a:rPr lang="en-IN" sz="2400"/>
              <a:t>Let us call this additional annotate the ASID (address space ID), Intel calls it PCID </a:t>
            </a:r>
            <a:r>
              <a:rPr lang="en-IN" sz="2400">
                <a:sym typeface="Wingdings" panose="05000000000000000000" pitchFamily="2" charset="2"/>
              </a:rPr>
              <a:t> Processor-Context ID</a:t>
            </a:r>
            <a:r>
              <a:rPr lang="en-IN" sz="2400"/>
              <a:t>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9F75C4-8527-E2CA-DC32-B2B5F5D8D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2BF275-A17D-4A61-4953-7339D9919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36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F27055-9146-263C-B58F-A70948351704}"/>
              </a:ext>
            </a:extLst>
          </p:cNvPr>
          <p:cNvSpPr txBox="1"/>
          <p:nvPr/>
        </p:nvSpPr>
        <p:spPr>
          <a:xfrm>
            <a:off x="215330" y="4432146"/>
            <a:ext cx="15313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rgbClr val="FF0000"/>
                </a:solidFill>
                <a:latin typeface="Comic Sans MS" panose="030F0702030302020204" pitchFamily="66" charset="0"/>
              </a:rPr>
              <a:t>Problem: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E162B96-58D5-1137-81E7-51DE725BAA63}"/>
              </a:ext>
            </a:extLst>
          </p:cNvPr>
          <p:cNvSpPr/>
          <p:nvPr/>
        </p:nvSpPr>
        <p:spPr>
          <a:xfrm>
            <a:off x="1517904" y="4995030"/>
            <a:ext cx="7284720" cy="68524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A </a:t>
            </a:r>
            <a:r>
              <a:rPr lang="en-IN" sz="2000" i="1" err="1">
                <a:solidFill>
                  <a:srgbClr val="0070C0"/>
                </a:solidFill>
              </a:rPr>
              <a:t>pid</a:t>
            </a:r>
            <a:r>
              <a:rPr lang="en-IN" sz="2000" i="1"/>
              <a:t> </a:t>
            </a:r>
            <a:r>
              <a:rPr lang="en-IN" sz="2000"/>
              <a:t>is an OS-specific concept, whereas the </a:t>
            </a:r>
            <a:r>
              <a:rPr lang="en-IN" sz="2000">
                <a:solidFill>
                  <a:srgbClr val="C00000"/>
                </a:solidFill>
              </a:rPr>
              <a:t>ASIC/PCID </a:t>
            </a:r>
            <a:r>
              <a:rPr lang="en-IN" sz="2000"/>
              <a:t>is a hardware concept. How to </a:t>
            </a:r>
            <a:r>
              <a:rPr lang="en-IN" sz="2000">
                <a:solidFill>
                  <a:srgbClr val="FF0000"/>
                </a:solidFill>
              </a:rPr>
              <a:t>reconcile</a:t>
            </a:r>
            <a:r>
              <a:rPr lang="en-IN" sz="2000"/>
              <a:t> both?  </a:t>
            </a:r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A122481E-3CC0-7923-5569-F35D5D5600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5053774"/>
            <a:ext cx="605943" cy="605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40195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49C197-ADD6-C686-A6BC-D580407610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Let the Hardware Win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4AF4D3-C1B4-6AD2-8796-2C1275FF7C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28126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IN" sz="2400" dirty="0"/>
              <a:t>Maintain a small per-CPU array of </a:t>
            </a:r>
            <a:r>
              <a:rPr lang="en-IN" sz="2400" dirty="0">
                <a:solidFill>
                  <a:srgbClr val="0070C0"/>
                </a:solidFill>
              </a:rPr>
              <a:t>PCIDs</a:t>
            </a:r>
          </a:p>
          <a:p>
            <a:r>
              <a:rPr lang="en-IN" sz="2400" dirty="0"/>
              <a:t>Cache the last few mm (</a:t>
            </a:r>
            <a:r>
              <a:rPr lang="en-IN" sz="2400" dirty="0">
                <a:solidFill>
                  <a:srgbClr val="FF0000"/>
                </a:solidFill>
              </a:rPr>
              <a:t>memory maps</a:t>
            </a:r>
            <a:r>
              <a:rPr lang="en-IN" sz="2400" dirty="0"/>
              <a:t>) for tasks that </a:t>
            </a:r>
            <a:r>
              <a:rPr lang="en-IN" sz="2400" dirty="0">
                <a:solidFill>
                  <a:srgbClr val="0070C0"/>
                </a:solidFill>
              </a:rPr>
              <a:t>executed</a:t>
            </a:r>
            <a:r>
              <a:rPr lang="en-IN" sz="2400" dirty="0"/>
              <a:t> on the CPU</a:t>
            </a:r>
          </a:p>
          <a:p>
            <a:r>
              <a:rPr lang="en-IN" sz="2400" dirty="0"/>
              <a:t>The </a:t>
            </a:r>
            <a:r>
              <a:rPr lang="en-IN" sz="2400" dirty="0">
                <a:solidFill>
                  <a:srgbClr val="00B050"/>
                </a:solidFill>
              </a:rPr>
              <a:t>PCID</a:t>
            </a:r>
            <a:r>
              <a:rPr lang="en-IN" sz="2400" dirty="0"/>
              <a:t> bits are set to [1, </a:t>
            </a:r>
            <a:r>
              <a:rPr lang="en-IN" sz="2400" dirty="0">
                <a:solidFill>
                  <a:schemeClr val="accent2">
                    <a:lumMod val="75000"/>
                  </a:schemeClr>
                </a:solidFill>
              </a:rPr>
              <a:t>TLB_NR_DYN_ASIDS</a:t>
            </a:r>
            <a:r>
              <a:rPr lang="en-IN" sz="2400" dirty="0"/>
              <a:t>]</a:t>
            </a:r>
          </a:p>
          <a:p>
            <a:r>
              <a:rPr lang="en-IN" sz="2400" dirty="0">
                <a:solidFill>
                  <a:schemeClr val="accent2">
                    <a:lumMod val="75000"/>
                  </a:schemeClr>
                </a:solidFill>
              </a:rPr>
              <a:t>TLB_NR_DYN_ASIDS </a:t>
            </a:r>
            <a:r>
              <a:rPr lang="en-IN" sz="2400" dirty="0"/>
              <a:t>= 6 [</a:t>
            </a:r>
            <a:r>
              <a:rPr lang="en-IN" sz="2400" dirty="0">
                <a:solidFill>
                  <a:srgbClr val="0070C0"/>
                </a:solidFill>
              </a:rPr>
              <a:t>default</a:t>
            </a:r>
            <a:r>
              <a:rPr lang="en-IN" sz="2400" dirty="0"/>
              <a:t> </a:t>
            </a:r>
            <a:r>
              <a:rPr lang="en-IN" sz="2400" dirty="0">
                <a:solidFill>
                  <a:srgbClr val="0070C0"/>
                </a:solidFill>
              </a:rPr>
              <a:t>value</a:t>
            </a:r>
            <a:r>
              <a:rPr lang="en-IN" sz="2400" dirty="0"/>
              <a:t>] (/include/</a:t>
            </a:r>
            <a:r>
              <a:rPr lang="en-IN" sz="2400" dirty="0" err="1"/>
              <a:t>asm</a:t>
            </a:r>
            <a:r>
              <a:rPr lang="en-IN" sz="2400" dirty="0"/>
              <a:t>/</a:t>
            </a:r>
            <a:r>
              <a:rPr lang="en-IN" sz="2400" dirty="0" err="1"/>
              <a:t>tlbflush.h</a:t>
            </a:r>
            <a:r>
              <a:rPr lang="en-IN" sz="2400" dirty="0"/>
              <a:t>)</a:t>
            </a:r>
          </a:p>
          <a:p>
            <a:r>
              <a:rPr lang="en-IN" sz="2400" dirty="0">
                <a:cs typeface="Calibri" panose="020F0502020204030204"/>
              </a:rPr>
              <a:t>The PCID is the first 12 bits of the CR3 register </a:t>
            </a:r>
          </a:p>
          <a:p>
            <a:r>
              <a:rPr lang="en-IN" sz="2400" dirty="0">
                <a:cs typeface="Calibri" panose="020F0502020204030204"/>
              </a:rPr>
              <a:t>Each TLB entry also </a:t>
            </a:r>
            <a:r>
              <a:rPr lang="en-IN" sz="2400" dirty="0">
                <a:solidFill>
                  <a:srgbClr val="0070C0"/>
                </a:solidFill>
                <a:cs typeface="Calibri" panose="020F0502020204030204"/>
              </a:rPr>
              <a:t>contains </a:t>
            </a:r>
            <a:r>
              <a:rPr lang="en-IN" sz="2400" dirty="0">
                <a:cs typeface="Calibri" panose="020F0502020204030204"/>
              </a:rPr>
              <a:t>the associated PCID</a:t>
            </a:r>
          </a:p>
          <a:p>
            <a:pPr lvl="1"/>
            <a:r>
              <a:rPr lang="en-IN" dirty="0">
                <a:cs typeface="Calibri" panose="020F0502020204030204"/>
              </a:rPr>
              <a:t>It is </a:t>
            </a:r>
            <a:r>
              <a:rPr lang="en-IN" dirty="0">
                <a:solidFill>
                  <a:srgbClr val="FF0000"/>
                </a:solidFill>
                <a:cs typeface="Calibri" panose="020F0502020204030204"/>
              </a:rPr>
              <a:t>matched</a:t>
            </a:r>
            <a:r>
              <a:rPr lang="en-IN" dirty="0">
                <a:cs typeface="Calibri" panose="020F0502020204030204"/>
              </a:rPr>
              <a:t> with the current PCID </a:t>
            </a:r>
          </a:p>
          <a:p>
            <a:pPr lvl="1"/>
            <a:r>
              <a:rPr lang="en-IN" dirty="0">
                <a:cs typeface="Calibri" panose="020F0502020204030204"/>
              </a:rPr>
              <a:t>The INVPCID </a:t>
            </a:r>
            <a:r>
              <a:rPr lang="en-IN" dirty="0">
                <a:solidFill>
                  <a:srgbClr val="7030A0"/>
                </a:solidFill>
                <a:cs typeface="Calibri" panose="020F0502020204030204"/>
              </a:rPr>
              <a:t>instruction</a:t>
            </a:r>
            <a:r>
              <a:rPr lang="en-IN" dirty="0">
                <a:cs typeface="Calibri" panose="020F0502020204030204"/>
              </a:rPr>
              <a:t> can be used to </a:t>
            </a:r>
            <a:r>
              <a:rPr lang="en-IN" dirty="0">
                <a:solidFill>
                  <a:schemeClr val="accent6">
                    <a:lumMod val="75000"/>
                  </a:schemeClr>
                </a:solidFill>
                <a:cs typeface="Calibri" panose="020F0502020204030204"/>
              </a:rPr>
              <a:t>invalidate</a:t>
            </a:r>
            <a:r>
              <a:rPr lang="en-IN" dirty="0">
                <a:cs typeface="Calibri" panose="020F0502020204030204"/>
              </a:rPr>
              <a:t> all the TLB entries that corresponds to a </a:t>
            </a:r>
            <a:r>
              <a:rPr lang="en-IN" dirty="0">
                <a:solidFill>
                  <a:schemeClr val="accent5">
                    <a:lumMod val="75000"/>
                  </a:schemeClr>
                </a:solidFill>
                <a:cs typeface="Calibri" panose="020F0502020204030204"/>
              </a:rPr>
              <a:t>single</a:t>
            </a:r>
            <a:r>
              <a:rPr lang="en-IN" dirty="0">
                <a:cs typeface="Calibri" panose="020F0502020204030204"/>
              </a:rPr>
              <a:t> PCID</a:t>
            </a:r>
          </a:p>
          <a:p>
            <a:endParaRPr lang="en-IN" sz="2400" dirty="0">
              <a:cs typeface="Calibri" panose="020F0502020204030204"/>
            </a:endParaRPr>
          </a:p>
          <a:p>
            <a:endParaRPr lang="en-IN" dirty="0">
              <a:cs typeface="Calibri" panose="020F0502020204030204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5BF9276-7C92-1B3B-7CAA-655ECB3259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AA56DC-241A-4764-18A6-139DA3C152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89076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7563F8-B425-CCB3-1069-ABA495B57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Lazy TLB Mode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E17A30-1DEE-719D-87DC-40E8AB0D2B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50571"/>
            <a:ext cx="10515600" cy="392974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Assume several CPUs share a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page table </a:t>
            </a:r>
          </a:p>
          <a:p>
            <a:pPr lvl="1"/>
            <a:r>
              <a:rPr lang="en-US" dirty="0"/>
              <a:t>One of them runs a call that </a:t>
            </a:r>
            <a:r>
              <a:rPr lang="en-US" dirty="0">
                <a:solidFill>
                  <a:srgbClr val="0070C0"/>
                </a:solidFill>
              </a:rPr>
              <a:t>invalidates</a:t>
            </a:r>
            <a:r>
              <a:rPr lang="en-US" dirty="0"/>
              <a:t> an entry </a:t>
            </a:r>
          </a:p>
          <a:p>
            <a:pPr lvl="1"/>
            <a:r>
              <a:rPr lang="en-US" dirty="0"/>
              <a:t>This is invalidated for the full </a:t>
            </a:r>
            <a:r>
              <a:rPr lang="en-US" dirty="0">
                <a:solidFill>
                  <a:srgbClr val="00B050"/>
                </a:solidFill>
              </a:rPr>
              <a:t>process</a:t>
            </a:r>
          </a:p>
          <a:p>
            <a:pPr lvl="1"/>
            <a:r>
              <a:rPr lang="en-US" dirty="0"/>
              <a:t>All the </a:t>
            </a:r>
            <a:r>
              <a:rPr lang="en-US" dirty="0">
                <a:solidFill>
                  <a:srgbClr val="C00000"/>
                </a:solidFill>
              </a:rPr>
              <a:t>TLBs</a:t>
            </a:r>
            <a:r>
              <a:rPr lang="en-US" dirty="0"/>
              <a:t> need to be flushed</a:t>
            </a:r>
          </a:p>
          <a:p>
            <a:r>
              <a:rPr lang="en-US" dirty="0"/>
              <a:t>Let’s say that one of the CPUs is running a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kernel</a:t>
            </a:r>
            <a:r>
              <a:rPr lang="en-US" dirty="0"/>
              <a:t> thread</a:t>
            </a:r>
          </a:p>
          <a:p>
            <a:pPr lvl="1"/>
            <a:r>
              <a:rPr lang="en-US" dirty="0"/>
              <a:t>It need not </a:t>
            </a:r>
            <a:r>
              <a:rPr lang="en-US" dirty="0">
                <a:solidFill>
                  <a:srgbClr val="7030A0"/>
                </a:solidFill>
              </a:rPr>
              <a:t>invalidate</a:t>
            </a:r>
            <a:r>
              <a:rPr lang="en-US" dirty="0"/>
              <a:t> the entry immediately </a:t>
            </a:r>
          </a:p>
          <a:p>
            <a:pPr lvl="1"/>
            <a:r>
              <a:rPr lang="en-US" dirty="0"/>
              <a:t>It can set the </a:t>
            </a:r>
            <a:r>
              <a:rPr lang="en-US" dirty="0">
                <a:solidFill>
                  <a:srgbClr val="0070C0"/>
                </a:solidFill>
              </a:rPr>
              <a:t>CPU</a:t>
            </a:r>
            <a:r>
              <a:rPr lang="en-US" dirty="0"/>
              <a:t> to “</a:t>
            </a:r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lazy</a:t>
            </a:r>
            <a:r>
              <a:rPr lang="en-US" dirty="0"/>
              <a:t> TLB mode”</a:t>
            </a:r>
          </a:p>
          <a:p>
            <a:pPr lvl="1"/>
            <a:r>
              <a:rPr lang="en-US" dirty="0">
                <a:solidFill>
                  <a:srgbClr val="7030A0"/>
                </a:solidFill>
              </a:rPr>
              <a:t>Note:</a:t>
            </a:r>
            <a:r>
              <a:rPr lang="en-US" dirty="0"/>
              <a:t> The kernel threads don’t have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separate</a:t>
            </a:r>
            <a:r>
              <a:rPr lang="en-US" dirty="0"/>
              <a:t> page tables. It is a common one that is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appended</a:t>
            </a:r>
            <a:r>
              <a:rPr lang="en-US" dirty="0"/>
              <a:t> with user mode page tables (one large user + kernel page table)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A5BA63-AE98-9962-ABA5-5715911A4D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7C7031-8997-9AC5-E19F-FBC34D5391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38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188315-563E-38A1-5D10-2CCEE7E7EC61}"/>
              </a:ext>
            </a:extLst>
          </p:cNvPr>
          <p:cNvSpPr/>
          <p:nvPr/>
        </p:nvSpPr>
        <p:spPr>
          <a:xfrm>
            <a:off x="6781800" y="478971"/>
            <a:ext cx="4909458" cy="7620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dirty="0">
                <a:solidFill>
                  <a:schemeClr val="accent5">
                    <a:lumMod val="75000"/>
                  </a:schemeClr>
                </a:solidFill>
              </a:rPr>
              <a:t>https://notes.shichao.io/utlk/ch2/</a:t>
            </a:r>
          </a:p>
        </p:txBody>
      </p:sp>
    </p:spTree>
    <p:extLst>
      <p:ext uri="{BB962C8B-B14F-4D97-AF65-F5344CB8AC3E}">
        <p14:creationId xmlns:p14="http://schemas.microsoft.com/office/powerpoint/2010/main" val="385789005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5CD6A7-3CBC-B0A6-4D39-1C5E52E6DE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Lazy TLB Mode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014F25-6173-C449-5094-82B16A4535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3A1412-6303-0AE0-03C9-FE954B8FD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39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2919B4-8D6A-5504-376A-A26AA11BE682}"/>
              </a:ext>
            </a:extLst>
          </p:cNvPr>
          <p:cNvSpPr txBox="1"/>
          <p:nvPr/>
        </p:nvSpPr>
        <p:spPr>
          <a:xfrm>
            <a:off x="1164772" y="2715006"/>
            <a:ext cx="1018902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IN" sz="2400"/>
              <a:t>The kernel tries to </a:t>
            </a:r>
            <a:r>
              <a:rPr lang="en-IN" sz="2400">
                <a:solidFill>
                  <a:srgbClr val="FF0000"/>
                </a:solidFill>
              </a:rPr>
              <a:t>access</a:t>
            </a:r>
            <a:r>
              <a:rPr lang="en-IN" sz="2400"/>
              <a:t> the </a:t>
            </a:r>
            <a:r>
              <a:rPr lang="en-IN" sz="2400">
                <a:solidFill>
                  <a:srgbClr val="0070C0"/>
                </a:solidFill>
              </a:rPr>
              <a:t>invalidated</a:t>
            </a:r>
            <a:r>
              <a:rPr lang="en-IN" sz="2400"/>
              <a:t> page. This will happen only via fixed entry points. This cannot happen in an uncoordinated fashion. Appropriate checks can be carried out and exceptions can be thrown.</a:t>
            </a:r>
          </a:p>
          <a:p>
            <a:pPr marL="457200" indent="-457200">
              <a:buAutoNum type="arabicPeriod"/>
            </a:pPr>
            <a:r>
              <a:rPr lang="en-IN" sz="2400"/>
              <a:t>The kernel </a:t>
            </a:r>
            <a:r>
              <a:rPr lang="en-IN" sz="2400">
                <a:solidFill>
                  <a:srgbClr val="7030A0"/>
                </a:solidFill>
              </a:rPr>
              <a:t>switches</a:t>
            </a:r>
            <a:r>
              <a:rPr lang="en-IN" sz="2400"/>
              <a:t> to another user process. In this case, all the TLB entries of the original process are </a:t>
            </a:r>
            <a:r>
              <a:rPr lang="en-IN" sz="2400">
                <a:solidFill>
                  <a:srgbClr val="00B050"/>
                </a:solidFill>
              </a:rPr>
              <a:t>flushed</a:t>
            </a:r>
            <a:r>
              <a:rPr lang="en-IN" sz="2400"/>
              <a:t> out. </a:t>
            </a:r>
          </a:p>
          <a:p>
            <a:pPr marL="457200" indent="-457200">
              <a:buAutoNum type="arabicPeriod"/>
            </a:pPr>
            <a:r>
              <a:rPr lang="en-IN" sz="2400"/>
              <a:t>The kernel switches back to the </a:t>
            </a:r>
            <a:r>
              <a:rPr lang="en-IN" sz="2400">
                <a:solidFill>
                  <a:srgbClr val="FF0000"/>
                </a:solidFill>
              </a:rPr>
              <a:t>same</a:t>
            </a:r>
            <a:r>
              <a:rPr lang="en-IN" sz="2400"/>
              <a:t> user process. Just finish the work of </a:t>
            </a:r>
            <a:r>
              <a:rPr lang="en-IN" sz="2400">
                <a:solidFill>
                  <a:srgbClr val="00B050"/>
                </a:solidFill>
              </a:rPr>
              <a:t>invalidating</a:t>
            </a:r>
            <a:r>
              <a:rPr lang="en-IN" sz="2400"/>
              <a:t> all the entries that were </a:t>
            </a:r>
            <a:r>
              <a:rPr lang="en-IN" sz="2400">
                <a:solidFill>
                  <a:schemeClr val="accent2">
                    <a:lumMod val="50000"/>
                  </a:schemeClr>
                </a:solidFill>
              </a:rPr>
              <a:t>deferred</a:t>
            </a:r>
            <a:r>
              <a:rPr lang="en-IN" sz="2400"/>
              <a:t>.</a:t>
            </a:r>
          </a:p>
          <a:p>
            <a:pPr marL="457200" indent="-457200">
              <a:buAutoNum type="arabicPeriod"/>
            </a:pPr>
            <a:endParaRPr lang="en-IN" sz="240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7C44B01-53C1-55C4-9308-BB6E0F9C2972}"/>
              </a:ext>
            </a:extLst>
          </p:cNvPr>
          <p:cNvSpPr/>
          <p:nvPr/>
        </p:nvSpPr>
        <p:spPr>
          <a:xfrm>
            <a:off x="3385458" y="1881909"/>
            <a:ext cx="4408714" cy="6279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/>
              <a:t>Three cases</a:t>
            </a:r>
          </a:p>
        </p:txBody>
      </p:sp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D3E04EF5-293F-45F8-AF20-57854F60D8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829" y="4514747"/>
            <a:ext cx="678871" cy="678871"/>
          </a:xfrm>
          <a:prstGeom prst="rect">
            <a:avLst/>
          </a:prstGeom>
        </p:spPr>
      </p:pic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7ED5AC7B-A4CB-4D47-126A-751ED2CAE8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829" y="2602044"/>
            <a:ext cx="678871" cy="678871"/>
          </a:xfrm>
          <a:prstGeom prst="rect">
            <a:avLst/>
          </a:prstGeom>
        </p:spPr>
      </p:pic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E1C0CCD5-7E73-0BCA-885E-60363F0864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829" y="3722914"/>
            <a:ext cx="678871" cy="678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7458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DCC78-9593-5330-86D2-871D443FC9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Simple Memory Allocation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F22FF3-968C-952A-9478-F4488BB89A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03375"/>
          </a:xfr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/>
          <a:lstStyle/>
          <a:p>
            <a:r>
              <a:rPr lang="en-IN"/>
              <a:t>Consider the </a:t>
            </a:r>
            <a:r>
              <a:rPr lang="en-IN">
                <a:solidFill>
                  <a:srgbClr val="0070C0"/>
                </a:solidFill>
              </a:rPr>
              <a:t>era</a:t>
            </a:r>
            <a:r>
              <a:rPr lang="en-IN"/>
              <a:t> that did not have virtual memory</a:t>
            </a:r>
          </a:p>
          <a:p>
            <a:r>
              <a:rPr lang="en-IN"/>
              <a:t>OR systems that don’t have </a:t>
            </a:r>
            <a:r>
              <a:rPr lang="en-IN">
                <a:solidFill>
                  <a:srgbClr val="00B050"/>
                </a:solidFill>
              </a:rPr>
              <a:t>virtual memory </a:t>
            </a:r>
          </a:p>
          <a:p>
            <a:r>
              <a:rPr lang="en-IN"/>
              <a:t>OR the parts of the </a:t>
            </a:r>
            <a:r>
              <a:rPr lang="en-IN">
                <a:solidFill>
                  <a:srgbClr val="FF0000"/>
                </a:solidFill>
              </a:rPr>
              <a:t>kernel</a:t>
            </a:r>
            <a:r>
              <a:rPr lang="en-IN"/>
              <a:t> that need to use physical memory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52A4B4-6AEE-4270-B1CB-8CA27CB237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3DC198-BDD0-1F16-6EBB-D86D9BC8C7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B4452F2-0E45-F9C5-8959-82424EAD4A42}"/>
              </a:ext>
            </a:extLst>
          </p:cNvPr>
          <p:cNvSpPr/>
          <p:nvPr/>
        </p:nvSpPr>
        <p:spPr>
          <a:xfrm>
            <a:off x="838200" y="4267200"/>
            <a:ext cx="10428514" cy="62298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FDB2A0F-4460-61E5-E700-61E28BFE3291}"/>
              </a:ext>
            </a:extLst>
          </p:cNvPr>
          <p:cNvSpPr/>
          <p:nvPr/>
        </p:nvSpPr>
        <p:spPr>
          <a:xfrm>
            <a:off x="1894114" y="4267200"/>
            <a:ext cx="2144486" cy="62298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690FCE1-C5C5-C655-2117-A10F4BF2AAAF}"/>
              </a:ext>
            </a:extLst>
          </p:cNvPr>
          <p:cNvSpPr/>
          <p:nvPr/>
        </p:nvSpPr>
        <p:spPr>
          <a:xfrm>
            <a:off x="5094514" y="4258808"/>
            <a:ext cx="1219200" cy="62298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1BE5C4F-FD7B-6BCA-4C52-9F8C401492C4}"/>
              </a:ext>
            </a:extLst>
          </p:cNvPr>
          <p:cNvSpPr/>
          <p:nvPr/>
        </p:nvSpPr>
        <p:spPr>
          <a:xfrm>
            <a:off x="6760028" y="4282279"/>
            <a:ext cx="2296886" cy="62298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904DD37-71F6-D94A-F62A-5B597833F301}"/>
              </a:ext>
            </a:extLst>
          </p:cNvPr>
          <p:cNvSpPr/>
          <p:nvPr/>
        </p:nvSpPr>
        <p:spPr>
          <a:xfrm>
            <a:off x="9503228" y="4282279"/>
            <a:ext cx="1251858" cy="62298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4DE379F9-B3C6-40D4-1A79-4C8629DA0006}"/>
              </a:ext>
            </a:extLst>
          </p:cNvPr>
          <p:cNvSpPr/>
          <p:nvPr/>
        </p:nvSpPr>
        <p:spPr>
          <a:xfrm rot="16200000">
            <a:off x="2759926" y="4177564"/>
            <a:ext cx="412862" cy="2144486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94D384B-8593-DA0D-9D11-6B9602B5B962}"/>
              </a:ext>
            </a:extLst>
          </p:cNvPr>
          <p:cNvSpPr/>
          <p:nvPr/>
        </p:nvSpPr>
        <p:spPr>
          <a:xfrm>
            <a:off x="1698171" y="5540829"/>
            <a:ext cx="2645229" cy="62298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Allocated region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2B082D2-051C-0FCE-2796-E296B404E6B5}"/>
              </a:ext>
            </a:extLst>
          </p:cNvPr>
          <p:cNvSpPr txBox="1"/>
          <p:nvPr/>
        </p:nvSpPr>
        <p:spPr>
          <a:xfrm>
            <a:off x="74209" y="3728901"/>
            <a:ext cx="15279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>
                <a:solidFill>
                  <a:srgbClr val="0070C0"/>
                </a:solidFill>
                <a:latin typeface="Comic Sans MS" panose="030F0702030302020204" pitchFamily="66" charset="0"/>
              </a:rPr>
              <a:t>Memory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CD54D9E-404F-79BC-FE95-319AD4E8448D}"/>
              </a:ext>
            </a:extLst>
          </p:cNvPr>
          <p:cNvCxnSpPr>
            <a:cxnSpLocks/>
          </p:cNvCxnSpPr>
          <p:nvPr/>
        </p:nvCxnSpPr>
        <p:spPr>
          <a:xfrm>
            <a:off x="6760028" y="5043376"/>
            <a:ext cx="0" cy="49745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09080B5F-A415-DB66-49C6-461A9E3C46E5}"/>
              </a:ext>
            </a:extLst>
          </p:cNvPr>
          <p:cNvSpPr/>
          <p:nvPr/>
        </p:nvSpPr>
        <p:spPr>
          <a:xfrm>
            <a:off x="6313714" y="5617029"/>
            <a:ext cx="914396" cy="5467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Base</a:t>
            </a:r>
            <a:endParaRPr lang="en-IN" sz="200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240C1BC-D32B-8AC5-0A80-D32CC1EE813E}"/>
              </a:ext>
            </a:extLst>
          </p:cNvPr>
          <p:cNvCxnSpPr>
            <a:cxnSpLocks/>
          </p:cNvCxnSpPr>
          <p:nvPr/>
        </p:nvCxnSpPr>
        <p:spPr>
          <a:xfrm>
            <a:off x="9056914" y="5043376"/>
            <a:ext cx="0" cy="49745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4301593-C16E-F67B-5DD8-F635D88FF3B5}"/>
              </a:ext>
            </a:extLst>
          </p:cNvPr>
          <p:cNvCxnSpPr/>
          <p:nvPr/>
        </p:nvCxnSpPr>
        <p:spPr>
          <a:xfrm>
            <a:off x="6760028" y="5279571"/>
            <a:ext cx="229688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5118350D-2BDE-48CA-EFBB-5D498FE9142E}"/>
              </a:ext>
            </a:extLst>
          </p:cNvPr>
          <p:cNvSpPr/>
          <p:nvPr/>
        </p:nvSpPr>
        <p:spPr>
          <a:xfrm>
            <a:off x="7576457" y="5380492"/>
            <a:ext cx="914396" cy="54678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Limit</a:t>
            </a:r>
            <a:endParaRPr lang="en-IN" sz="2000"/>
          </a:p>
        </p:txBody>
      </p:sp>
      <p:sp>
        <p:nvSpPr>
          <p:cNvPr id="23" name="Speech Bubble: Rectangle with Corners Rounded 22">
            <a:extLst>
              <a:ext uri="{FF2B5EF4-FFF2-40B4-BE49-F238E27FC236}">
                <a16:creationId xmlns:a16="http://schemas.microsoft.com/office/drawing/2014/main" id="{6C6BE63E-22CF-6528-8F13-AB38559A99CD}"/>
              </a:ext>
            </a:extLst>
          </p:cNvPr>
          <p:cNvSpPr/>
          <p:nvPr/>
        </p:nvSpPr>
        <p:spPr>
          <a:xfrm>
            <a:off x="4669971" y="5380492"/>
            <a:ext cx="1077678" cy="497453"/>
          </a:xfrm>
          <a:prstGeom prst="wedgeRoundRectCallout">
            <a:avLst>
              <a:gd name="adj1" fmla="val -36994"/>
              <a:gd name="adj2" fmla="val -143199"/>
              <a:gd name="adj3" fmla="val 16667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Hole</a:t>
            </a:r>
            <a:endParaRPr lang="en-IN" sz="2000"/>
          </a:p>
        </p:txBody>
      </p:sp>
    </p:spTree>
    <p:extLst>
      <p:ext uri="{BB962C8B-B14F-4D97-AF65-F5344CB8AC3E}">
        <p14:creationId xmlns:p14="http://schemas.microsoft.com/office/powerpoint/2010/main" val="23583506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9A3CF2-7793-D9AE-376D-518DED8D2E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F390A4-5BB5-1932-2541-27678D4D0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40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035EA4A-08A9-2DEB-029C-FEC3E2A74DBE}"/>
              </a:ext>
            </a:extLst>
          </p:cNvPr>
          <p:cNvSpPr/>
          <p:nvPr/>
        </p:nvSpPr>
        <p:spPr>
          <a:xfrm>
            <a:off x="1774371" y="2318657"/>
            <a:ext cx="8980715" cy="30915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/>
              <a:t>Partitioning Physical Memory</a:t>
            </a:r>
          </a:p>
        </p:txBody>
      </p:sp>
    </p:spTree>
    <p:extLst>
      <p:ext uri="{BB962C8B-B14F-4D97-AF65-F5344CB8AC3E}">
        <p14:creationId xmlns:p14="http://schemas.microsoft.com/office/powerpoint/2010/main" val="53430189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F5B3B83-A27D-50EE-11F7-F6DA36A5A1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3224" y="1430804"/>
            <a:ext cx="1849755" cy="138731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F21D032-CBF7-436A-38F2-49026863F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555" y="6781"/>
            <a:ext cx="10515600" cy="1325563"/>
          </a:xfrm>
        </p:spPr>
        <p:txBody>
          <a:bodyPr/>
          <a:lstStyle/>
          <a:p>
            <a:r>
              <a:rPr lang="en-IN"/>
              <a:t>NUMA Machine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D458F0-D878-12E3-3FCB-4C68081EC8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D697A0-510C-D77B-BDFD-B8CA0E234A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41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FF3789F-EFF1-1C2A-C2EB-03729B842368}"/>
              </a:ext>
            </a:extLst>
          </p:cNvPr>
          <p:cNvSpPr/>
          <p:nvPr/>
        </p:nvSpPr>
        <p:spPr>
          <a:xfrm>
            <a:off x="2008792" y="3340759"/>
            <a:ext cx="7827264" cy="36512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Shared interconnect</a:t>
            </a:r>
          </a:p>
        </p:txBody>
      </p:sp>
      <p:sp>
        <p:nvSpPr>
          <p:cNvPr id="8" name="Arrow: Up-Down 7">
            <a:extLst>
              <a:ext uri="{FF2B5EF4-FFF2-40B4-BE49-F238E27FC236}">
                <a16:creationId xmlns:a16="http://schemas.microsoft.com/office/drawing/2014/main" id="{4FE18C36-FB51-4E4F-C0BE-0EE38ABB3BD9}"/>
              </a:ext>
            </a:extLst>
          </p:cNvPr>
          <p:cNvSpPr/>
          <p:nvPr/>
        </p:nvSpPr>
        <p:spPr>
          <a:xfrm>
            <a:off x="3131368" y="2756367"/>
            <a:ext cx="253465" cy="596767"/>
          </a:xfrm>
          <a:prstGeom prst="up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CBECBC3-F35B-918E-1675-13866B5ECC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6062" y="1418429"/>
            <a:ext cx="1849755" cy="1387316"/>
          </a:xfrm>
          <a:prstGeom prst="rect">
            <a:avLst/>
          </a:prstGeom>
        </p:spPr>
      </p:pic>
      <p:sp>
        <p:nvSpPr>
          <p:cNvPr id="10" name="Arrow: Up-Down 9">
            <a:extLst>
              <a:ext uri="{FF2B5EF4-FFF2-40B4-BE49-F238E27FC236}">
                <a16:creationId xmlns:a16="http://schemas.microsoft.com/office/drawing/2014/main" id="{31FE4BDD-4C2B-DEC6-F2B0-F6E41A4B0EC0}"/>
              </a:ext>
            </a:extLst>
          </p:cNvPr>
          <p:cNvSpPr/>
          <p:nvPr/>
        </p:nvSpPr>
        <p:spPr>
          <a:xfrm>
            <a:off x="5584206" y="2743992"/>
            <a:ext cx="253465" cy="596767"/>
          </a:xfrm>
          <a:prstGeom prst="up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85910C2-545E-29CB-2BE1-325BC73F33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8900" y="1418429"/>
            <a:ext cx="1849755" cy="1387316"/>
          </a:xfrm>
          <a:prstGeom prst="rect">
            <a:avLst/>
          </a:prstGeom>
        </p:spPr>
      </p:pic>
      <p:sp>
        <p:nvSpPr>
          <p:cNvPr id="12" name="Arrow: Up-Down 11">
            <a:extLst>
              <a:ext uri="{FF2B5EF4-FFF2-40B4-BE49-F238E27FC236}">
                <a16:creationId xmlns:a16="http://schemas.microsoft.com/office/drawing/2014/main" id="{B1E85D78-8F75-A44A-BFE5-037C4546FC25}"/>
              </a:ext>
            </a:extLst>
          </p:cNvPr>
          <p:cNvSpPr/>
          <p:nvPr/>
        </p:nvSpPr>
        <p:spPr>
          <a:xfrm>
            <a:off x="8037044" y="2743992"/>
            <a:ext cx="253465" cy="596767"/>
          </a:xfrm>
          <a:prstGeom prst="up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5794BCB-3577-716A-81EC-5CEC972FA04C}"/>
              </a:ext>
            </a:extLst>
          </p:cNvPr>
          <p:cNvSpPr txBox="1"/>
          <p:nvPr/>
        </p:nvSpPr>
        <p:spPr>
          <a:xfrm>
            <a:off x="982579" y="3902804"/>
            <a:ext cx="978889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>
                <a:solidFill>
                  <a:srgbClr val="C00000"/>
                </a:solidFill>
              </a:rPr>
              <a:t>CPUs</a:t>
            </a:r>
            <a:r>
              <a:rPr lang="en-IN" sz="2400"/>
              <a:t> have some amount of </a:t>
            </a:r>
            <a:r>
              <a:rPr lang="en-IN" sz="2400">
                <a:solidFill>
                  <a:srgbClr val="0070C0"/>
                </a:solidFill>
              </a:rPr>
              <a:t>local</a:t>
            </a:r>
            <a:r>
              <a:rPr lang="en-IN" sz="2400"/>
              <a:t> memory, which is much </a:t>
            </a:r>
            <a:r>
              <a:rPr lang="en-IN" sz="2400">
                <a:solidFill>
                  <a:srgbClr val="00B050"/>
                </a:solidFill>
              </a:rPr>
              <a:t>faster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/>
              <a:t>They are also </a:t>
            </a:r>
            <a:r>
              <a:rPr lang="en-IN" sz="2400">
                <a:solidFill>
                  <a:srgbClr val="FF0000"/>
                </a:solidFill>
              </a:rPr>
              <a:t>organized</a:t>
            </a:r>
            <a:r>
              <a:rPr lang="en-IN" sz="2400"/>
              <a:t> into clusters.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/>
              <a:t>A CPU can access all </a:t>
            </a:r>
            <a:r>
              <a:rPr lang="en-IN" sz="2400">
                <a:solidFill>
                  <a:srgbClr val="7030A0"/>
                </a:solidFill>
              </a:rPr>
              <a:t>memory</a:t>
            </a:r>
            <a:r>
              <a:rPr lang="en-IN" sz="2400"/>
              <a:t>: </a:t>
            </a:r>
            <a:r>
              <a:rPr lang="en-IN" sz="2400">
                <a:solidFill>
                  <a:schemeClr val="accent6"/>
                </a:solidFill>
              </a:rPr>
              <a:t>intra-cluster</a:t>
            </a:r>
            <a:r>
              <a:rPr lang="en-IN" sz="2400"/>
              <a:t> and </a:t>
            </a:r>
            <a:r>
              <a:rPr lang="en-IN" sz="2400">
                <a:solidFill>
                  <a:srgbClr val="0070C0"/>
                </a:solidFill>
              </a:rPr>
              <a:t>inter-cluster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/>
              <a:t>Accesses to intra-cluster memory is much </a:t>
            </a:r>
            <a:r>
              <a:rPr lang="en-IN" sz="2400">
                <a:solidFill>
                  <a:srgbClr val="C00000"/>
                </a:solidFill>
              </a:rPr>
              <a:t>faster</a:t>
            </a:r>
            <a:r>
              <a:rPr lang="en-IN" sz="240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/>
              <a:t>This is a </a:t>
            </a:r>
            <a:r>
              <a:rPr lang="en-IN" sz="2400">
                <a:solidFill>
                  <a:srgbClr val="C00000"/>
                </a:solidFill>
              </a:rPr>
              <a:t>non-uniform</a:t>
            </a:r>
            <a:r>
              <a:rPr lang="en-IN" sz="2400"/>
              <a:t> memory access machine (</a:t>
            </a:r>
            <a:r>
              <a:rPr lang="en-IN" sz="2400">
                <a:solidFill>
                  <a:srgbClr val="00B050"/>
                </a:solidFill>
              </a:rPr>
              <a:t>NUMA</a:t>
            </a:r>
            <a:r>
              <a:rPr lang="en-IN" sz="2400"/>
              <a:t> machine)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/>
              <a:t>Each cluster is known as a </a:t>
            </a:r>
            <a:r>
              <a:rPr lang="en-IN" sz="2400">
                <a:solidFill>
                  <a:srgbClr val="0070C0"/>
                </a:solidFill>
              </a:rPr>
              <a:t>node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40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0D7C6E3-E2D7-A84A-97FF-ED610F84C3A1}"/>
              </a:ext>
            </a:extLst>
          </p:cNvPr>
          <p:cNvSpPr/>
          <p:nvPr/>
        </p:nvSpPr>
        <p:spPr>
          <a:xfrm>
            <a:off x="7222054" y="1215465"/>
            <a:ext cx="2069432" cy="1793244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73F837F-BFCF-3871-0491-8D9FCA0E2423}"/>
              </a:ext>
            </a:extLst>
          </p:cNvPr>
          <p:cNvSpPr/>
          <p:nvPr/>
        </p:nvSpPr>
        <p:spPr>
          <a:xfrm>
            <a:off x="9043515" y="882907"/>
            <a:ext cx="1193532" cy="40694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Node</a:t>
            </a:r>
          </a:p>
        </p:txBody>
      </p:sp>
      <p:sp>
        <p:nvSpPr>
          <p:cNvPr id="16" name="Arrow: Down 15">
            <a:extLst>
              <a:ext uri="{FF2B5EF4-FFF2-40B4-BE49-F238E27FC236}">
                <a16:creationId xmlns:a16="http://schemas.microsoft.com/office/drawing/2014/main" id="{300233E7-564C-9780-CB70-15B79108238E}"/>
              </a:ext>
            </a:extLst>
          </p:cNvPr>
          <p:cNvSpPr/>
          <p:nvPr/>
        </p:nvSpPr>
        <p:spPr>
          <a:xfrm rot="2215664">
            <a:off x="8831785" y="1200744"/>
            <a:ext cx="423461" cy="3181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</p:spTree>
    <p:extLst>
      <p:ext uri="{BB962C8B-B14F-4D97-AF65-F5344CB8AC3E}">
        <p14:creationId xmlns:p14="http://schemas.microsoft.com/office/powerpoint/2010/main" val="102963072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692E0F-1048-C404-7BB0-E28AEFB67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Is all physical memory in a node the same?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53E2E1-9A71-1F4A-E46A-058B1606F5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EB8810-769E-91D5-7436-FC7EB39BEA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42</a:t>
            </a:fld>
            <a:endParaRPr lang="en-US"/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701DF0FE-E474-A5B8-05C5-89E25ADDB0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6170" y="1188364"/>
            <a:ext cx="1716262" cy="171626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4655506-FAB1-D1FC-91D4-20D4526077EB}"/>
              </a:ext>
            </a:extLst>
          </p:cNvPr>
          <p:cNvSpPr txBox="1"/>
          <p:nvPr/>
        </p:nvSpPr>
        <p:spPr>
          <a:xfrm>
            <a:off x="1927158" y="2595574"/>
            <a:ext cx="781489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IN" sz="2400"/>
              <a:t>Partition the physical memory space (in a </a:t>
            </a:r>
            <a:r>
              <a:rPr lang="en-IN" sz="2400">
                <a:solidFill>
                  <a:srgbClr val="00B050"/>
                </a:solidFill>
              </a:rPr>
              <a:t>node</a:t>
            </a:r>
            <a:r>
              <a:rPr lang="en-IN" sz="2400"/>
              <a:t>) into </a:t>
            </a:r>
            <a:r>
              <a:rPr lang="en-IN" sz="2400">
                <a:solidFill>
                  <a:srgbClr val="FF0000"/>
                </a:solidFill>
              </a:rPr>
              <a:t>zones</a:t>
            </a:r>
          </a:p>
          <a:p>
            <a:pPr marL="342900" indent="-342900">
              <a:buFont typeface="+mj-lt"/>
              <a:buAutoNum type="arabicPeriod"/>
            </a:pPr>
            <a:r>
              <a:rPr lang="en-IN" sz="2400"/>
              <a:t>Treat the </a:t>
            </a:r>
            <a:r>
              <a:rPr lang="en-IN" sz="2400">
                <a:solidFill>
                  <a:srgbClr val="00B050"/>
                </a:solidFill>
              </a:rPr>
              <a:t>frames</a:t>
            </a:r>
            <a:r>
              <a:rPr lang="en-IN" sz="2400"/>
              <a:t> (</a:t>
            </a:r>
            <a:r>
              <a:rPr lang="en-IN" sz="2400">
                <a:solidFill>
                  <a:srgbClr val="7030A0"/>
                </a:solidFill>
              </a:rPr>
              <a:t>physical</a:t>
            </a:r>
            <a:r>
              <a:rPr lang="en-IN" sz="2400"/>
              <a:t> pages) in each zone </a:t>
            </a:r>
            <a:r>
              <a:rPr lang="en-IN" sz="2400">
                <a:solidFill>
                  <a:srgbClr val="C00000"/>
                </a:solidFill>
              </a:rPr>
              <a:t>differently</a:t>
            </a:r>
            <a:r>
              <a:rPr lang="en-IN" sz="240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IN" sz="2400"/>
              <a:t>The </a:t>
            </a:r>
            <a:r>
              <a:rPr lang="en-IN" sz="2400">
                <a:solidFill>
                  <a:schemeClr val="accent5">
                    <a:lumMod val="75000"/>
                  </a:schemeClr>
                </a:solidFill>
              </a:rPr>
              <a:t>zones</a:t>
            </a:r>
            <a:r>
              <a:rPr lang="en-IN" sz="2400"/>
              <a:t> may themselves be </a:t>
            </a:r>
            <a:r>
              <a:rPr lang="en-IN" sz="2400">
                <a:solidFill>
                  <a:schemeClr val="accent2">
                    <a:lumMod val="75000"/>
                  </a:schemeClr>
                </a:solidFill>
              </a:rPr>
              <a:t>stored</a:t>
            </a:r>
            <a:r>
              <a:rPr lang="en-IN" sz="2400"/>
              <a:t> on different devices.</a:t>
            </a:r>
          </a:p>
          <a:p>
            <a:pPr marL="342900" indent="-342900">
              <a:buFont typeface="+mj-lt"/>
              <a:buAutoNum type="arabicPeriod"/>
            </a:pPr>
            <a:r>
              <a:rPr lang="en-IN" sz="2400"/>
              <a:t>I/O Devices may need a </a:t>
            </a:r>
            <a:r>
              <a:rPr lang="en-IN" sz="2400">
                <a:solidFill>
                  <a:schemeClr val="accent6">
                    <a:lumMod val="75000"/>
                  </a:schemeClr>
                </a:solidFill>
              </a:rPr>
              <a:t>dedicated</a:t>
            </a:r>
            <a:r>
              <a:rPr lang="en-IN" sz="2400"/>
              <a:t> region (assign a zone)</a:t>
            </a:r>
          </a:p>
          <a:p>
            <a:pPr marL="342900" indent="-342900">
              <a:buFont typeface="+mj-lt"/>
              <a:buAutoNum type="arabicPeriod"/>
            </a:pPr>
            <a:endParaRPr lang="en-IN" sz="24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7E03DFB-5571-FDCB-2081-D8FC0338B9EC}"/>
              </a:ext>
            </a:extLst>
          </p:cNvPr>
          <p:cNvSpPr/>
          <p:nvPr/>
        </p:nvSpPr>
        <p:spPr>
          <a:xfrm>
            <a:off x="7373112" y="1702998"/>
            <a:ext cx="4261104" cy="493776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dirty="0">
                <a:solidFill>
                  <a:srgbClr val="0070C0"/>
                </a:solidFill>
              </a:rPr>
              <a:t>https://lwn.net/Articles/789304/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AB0F2A1-45DF-9C42-F7F2-1DE6B79F6AD8}"/>
              </a:ext>
            </a:extLst>
          </p:cNvPr>
          <p:cNvSpPr/>
          <p:nvPr/>
        </p:nvSpPr>
        <p:spPr>
          <a:xfrm>
            <a:off x="3026664" y="4739972"/>
            <a:ext cx="1716262" cy="604206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PFN</a:t>
            </a:r>
          </a:p>
        </p:txBody>
      </p:sp>
      <p:sp>
        <p:nvSpPr>
          <p:cNvPr id="11" name="Arrow: Left-Right 10">
            <a:extLst>
              <a:ext uri="{FF2B5EF4-FFF2-40B4-BE49-F238E27FC236}">
                <a16:creationId xmlns:a16="http://schemas.microsoft.com/office/drawing/2014/main" id="{99CD22FF-FFAB-89D2-4D58-5D28E1827CDC}"/>
              </a:ext>
            </a:extLst>
          </p:cNvPr>
          <p:cNvSpPr/>
          <p:nvPr/>
        </p:nvSpPr>
        <p:spPr>
          <a:xfrm>
            <a:off x="4760977" y="4902701"/>
            <a:ext cx="1032688" cy="278747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98D1401-992F-C645-24A1-E53B66C14146}"/>
              </a:ext>
            </a:extLst>
          </p:cNvPr>
          <p:cNvSpPr/>
          <p:nvPr/>
        </p:nvSpPr>
        <p:spPr>
          <a:xfrm>
            <a:off x="5842432" y="4739972"/>
            <a:ext cx="1716262" cy="604206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i="1" dirty="0"/>
              <a:t>struct page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809CC22-5600-1C84-878D-ECEE0F24A420}"/>
              </a:ext>
            </a:extLst>
          </p:cNvPr>
          <p:cNvSpPr txBox="1"/>
          <p:nvPr/>
        </p:nvSpPr>
        <p:spPr>
          <a:xfrm>
            <a:off x="4620916" y="4339862"/>
            <a:ext cx="14750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>
                <a:latin typeface="Comic Sans MS" panose="030F0702030302020204" pitchFamily="66" charset="0"/>
              </a:rPr>
              <a:t>one-to-one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45D43605-01B9-BC17-58C5-B29CEB56EE3A}"/>
              </a:ext>
            </a:extLst>
          </p:cNvPr>
          <p:cNvSpPr/>
          <p:nvPr/>
        </p:nvSpPr>
        <p:spPr>
          <a:xfrm>
            <a:off x="8429600" y="4339862"/>
            <a:ext cx="3282696" cy="162849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40D5D10-3055-731D-326F-F0801658C43D}"/>
              </a:ext>
            </a:extLst>
          </p:cNvPr>
          <p:cNvSpPr/>
          <p:nvPr/>
        </p:nvSpPr>
        <p:spPr>
          <a:xfrm>
            <a:off x="9614452" y="4179180"/>
            <a:ext cx="1102316" cy="3213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Zone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93EB5B8-20BC-75F6-C407-1DEF1FB2B9DF}"/>
              </a:ext>
            </a:extLst>
          </p:cNvPr>
          <p:cNvSpPr/>
          <p:nvPr/>
        </p:nvSpPr>
        <p:spPr>
          <a:xfrm>
            <a:off x="8612480" y="4772684"/>
            <a:ext cx="867859" cy="106509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75B80DB-C961-8099-7322-E6122C5756D1}"/>
              </a:ext>
            </a:extLst>
          </p:cNvPr>
          <p:cNvSpPr/>
          <p:nvPr/>
        </p:nvSpPr>
        <p:spPr>
          <a:xfrm>
            <a:off x="9614452" y="4772684"/>
            <a:ext cx="867859" cy="106509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C65B316-50B1-3D4E-2EDD-1F04A99583FB}"/>
              </a:ext>
            </a:extLst>
          </p:cNvPr>
          <p:cNvSpPr/>
          <p:nvPr/>
        </p:nvSpPr>
        <p:spPr>
          <a:xfrm>
            <a:off x="10663374" y="4772684"/>
            <a:ext cx="867859" cy="106509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9" name="Left Brace 18">
            <a:extLst>
              <a:ext uri="{FF2B5EF4-FFF2-40B4-BE49-F238E27FC236}">
                <a16:creationId xmlns:a16="http://schemas.microsoft.com/office/drawing/2014/main" id="{6BE807C3-9EDF-C438-3D9A-A982FBEC0EFF}"/>
              </a:ext>
            </a:extLst>
          </p:cNvPr>
          <p:cNvSpPr/>
          <p:nvPr/>
        </p:nvSpPr>
        <p:spPr>
          <a:xfrm rot="16200000">
            <a:off x="9956617" y="4623834"/>
            <a:ext cx="228600" cy="2920636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3F76C3F6-652F-35AC-1370-1D56DF71B8FB}"/>
              </a:ext>
            </a:extLst>
          </p:cNvPr>
          <p:cNvSpPr/>
          <p:nvPr/>
        </p:nvSpPr>
        <p:spPr>
          <a:xfrm>
            <a:off x="9479399" y="6263183"/>
            <a:ext cx="1183035" cy="458292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sections</a:t>
            </a:r>
          </a:p>
        </p:txBody>
      </p:sp>
      <p:sp>
        <p:nvSpPr>
          <p:cNvPr id="22" name="Speech Bubble: Rectangle 21">
            <a:extLst>
              <a:ext uri="{FF2B5EF4-FFF2-40B4-BE49-F238E27FC236}">
                <a16:creationId xmlns:a16="http://schemas.microsoft.com/office/drawing/2014/main" id="{3061227F-687D-0C5E-E56D-C11CCC9B6EC8}"/>
              </a:ext>
            </a:extLst>
          </p:cNvPr>
          <p:cNvSpPr/>
          <p:nvPr/>
        </p:nvSpPr>
        <p:spPr>
          <a:xfrm>
            <a:off x="6713274" y="5769864"/>
            <a:ext cx="1716262" cy="493319"/>
          </a:xfrm>
          <a:prstGeom prst="wedgeRectCallout">
            <a:avLst>
              <a:gd name="adj1" fmla="val 69045"/>
              <a:gd name="adj2" fmla="val -1191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err="1"/>
              <a:t>mem_section</a:t>
            </a:r>
            <a:endParaRPr lang="en-IN" sz="2000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4C863FC7-E491-5C31-3E83-2F7749CC0ACB}"/>
              </a:ext>
            </a:extLst>
          </p:cNvPr>
          <p:cNvSpPr/>
          <p:nvPr/>
        </p:nvSpPr>
        <p:spPr>
          <a:xfrm>
            <a:off x="2176272" y="5522254"/>
            <a:ext cx="4010259" cy="676199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There is a </a:t>
            </a:r>
            <a:r>
              <a:rPr lang="en-IN" sz="2000" i="1" err="1"/>
              <a:t>mem_map</a:t>
            </a:r>
            <a:r>
              <a:rPr lang="en-IN" sz="2000" i="1"/>
              <a:t> </a:t>
            </a:r>
            <a:r>
              <a:rPr lang="en-IN" sz="2000"/>
              <a:t>for each </a:t>
            </a:r>
            <a:r>
              <a:rPr lang="en-IN" sz="2000" b="1">
                <a:solidFill>
                  <a:srgbClr val="C00000"/>
                </a:solidFill>
              </a:rPr>
              <a:t>section</a:t>
            </a:r>
            <a:r>
              <a:rPr lang="en-IN" sz="2000"/>
              <a:t> that stores this </a:t>
            </a:r>
            <a:r>
              <a:rPr lang="en-IN" sz="2000">
                <a:solidFill>
                  <a:srgbClr val="FF0000"/>
                </a:solidFill>
              </a:rPr>
              <a:t>mapping</a:t>
            </a:r>
            <a:r>
              <a:rPr lang="en-IN" sz="20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5738168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A10C0A1-C68D-08DE-175A-9B08FD1AC7B6}"/>
              </a:ext>
            </a:extLst>
          </p:cNvPr>
          <p:cNvSpPr txBox="1"/>
          <p:nvPr/>
        </p:nvSpPr>
        <p:spPr>
          <a:xfrm>
            <a:off x="1577558" y="1527604"/>
            <a:ext cx="4432624" cy="452431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4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enum</a:t>
            </a:r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zone_type</a:t>
            </a:r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ZONE_DMA,</a:t>
            </a:r>
          </a:p>
          <a:p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ZONE_NORMAL,</a:t>
            </a:r>
          </a:p>
          <a:p>
            <a:r>
              <a:rPr lang="en-US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#ifdef</a:t>
            </a:r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CONFIG_HIGHMEM</a:t>
            </a:r>
            <a:endParaRPr lang="en-US" sz="24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ZONE_HIGHMEM,</a:t>
            </a:r>
          </a:p>
          <a:p>
            <a:r>
              <a:rPr lang="en-US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#endif</a:t>
            </a:r>
            <a:endParaRPr lang="en-US" sz="24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ZONE_MOVABLE,</a:t>
            </a:r>
          </a:p>
          <a:p>
            <a:r>
              <a:rPr lang="en-US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#ifdef</a:t>
            </a:r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CONFIG_ZONE_DEVICE</a:t>
            </a:r>
            <a:endParaRPr lang="en-US" sz="24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ZONE_DEVICE,</a:t>
            </a:r>
          </a:p>
          <a:p>
            <a:r>
              <a:rPr lang="en-US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#endif</a:t>
            </a:r>
            <a:endParaRPr lang="en-US" sz="24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__MAX_NR_ZONES</a:t>
            </a:r>
          </a:p>
          <a:p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};</a:t>
            </a:r>
            <a:endParaRPr lang="en-US" dirty="0"/>
          </a:p>
        </p:txBody>
      </p:sp>
      <p:sp>
        <p:nvSpPr>
          <p:cNvPr id="12" name="Speech Bubble: Rectangle with Corners Rounded 11">
            <a:extLst>
              <a:ext uri="{FF2B5EF4-FFF2-40B4-BE49-F238E27FC236}">
                <a16:creationId xmlns:a16="http://schemas.microsoft.com/office/drawing/2014/main" id="{29E36262-5570-5E5A-975F-FFA9F70FCBA0}"/>
              </a:ext>
            </a:extLst>
          </p:cNvPr>
          <p:cNvSpPr/>
          <p:nvPr/>
        </p:nvSpPr>
        <p:spPr>
          <a:xfrm>
            <a:off x="6443472" y="5800722"/>
            <a:ext cx="5334000" cy="603746"/>
          </a:xfrm>
          <a:prstGeom prst="wedgeRoundRectCallout">
            <a:avLst>
              <a:gd name="adj1" fmla="val -89813"/>
              <a:gd name="adj2" fmla="val -235792"/>
              <a:gd name="adj3" fmla="val 16667"/>
            </a:avLst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/>
              <a:t>These frames are stored in novel memory devices like NVM devices.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901FA7-48D0-0B41-F179-33393C558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96" y="-12937"/>
            <a:ext cx="10515600" cy="1325563"/>
          </a:xfrm>
        </p:spPr>
        <p:txBody>
          <a:bodyPr/>
          <a:lstStyle/>
          <a:p>
            <a:r>
              <a:rPr lang="en-US"/>
              <a:t>Physical Memory Zones in Linux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931F38-ADDD-1832-9262-0AF358861D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CC3D0D-43B5-57FF-ABD7-6DA08ED064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43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0648F3D-7749-3BC1-9A1E-B9A91266A3E6}"/>
              </a:ext>
            </a:extLst>
          </p:cNvPr>
          <p:cNvSpPr/>
          <p:nvPr/>
        </p:nvSpPr>
        <p:spPr>
          <a:xfrm>
            <a:off x="8238744" y="345409"/>
            <a:ext cx="3538728" cy="42062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>
                <a:solidFill>
                  <a:schemeClr val="accent5">
                    <a:lumMod val="75000"/>
                  </a:schemeClr>
                </a:solidFill>
              </a:rPr>
              <a:t>/include/</a:t>
            </a:r>
            <a:r>
              <a:rPr lang="en-IN" sz="2400" err="1">
                <a:solidFill>
                  <a:schemeClr val="accent5">
                    <a:lumMod val="75000"/>
                  </a:schemeClr>
                </a:solidFill>
              </a:rPr>
              <a:t>linux</a:t>
            </a:r>
            <a:r>
              <a:rPr lang="en-IN" sz="2400">
                <a:solidFill>
                  <a:schemeClr val="accent5">
                    <a:lumMod val="75000"/>
                  </a:schemeClr>
                </a:solidFill>
              </a:rPr>
              <a:t>/</a:t>
            </a:r>
            <a:r>
              <a:rPr lang="en-IN" sz="2400" err="1">
                <a:solidFill>
                  <a:schemeClr val="accent5">
                    <a:lumMod val="75000"/>
                  </a:schemeClr>
                </a:solidFill>
              </a:rPr>
              <a:t>mmzone.h</a:t>
            </a:r>
            <a:endParaRPr lang="en-IN" sz="240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0F13E1D-3ED5-6556-50EC-5560C82DA7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1366" y="284585"/>
            <a:ext cx="537378" cy="542179"/>
          </a:xfrm>
          <a:prstGeom prst="rect">
            <a:avLst/>
          </a:prstGeom>
        </p:spPr>
      </p:pic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BD616392-7766-0295-8CAC-FD30DBEFDDE5}"/>
              </a:ext>
            </a:extLst>
          </p:cNvPr>
          <p:cNvSpPr/>
          <p:nvPr/>
        </p:nvSpPr>
        <p:spPr>
          <a:xfrm>
            <a:off x="6537960" y="1557624"/>
            <a:ext cx="3465576" cy="1005840"/>
          </a:xfrm>
          <a:prstGeom prst="wedgeRoundRectCallout">
            <a:avLst>
              <a:gd name="adj1" fmla="val -129368"/>
              <a:gd name="adj2" fmla="val 704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Physical pages that are accessible only by the DMA controller</a:t>
            </a:r>
          </a:p>
        </p:txBody>
      </p: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A8EE7ABF-CE01-53A8-6F5D-8CD7D16D664F}"/>
              </a:ext>
            </a:extLst>
          </p:cNvPr>
          <p:cNvSpPr/>
          <p:nvPr/>
        </p:nvSpPr>
        <p:spPr>
          <a:xfrm>
            <a:off x="6635496" y="2902903"/>
            <a:ext cx="3465576" cy="365125"/>
          </a:xfrm>
          <a:prstGeom prst="wedgeRoundRectCallout">
            <a:avLst>
              <a:gd name="adj1" fmla="val -118814"/>
              <a:gd name="adj2" fmla="val -161481"/>
              <a:gd name="adj3" fmla="val 16667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Normal frames</a:t>
            </a:r>
          </a:p>
        </p:txBody>
      </p: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2D6C92B1-BE29-1940-FC00-02C05E25E2FD}"/>
              </a:ext>
            </a:extLst>
          </p:cNvPr>
          <p:cNvSpPr/>
          <p:nvPr/>
        </p:nvSpPr>
        <p:spPr>
          <a:xfrm>
            <a:off x="6528816" y="3483006"/>
            <a:ext cx="5334000" cy="645081"/>
          </a:xfrm>
          <a:prstGeom prst="wedgeRoundRectCallout">
            <a:avLst>
              <a:gd name="adj1" fmla="val -88099"/>
              <a:gd name="adj2" fmla="val -88291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dirty="0"/>
              <a:t>Useful in systems where the physical memory exceeds the size of max virtual memory.</a:t>
            </a:r>
          </a:p>
        </p:txBody>
      </p:sp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1DAAAF58-D7DA-2173-6944-82F455BE30F4}"/>
              </a:ext>
            </a:extLst>
          </p:cNvPr>
          <p:cNvSpPr/>
          <p:nvPr/>
        </p:nvSpPr>
        <p:spPr>
          <a:xfrm>
            <a:off x="6528816" y="4415265"/>
            <a:ext cx="5334000" cy="1081026"/>
          </a:xfrm>
          <a:prstGeom prst="wedgeRoundRectCallout">
            <a:avLst>
              <a:gd name="adj1" fmla="val -88613"/>
              <a:gd name="adj2" fmla="val -90396"/>
              <a:gd name="adj3" fmla="val 16667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/>
              <a:t>It is assumed that the corresponding memory device may be removed at any point of time and possibly re-inserted later.</a:t>
            </a:r>
          </a:p>
        </p:txBody>
      </p:sp>
    </p:spTree>
    <p:extLst>
      <p:ext uri="{BB962C8B-B14F-4D97-AF65-F5344CB8AC3E}">
        <p14:creationId xmlns:p14="http://schemas.microsoft.com/office/powerpoint/2010/main" val="394457884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447A99-D652-E396-8619-7CAFC9611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6819" y="433784"/>
            <a:ext cx="10515600" cy="796825"/>
          </a:xfrm>
        </p:spPr>
        <p:txBody>
          <a:bodyPr/>
          <a:lstStyle/>
          <a:p>
            <a:r>
              <a:rPr lang="en-IN" i="1"/>
              <a:t>struct zone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8F5DF2-4753-23A0-FCDB-907126EA3D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C1ED21-38D4-828D-145B-BD977B7A61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44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274B28-EBD5-6A79-2868-1B4472FD9E12}"/>
              </a:ext>
            </a:extLst>
          </p:cNvPr>
          <p:cNvSpPr txBox="1"/>
          <p:nvPr/>
        </p:nvSpPr>
        <p:spPr>
          <a:xfrm>
            <a:off x="1001027" y="1845449"/>
            <a:ext cx="6532558" cy="464742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IN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zone {</a:t>
            </a:r>
          </a:p>
          <a:p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node;</a:t>
            </a:r>
          </a:p>
          <a:p>
            <a:b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pglist_data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*</a:t>
            </a:r>
            <a:r>
              <a:rPr lang="en-IN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zone_pgdat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unsigned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long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  </a:t>
            </a:r>
            <a:r>
              <a:rPr lang="en-IN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zone_start_pfn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atomic_long_t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  </a:t>
            </a:r>
            <a:r>
              <a:rPr lang="en-IN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managed_pages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unsigned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long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  </a:t>
            </a:r>
            <a:r>
              <a:rPr lang="en-IN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spanned_pages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unsigned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long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  </a:t>
            </a:r>
            <a:r>
              <a:rPr lang="en-IN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present_pages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     *name;</a:t>
            </a:r>
          </a:p>
          <a:p>
            <a:b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free_area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</a:t>
            </a:r>
            <a:r>
              <a:rPr lang="en-IN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free_area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[MAX_ORDER];</a:t>
            </a:r>
          </a:p>
          <a:p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 </a:t>
            </a:r>
          </a:p>
          <a:p>
            <a:endParaRPr lang="en-IN" dirty="0"/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62221B48-2641-7224-E72E-B07D1B93B0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00262" y="1529923"/>
            <a:ext cx="706072" cy="6310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DF923AA-5D0C-180C-61C5-94BA5C8787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7250" y="0"/>
            <a:ext cx="458241" cy="46233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54BE62F-37F7-8A02-0DD4-E9224F4B2AE2}"/>
              </a:ext>
            </a:extLst>
          </p:cNvPr>
          <p:cNvSpPr/>
          <p:nvPr/>
        </p:nvSpPr>
        <p:spPr>
          <a:xfrm>
            <a:off x="8935490" y="42163"/>
            <a:ext cx="3018059" cy="37801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777240">
              <a:spcAft>
                <a:spcPts val="600"/>
              </a:spcAft>
            </a:pPr>
            <a:r>
              <a:rPr lang="en-IN" sz="2040" kern="1200">
                <a:solidFill>
                  <a:srgbClr val="0070C0"/>
                </a:solidFill>
                <a:latin typeface="+mn-lt"/>
                <a:ea typeface="+mn-ea"/>
                <a:cs typeface="+mn-cs"/>
              </a:rPr>
              <a:t>/include/</a:t>
            </a:r>
            <a:r>
              <a:rPr lang="en-IN" sz="2040" kern="1200" err="1">
                <a:solidFill>
                  <a:srgbClr val="0070C0"/>
                </a:solidFill>
                <a:latin typeface="+mn-lt"/>
                <a:ea typeface="+mn-ea"/>
                <a:cs typeface="+mn-cs"/>
              </a:rPr>
              <a:t>linux</a:t>
            </a:r>
            <a:r>
              <a:rPr lang="en-IN" sz="2040" kern="1200">
                <a:solidFill>
                  <a:srgbClr val="0070C0"/>
                </a:solidFill>
                <a:latin typeface="+mn-lt"/>
                <a:ea typeface="+mn-ea"/>
                <a:cs typeface="+mn-cs"/>
              </a:rPr>
              <a:t>/</a:t>
            </a:r>
            <a:r>
              <a:rPr lang="en-IN" sz="2040" kern="1200" err="1">
                <a:solidFill>
                  <a:srgbClr val="0070C0"/>
                </a:solidFill>
                <a:latin typeface="+mn-lt"/>
                <a:ea typeface="+mn-ea"/>
                <a:cs typeface="+mn-cs"/>
              </a:rPr>
              <a:t>mmzone.h</a:t>
            </a:r>
            <a:endParaRPr lang="en-IN" sz="2400">
              <a:solidFill>
                <a:srgbClr val="0070C0"/>
              </a:solidFill>
            </a:endParaRPr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886B1A91-0201-E4BD-61A3-0A941BA37856}"/>
              </a:ext>
            </a:extLst>
          </p:cNvPr>
          <p:cNvSpPr/>
          <p:nvPr/>
        </p:nvSpPr>
        <p:spPr>
          <a:xfrm>
            <a:off x="6675119" y="3811604"/>
            <a:ext cx="221381" cy="866273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Speech Bubble: Rectangle with Corners Rounded 11">
            <a:extLst>
              <a:ext uri="{FF2B5EF4-FFF2-40B4-BE49-F238E27FC236}">
                <a16:creationId xmlns:a16="http://schemas.microsoft.com/office/drawing/2014/main" id="{F99F5DDF-C871-A5FC-31C1-27F086150B70}"/>
              </a:ext>
            </a:extLst>
          </p:cNvPr>
          <p:cNvSpPr/>
          <p:nvPr/>
        </p:nvSpPr>
        <p:spPr>
          <a:xfrm>
            <a:off x="7766409" y="2212327"/>
            <a:ext cx="2985010" cy="796825"/>
          </a:xfrm>
          <a:prstGeom prst="wedgeRoundRectCallout">
            <a:avLst>
              <a:gd name="adj1" fmla="val -105263"/>
              <a:gd name="adj2" fmla="val 4625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/>
              <a:t>Pointer to the </a:t>
            </a:r>
            <a:r>
              <a:rPr lang="en-IN" sz="2000" i="1" dirty="0" err="1"/>
              <a:t>pglist_data</a:t>
            </a:r>
            <a:r>
              <a:rPr lang="en-IN" sz="2000" i="1" dirty="0"/>
              <a:t> structure: </a:t>
            </a:r>
            <a:r>
              <a:rPr lang="en-IN" sz="2000" dirty="0"/>
              <a:t>details of the NUMA node </a:t>
            </a:r>
          </a:p>
        </p:txBody>
      </p:sp>
      <p:sp>
        <p:nvSpPr>
          <p:cNvPr id="13" name="Speech Bubble: Rectangle with Corners Rounded 12">
            <a:extLst>
              <a:ext uri="{FF2B5EF4-FFF2-40B4-BE49-F238E27FC236}">
                <a16:creationId xmlns:a16="http://schemas.microsoft.com/office/drawing/2014/main" id="{0F644A4F-9DB5-19BA-4608-0625532A4050}"/>
              </a:ext>
            </a:extLst>
          </p:cNvPr>
          <p:cNvSpPr/>
          <p:nvPr/>
        </p:nvSpPr>
        <p:spPr>
          <a:xfrm>
            <a:off x="7883091" y="3429000"/>
            <a:ext cx="4114800" cy="796825"/>
          </a:xfrm>
          <a:prstGeom prst="wedgeRoundRectCallout">
            <a:avLst>
              <a:gd name="adj1" fmla="val -97675"/>
              <a:gd name="adj2" fmla="val -63127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err="1"/>
              <a:t>zone_end_pfn</a:t>
            </a:r>
            <a:r>
              <a:rPr lang="en-IN" sz="2000"/>
              <a:t> = </a:t>
            </a:r>
            <a:r>
              <a:rPr lang="en-IN" sz="2000" err="1"/>
              <a:t>zone_start_pfn</a:t>
            </a:r>
            <a:r>
              <a:rPr lang="en-IN" sz="2000"/>
              <a:t> + </a:t>
            </a:r>
            <a:r>
              <a:rPr lang="en-IN" sz="2000" err="1"/>
              <a:t>spanned_pages</a:t>
            </a:r>
            <a:r>
              <a:rPr lang="en-IN" sz="2000"/>
              <a:t>- 1 </a:t>
            </a:r>
          </a:p>
        </p:txBody>
      </p:sp>
      <p:sp>
        <p:nvSpPr>
          <p:cNvPr id="14" name="Speech Bubble: Rectangle with Corners Rounded 13">
            <a:extLst>
              <a:ext uri="{FF2B5EF4-FFF2-40B4-BE49-F238E27FC236}">
                <a16:creationId xmlns:a16="http://schemas.microsoft.com/office/drawing/2014/main" id="{0EC08BC4-A8C4-03BA-DDDF-31444744A09F}"/>
              </a:ext>
            </a:extLst>
          </p:cNvPr>
          <p:cNvSpPr/>
          <p:nvPr/>
        </p:nvSpPr>
        <p:spPr>
          <a:xfrm>
            <a:off x="7883091" y="4645674"/>
            <a:ext cx="2985010" cy="365126"/>
          </a:xfrm>
          <a:prstGeom prst="wedgeRoundRectCallout">
            <a:avLst>
              <a:gd name="adj1" fmla="val -136863"/>
              <a:gd name="adj2" fmla="val 73503"/>
              <a:gd name="adj3" fmla="val 16667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Name of the zone</a:t>
            </a:r>
          </a:p>
        </p:txBody>
      </p:sp>
      <p:sp>
        <p:nvSpPr>
          <p:cNvPr id="15" name="Speech Bubble: Rectangle with Corners Rounded 14">
            <a:extLst>
              <a:ext uri="{FF2B5EF4-FFF2-40B4-BE49-F238E27FC236}">
                <a16:creationId xmlns:a16="http://schemas.microsoft.com/office/drawing/2014/main" id="{E1045EB0-AD2C-6BDD-6357-C78C6852FA8E}"/>
              </a:ext>
            </a:extLst>
          </p:cNvPr>
          <p:cNvSpPr/>
          <p:nvPr/>
        </p:nvSpPr>
        <p:spPr>
          <a:xfrm>
            <a:off x="7883091" y="5447899"/>
            <a:ext cx="3249328" cy="721895"/>
          </a:xfrm>
          <a:prstGeom prst="wedgeRoundRectCallout">
            <a:avLst>
              <a:gd name="adj1" fmla="val -64674"/>
              <a:gd name="adj2" fmla="val -12167"/>
              <a:gd name="adj3" fmla="val 16667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Free areas in a zone (physical memory)</a:t>
            </a:r>
          </a:p>
        </p:txBody>
      </p:sp>
    </p:spTree>
    <p:extLst>
      <p:ext uri="{BB962C8B-B14F-4D97-AF65-F5344CB8AC3E}">
        <p14:creationId xmlns:p14="http://schemas.microsoft.com/office/powerpoint/2010/main" val="352170471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C71AF-2947-25FD-7C57-F838FE8429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04498"/>
            <a:ext cx="10515600" cy="1023144"/>
          </a:xfrm>
        </p:spPr>
        <p:txBody>
          <a:bodyPr>
            <a:normAutofit fontScale="90000"/>
          </a:bodyPr>
          <a:lstStyle/>
          <a:p>
            <a:r>
              <a:rPr lang="en-IN"/>
              <a:t>Data Structure to Manage the Memory in a Zone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57074C-C42B-CDB7-7F2C-A680077384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BB6604-C49D-21C6-6F6C-63867A9A5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45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ABA061-6C37-D8F7-CAE4-E050524F866B}"/>
              </a:ext>
            </a:extLst>
          </p:cNvPr>
          <p:cNvSpPr txBox="1"/>
          <p:nvPr/>
        </p:nvSpPr>
        <p:spPr>
          <a:xfrm>
            <a:off x="1095676" y="2130693"/>
            <a:ext cx="10000648" cy="378565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typedef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pglist_data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zone </a:t>
            </a:r>
            <a:r>
              <a:rPr lang="en-IN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node_zones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[MAX_NR_ZONES];</a:t>
            </a:r>
          </a:p>
          <a:p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zonelist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node_zonelists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[MAX_ZONELISTS];</a:t>
            </a:r>
          </a:p>
          <a:p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nr_zones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</a:p>
          <a:p>
            <a:b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unsigned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long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node_present_pages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</a:p>
          <a:p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unsigned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long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node_spanned_pages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</a:p>
          <a:p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node_id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task_struct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*</a:t>
            </a:r>
            <a:r>
              <a:rPr lang="en-IN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kswapd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IN" sz="2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lruvec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    __</a:t>
            </a:r>
            <a:r>
              <a:rPr lang="en-IN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lruvec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 </a:t>
            </a:r>
            <a:r>
              <a:rPr lang="en-IN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pg_data_t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BFC7D735-31DF-A861-1419-E3B6E089ED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99829" y="1828274"/>
            <a:ext cx="676741" cy="6048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EF31BFF-AD66-3096-0769-C61464B10E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0600" y="0"/>
            <a:ext cx="458241" cy="46233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754874F-760E-25AE-075F-85141CA9016B}"/>
              </a:ext>
            </a:extLst>
          </p:cNvPr>
          <p:cNvSpPr/>
          <p:nvPr/>
        </p:nvSpPr>
        <p:spPr>
          <a:xfrm>
            <a:off x="9068840" y="42163"/>
            <a:ext cx="3018059" cy="37801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777240">
              <a:spcAft>
                <a:spcPts val="600"/>
              </a:spcAft>
            </a:pPr>
            <a:r>
              <a:rPr lang="en-IN" sz="2040" kern="1200">
                <a:solidFill>
                  <a:srgbClr val="0070C0"/>
                </a:solidFill>
                <a:latin typeface="+mn-lt"/>
                <a:ea typeface="+mn-ea"/>
                <a:cs typeface="+mn-cs"/>
              </a:rPr>
              <a:t>/include/</a:t>
            </a:r>
            <a:r>
              <a:rPr lang="en-IN" sz="2040" kern="1200" err="1">
                <a:solidFill>
                  <a:srgbClr val="0070C0"/>
                </a:solidFill>
                <a:latin typeface="+mn-lt"/>
                <a:ea typeface="+mn-ea"/>
                <a:cs typeface="+mn-cs"/>
              </a:rPr>
              <a:t>linux</a:t>
            </a:r>
            <a:r>
              <a:rPr lang="en-IN" sz="2040" kern="1200">
                <a:solidFill>
                  <a:srgbClr val="0070C0"/>
                </a:solidFill>
                <a:latin typeface="+mn-lt"/>
                <a:ea typeface="+mn-ea"/>
                <a:cs typeface="+mn-cs"/>
              </a:rPr>
              <a:t>/</a:t>
            </a:r>
            <a:r>
              <a:rPr lang="en-IN" sz="2040" kern="1200" err="1">
                <a:solidFill>
                  <a:srgbClr val="0070C0"/>
                </a:solidFill>
                <a:latin typeface="+mn-lt"/>
                <a:ea typeface="+mn-ea"/>
                <a:cs typeface="+mn-cs"/>
              </a:rPr>
              <a:t>mmzone.h</a:t>
            </a:r>
            <a:endParaRPr lang="en-IN" sz="2400">
              <a:solidFill>
                <a:srgbClr val="0070C0"/>
              </a:solidFill>
            </a:endParaRPr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F1736770-09A2-4C7D-A268-FB604B8CC3D3}"/>
              </a:ext>
            </a:extLst>
          </p:cNvPr>
          <p:cNvSpPr/>
          <p:nvPr/>
        </p:nvSpPr>
        <p:spPr>
          <a:xfrm>
            <a:off x="8412480" y="2433111"/>
            <a:ext cx="292608" cy="995889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EFE5FF3-8AC4-A649-A482-6BB4BF22CE4C}"/>
              </a:ext>
            </a:extLst>
          </p:cNvPr>
          <p:cNvSpPr/>
          <p:nvPr/>
        </p:nvSpPr>
        <p:spPr>
          <a:xfrm>
            <a:off x="8942832" y="2514600"/>
            <a:ext cx="2743200" cy="6400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Zones organized hierarchically</a:t>
            </a:r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4B18278B-CCA3-C702-51EE-BCC757F1E573}"/>
              </a:ext>
            </a:extLst>
          </p:cNvPr>
          <p:cNvSpPr/>
          <p:nvPr/>
        </p:nvSpPr>
        <p:spPr>
          <a:xfrm>
            <a:off x="8412480" y="3733423"/>
            <a:ext cx="292608" cy="737993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FACD634B-20AC-740F-D052-FC8BF9ADB743}"/>
              </a:ext>
            </a:extLst>
          </p:cNvPr>
          <p:cNvSpPr/>
          <p:nvPr/>
        </p:nvSpPr>
        <p:spPr>
          <a:xfrm>
            <a:off x="8942831" y="3763827"/>
            <a:ext cx="2925117" cy="6400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Number of pages owned by NUMA </a:t>
            </a:r>
            <a:r>
              <a:rPr lang="en-IN" sz="2000" err="1"/>
              <a:t>node_id</a:t>
            </a:r>
            <a:endParaRPr lang="en-IN" sz="2000"/>
          </a:p>
        </p:txBody>
      </p:sp>
      <p:sp>
        <p:nvSpPr>
          <p:cNvPr id="14" name="Speech Bubble: Rectangle with Corners Rounded 13">
            <a:extLst>
              <a:ext uri="{FF2B5EF4-FFF2-40B4-BE49-F238E27FC236}">
                <a16:creationId xmlns:a16="http://schemas.microsoft.com/office/drawing/2014/main" id="{CC539646-0591-A198-4B9C-6FC427BF4423}"/>
              </a:ext>
            </a:extLst>
          </p:cNvPr>
          <p:cNvSpPr/>
          <p:nvPr/>
        </p:nvSpPr>
        <p:spPr>
          <a:xfrm>
            <a:off x="8153400" y="4706326"/>
            <a:ext cx="3532632" cy="400797"/>
          </a:xfrm>
          <a:prstGeom prst="wedgeRoundRectCallout">
            <a:avLst>
              <a:gd name="adj1" fmla="val -111112"/>
              <a:gd name="adj2" fmla="val 46233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Page swapping daemon</a:t>
            </a:r>
          </a:p>
        </p:txBody>
      </p:sp>
      <p:sp>
        <p:nvSpPr>
          <p:cNvPr id="15" name="Speech Bubble: Rectangle with Corners Rounded 14">
            <a:extLst>
              <a:ext uri="{FF2B5EF4-FFF2-40B4-BE49-F238E27FC236}">
                <a16:creationId xmlns:a16="http://schemas.microsoft.com/office/drawing/2014/main" id="{6336A361-E2B3-A171-D7FD-8C0A0BB22863}"/>
              </a:ext>
            </a:extLst>
          </p:cNvPr>
          <p:cNvSpPr/>
          <p:nvPr/>
        </p:nvSpPr>
        <p:spPr>
          <a:xfrm>
            <a:off x="8153400" y="5313567"/>
            <a:ext cx="3532632" cy="608275"/>
          </a:xfrm>
          <a:prstGeom prst="wedgeRoundRectCallout">
            <a:avLst>
              <a:gd name="adj1" fmla="val -108267"/>
              <a:gd name="adj2" fmla="val -32206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Maintains LRU state information</a:t>
            </a:r>
          </a:p>
        </p:txBody>
      </p:sp>
      <p:sp>
        <p:nvSpPr>
          <p:cNvPr id="16" name="Speech Bubble: Rectangle with Corners Rounded 15">
            <a:extLst>
              <a:ext uri="{FF2B5EF4-FFF2-40B4-BE49-F238E27FC236}">
                <a16:creationId xmlns:a16="http://schemas.microsoft.com/office/drawing/2014/main" id="{F4F30405-D089-1F36-34E7-1D4E68DEFFE9}"/>
              </a:ext>
            </a:extLst>
          </p:cNvPr>
          <p:cNvSpPr/>
          <p:nvPr/>
        </p:nvSpPr>
        <p:spPr>
          <a:xfrm>
            <a:off x="7854215" y="1713297"/>
            <a:ext cx="2204185" cy="513370"/>
          </a:xfrm>
          <a:prstGeom prst="wedgeRoundRectCallout">
            <a:avLst>
              <a:gd name="adj1" fmla="val -136990"/>
              <a:gd name="adj2" fmla="val 174995"/>
              <a:gd name="adj3" fmla="val 16667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Ordering of zones</a:t>
            </a:r>
          </a:p>
        </p:txBody>
      </p:sp>
    </p:spTree>
    <p:extLst>
      <p:ext uri="{BB962C8B-B14F-4D97-AF65-F5344CB8AC3E}">
        <p14:creationId xmlns:p14="http://schemas.microsoft.com/office/powerpoint/2010/main" val="247207495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23152-5CEC-E443-0BD6-2EC4A67E1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Outline of this Chapter</a:t>
            </a:r>
            <a:endParaRPr lang="en-US"/>
          </a:p>
        </p:txBody>
      </p:sp>
      <p:graphicFrame>
        <p:nvGraphicFramePr>
          <p:cNvPr id="4" name="Diagram 4">
            <a:extLst>
              <a:ext uri="{FF2B5EF4-FFF2-40B4-BE49-F238E27FC236}">
                <a16:creationId xmlns:a16="http://schemas.microsoft.com/office/drawing/2014/main" id="{BEFA056E-878D-272B-D6B7-9F530418CA72}"/>
              </a:ext>
            </a:extLst>
          </p:cNvPr>
          <p:cNvGraphicFramePr/>
          <p:nvPr/>
        </p:nvGraphicFramePr>
        <p:xfrm>
          <a:off x="2108200" y="520700"/>
          <a:ext cx="9677400" cy="6223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47" name="Arrow: Right 546">
            <a:extLst>
              <a:ext uri="{FF2B5EF4-FFF2-40B4-BE49-F238E27FC236}">
                <a16:creationId xmlns:a16="http://schemas.microsoft.com/office/drawing/2014/main" id="{0495D27B-F84C-16D3-39AC-6098851E46AC}"/>
              </a:ext>
            </a:extLst>
          </p:cNvPr>
          <p:cNvSpPr/>
          <p:nvPr/>
        </p:nvSpPr>
        <p:spPr>
          <a:xfrm>
            <a:off x="5450114" y="2542191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FF4AF79-3831-898A-60E2-2A9A7F2ABF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B06472-D75D-7BDD-CF5F-8BF36EDE3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61084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B28EC9-E8E2-16AF-178D-17CBC225C0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3FE9AB-0AB8-84E7-26F3-C1CB19ADE2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47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8488A9C-CB24-0FAE-8E52-BC61FA415351}"/>
              </a:ext>
            </a:extLst>
          </p:cNvPr>
          <p:cNvSpPr/>
          <p:nvPr/>
        </p:nvSpPr>
        <p:spPr>
          <a:xfrm>
            <a:off x="5619750" y="220978"/>
            <a:ext cx="6121502" cy="29127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5400"/>
              <a:t>Required Background</a:t>
            </a:r>
          </a:p>
        </p:txBody>
      </p:sp>
      <p:pic>
        <p:nvPicPr>
          <p:cNvPr id="8" name="Picture 7" descr="A picture containing logo&#10;&#10;Description automatically generated">
            <a:extLst>
              <a:ext uri="{FF2B5EF4-FFF2-40B4-BE49-F238E27FC236}">
                <a16:creationId xmlns:a16="http://schemas.microsoft.com/office/drawing/2014/main" id="{87CE9F39-5E2E-6882-42D0-0628515F50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80283" y="1383028"/>
            <a:ext cx="4428288" cy="4434614"/>
          </a:xfrm>
          <a:prstGeom prst="rect">
            <a:avLst/>
          </a:prstGeom>
        </p:spPr>
      </p:pic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0BD76CC5-9609-6275-3958-96E866071BC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48603955"/>
              </p:ext>
            </p:extLst>
          </p:nvPr>
        </p:nvGraphicFramePr>
        <p:xfrm>
          <a:off x="5759768" y="3429000"/>
          <a:ext cx="5841465" cy="27887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30814706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A31758F0-D171-256F-B6F5-A51F248B934A}"/>
              </a:ext>
            </a:extLst>
          </p:cNvPr>
          <p:cNvSpPr/>
          <p:nvPr/>
        </p:nvSpPr>
        <p:spPr>
          <a:xfrm>
            <a:off x="101087" y="24867"/>
            <a:ext cx="2944368" cy="713232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Background</a:t>
            </a:r>
            <a:r>
              <a:rPr lang="en-IN" sz="2400" dirty="0"/>
              <a:t>: Bloom Filter</a:t>
            </a:r>
            <a:endParaRPr lang="en-IN" sz="24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7CCF84-CCBC-4687-1CCC-A8F947A2F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056" y="414905"/>
            <a:ext cx="11081657" cy="1325563"/>
          </a:xfrm>
        </p:spPr>
        <p:txBody>
          <a:bodyPr/>
          <a:lstStyle/>
          <a:p>
            <a:r>
              <a:rPr lang="en-US"/>
              <a:t>Inserting a Key in a Bloom Filter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24AA7C-6CCB-B771-1AED-0C08A617BC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834A45-87B1-C2DE-D8B4-D3340D0FBF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48</a:t>
            </a:fld>
            <a:endParaRPr lang="en-US"/>
          </a:p>
        </p:txBody>
      </p:sp>
      <p:pic>
        <p:nvPicPr>
          <p:cNvPr id="6" name="Picture 5" descr="A picture containing airplane&#10;&#10;Description automatically generated">
            <a:extLst>
              <a:ext uri="{FF2B5EF4-FFF2-40B4-BE49-F238E27FC236}">
                <a16:creationId xmlns:a16="http://schemas.microsoft.com/office/drawing/2014/main" id="{ACD40A56-DC7B-DEB7-AB88-A9A0FF14FF9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26936">
            <a:off x="1168010" y="1524781"/>
            <a:ext cx="946308" cy="946308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5CB439B-6670-151B-F62D-C3A8E3865A52}"/>
              </a:ext>
            </a:extLst>
          </p:cNvPr>
          <p:cNvSpPr/>
          <p:nvPr/>
        </p:nvSpPr>
        <p:spPr>
          <a:xfrm>
            <a:off x="2405743" y="1646238"/>
            <a:ext cx="7772400" cy="86820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A </a:t>
            </a:r>
            <a:r>
              <a:rPr lang="en-US" sz="2400">
                <a:solidFill>
                  <a:srgbClr val="00B050"/>
                </a:solidFill>
              </a:rPr>
              <a:t>data structure</a:t>
            </a:r>
            <a:r>
              <a:rPr lang="en-US" sz="2400"/>
              <a:t> that answers if an </a:t>
            </a:r>
            <a:r>
              <a:rPr lang="en-US" sz="2400">
                <a:solidFill>
                  <a:srgbClr val="0070C0"/>
                </a:solidFill>
              </a:rPr>
              <a:t>element</a:t>
            </a:r>
            <a:r>
              <a:rPr lang="en-US" sz="2400"/>
              <a:t> is a member of a set (</a:t>
            </a:r>
            <a:r>
              <a:rPr lang="en-US" sz="2400">
                <a:solidFill>
                  <a:srgbClr val="FF0000"/>
                </a:solidFill>
              </a:rPr>
              <a:t>probabilistically</a:t>
            </a:r>
            <a:r>
              <a:rPr lang="en-US" sz="2400"/>
              <a:t>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1658FF5-725A-7472-E45B-97330C46C797}"/>
              </a:ext>
            </a:extLst>
          </p:cNvPr>
          <p:cNvSpPr/>
          <p:nvPr/>
        </p:nvSpPr>
        <p:spPr>
          <a:xfrm>
            <a:off x="838200" y="4721904"/>
            <a:ext cx="736695" cy="48985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8FBA50-CC95-D7B4-2285-E788F82BC00C}"/>
              </a:ext>
            </a:extLst>
          </p:cNvPr>
          <p:cNvSpPr/>
          <p:nvPr/>
        </p:nvSpPr>
        <p:spPr>
          <a:xfrm>
            <a:off x="1573271" y="4721904"/>
            <a:ext cx="736695" cy="48985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1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B9EEB1E-B54C-3019-2D11-D279627B8B1F}"/>
              </a:ext>
            </a:extLst>
          </p:cNvPr>
          <p:cNvSpPr/>
          <p:nvPr/>
        </p:nvSpPr>
        <p:spPr>
          <a:xfrm>
            <a:off x="2309966" y="4721904"/>
            <a:ext cx="736695" cy="48985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92EAC6-D01F-C6E0-2C42-187CCB99E73B}"/>
              </a:ext>
            </a:extLst>
          </p:cNvPr>
          <p:cNvSpPr/>
          <p:nvPr/>
        </p:nvSpPr>
        <p:spPr>
          <a:xfrm>
            <a:off x="3045037" y="4721904"/>
            <a:ext cx="736695" cy="48985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407BA1E-ED6E-9A00-A478-306E19A17168}"/>
              </a:ext>
            </a:extLst>
          </p:cNvPr>
          <p:cNvSpPr/>
          <p:nvPr/>
        </p:nvSpPr>
        <p:spPr>
          <a:xfrm>
            <a:off x="3781732" y="4721904"/>
            <a:ext cx="736695" cy="48985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9C09CD1-462A-A4DB-90DE-1152D312702F}"/>
              </a:ext>
            </a:extLst>
          </p:cNvPr>
          <p:cNvSpPr/>
          <p:nvPr/>
        </p:nvSpPr>
        <p:spPr>
          <a:xfrm>
            <a:off x="4516803" y="4721904"/>
            <a:ext cx="736695" cy="48985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94D75E8-6BF6-CE70-96F7-ACD8B412BF04}"/>
              </a:ext>
            </a:extLst>
          </p:cNvPr>
          <p:cNvSpPr/>
          <p:nvPr/>
        </p:nvSpPr>
        <p:spPr>
          <a:xfrm>
            <a:off x="5253498" y="4721904"/>
            <a:ext cx="736695" cy="48985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CF4873D-E40C-B1CE-AFF9-92B0E701B118}"/>
              </a:ext>
            </a:extLst>
          </p:cNvPr>
          <p:cNvSpPr/>
          <p:nvPr/>
        </p:nvSpPr>
        <p:spPr>
          <a:xfrm>
            <a:off x="5988569" y="4721904"/>
            <a:ext cx="736695" cy="48985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1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0E878FE-AE97-16F1-FFC3-261A304CA379}"/>
              </a:ext>
            </a:extLst>
          </p:cNvPr>
          <p:cNvSpPr/>
          <p:nvPr/>
        </p:nvSpPr>
        <p:spPr>
          <a:xfrm>
            <a:off x="6725264" y="4721904"/>
            <a:ext cx="736695" cy="48985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A6DEC20-1DAC-4799-5486-2C087CEB75DA}"/>
              </a:ext>
            </a:extLst>
          </p:cNvPr>
          <p:cNvSpPr/>
          <p:nvPr/>
        </p:nvSpPr>
        <p:spPr>
          <a:xfrm>
            <a:off x="7460335" y="4721904"/>
            <a:ext cx="736695" cy="48985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556249C-4AAC-EFEF-C373-141E502A7FCA}"/>
              </a:ext>
            </a:extLst>
          </p:cNvPr>
          <p:cNvSpPr/>
          <p:nvPr/>
        </p:nvSpPr>
        <p:spPr>
          <a:xfrm>
            <a:off x="8197030" y="4721904"/>
            <a:ext cx="736695" cy="48985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1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F4442CC-2FC3-DD61-C05C-D1FCF414B493}"/>
              </a:ext>
            </a:extLst>
          </p:cNvPr>
          <p:cNvSpPr/>
          <p:nvPr/>
        </p:nvSpPr>
        <p:spPr>
          <a:xfrm>
            <a:off x="8932101" y="4721904"/>
            <a:ext cx="736695" cy="48985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D7E6680-7831-7F68-1CA3-6491FF476ADD}"/>
              </a:ext>
            </a:extLst>
          </p:cNvPr>
          <p:cNvSpPr/>
          <p:nvPr/>
        </p:nvSpPr>
        <p:spPr>
          <a:xfrm>
            <a:off x="9668796" y="4721904"/>
            <a:ext cx="736695" cy="48985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0E98E9C-33BA-85C8-ADFA-E8B0325BA274}"/>
              </a:ext>
            </a:extLst>
          </p:cNvPr>
          <p:cNvSpPr/>
          <p:nvPr/>
        </p:nvSpPr>
        <p:spPr>
          <a:xfrm>
            <a:off x="10403867" y="4721904"/>
            <a:ext cx="736695" cy="48985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0CFF7F6D-49AF-6893-B9BA-A22E763EE994}"/>
              </a:ext>
            </a:extLst>
          </p:cNvPr>
          <p:cNvSpPr/>
          <p:nvPr/>
        </p:nvSpPr>
        <p:spPr>
          <a:xfrm>
            <a:off x="4865914" y="3069771"/>
            <a:ext cx="1719943" cy="56605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Key</a:t>
            </a:r>
            <a:endParaRPr lang="en-US" sz="200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83F11B7-C9C0-1EEF-CAF7-A7F260B628EF}"/>
              </a:ext>
            </a:extLst>
          </p:cNvPr>
          <p:cNvCxnSpPr>
            <a:stCxn id="24" idx="2"/>
            <a:endCxn id="9" idx="0"/>
          </p:cNvCxnSpPr>
          <p:nvPr/>
        </p:nvCxnSpPr>
        <p:spPr>
          <a:xfrm flipH="1">
            <a:off x="1941619" y="3635829"/>
            <a:ext cx="3784267" cy="1086075"/>
          </a:xfrm>
          <a:prstGeom prst="line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70EA0244-8962-C387-3728-7D6DC9DBEA37}"/>
              </a:ext>
            </a:extLst>
          </p:cNvPr>
          <p:cNvCxnSpPr>
            <a:cxnSpLocks/>
            <a:stCxn id="24" idx="2"/>
            <a:endCxn id="12" idx="0"/>
          </p:cNvCxnSpPr>
          <p:nvPr/>
        </p:nvCxnSpPr>
        <p:spPr>
          <a:xfrm flipH="1">
            <a:off x="4150080" y="3635829"/>
            <a:ext cx="1575806" cy="1086075"/>
          </a:xfrm>
          <a:prstGeom prst="line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C0BFB63-8305-84F2-9D75-CF1A1DD7114A}"/>
              </a:ext>
            </a:extLst>
          </p:cNvPr>
          <p:cNvCxnSpPr>
            <a:cxnSpLocks/>
            <a:stCxn id="24" idx="2"/>
            <a:endCxn id="15" idx="0"/>
          </p:cNvCxnSpPr>
          <p:nvPr/>
        </p:nvCxnSpPr>
        <p:spPr>
          <a:xfrm>
            <a:off x="5725886" y="3635829"/>
            <a:ext cx="631031" cy="1086075"/>
          </a:xfrm>
          <a:prstGeom prst="line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46FE8B4-B48D-EA55-3B12-5B86375D9DA0}"/>
              </a:ext>
            </a:extLst>
          </p:cNvPr>
          <p:cNvCxnSpPr>
            <a:cxnSpLocks/>
            <a:stCxn id="24" idx="2"/>
            <a:endCxn id="18" idx="0"/>
          </p:cNvCxnSpPr>
          <p:nvPr/>
        </p:nvCxnSpPr>
        <p:spPr>
          <a:xfrm>
            <a:off x="5725886" y="3635829"/>
            <a:ext cx="2839492" cy="1086075"/>
          </a:xfrm>
          <a:prstGeom prst="line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36C4C0BA-0C38-D20B-3A62-743E1EEA717F}"/>
              </a:ext>
            </a:extLst>
          </p:cNvPr>
          <p:cNvSpPr txBox="1"/>
          <p:nvPr/>
        </p:nvSpPr>
        <p:spPr>
          <a:xfrm>
            <a:off x="4517862" y="5381629"/>
            <a:ext cx="24160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0070C0"/>
                </a:solidFill>
                <a:latin typeface="Comic Sans MS" panose="030F0702030302020204" pitchFamily="66" charset="0"/>
              </a:rPr>
              <a:t>Array of </a:t>
            </a:r>
            <a:r>
              <a:rPr lang="en-US" sz="2400" i="1">
                <a:solidFill>
                  <a:srgbClr val="0070C0"/>
                </a:solidFill>
                <a:latin typeface="Comic Sans MS" panose="030F0702030302020204" pitchFamily="66" charset="0"/>
              </a:rPr>
              <a:t>m </a:t>
            </a:r>
            <a:r>
              <a:rPr lang="en-US" sz="2400">
                <a:solidFill>
                  <a:srgbClr val="0070C0"/>
                </a:solidFill>
                <a:latin typeface="Comic Sans MS" panose="030F0702030302020204" pitchFamily="66" charset="0"/>
              </a:rPr>
              <a:t>bits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78296CB-6220-7AFD-B538-B40883596205}"/>
              </a:ext>
            </a:extLst>
          </p:cNvPr>
          <p:cNvSpPr/>
          <p:nvPr/>
        </p:nvSpPr>
        <p:spPr>
          <a:xfrm>
            <a:off x="838200" y="3069771"/>
            <a:ext cx="2547257" cy="94705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rgbClr val="0070C0"/>
                </a:solidFill>
              </a:rPr>
              <a:t>Map</a:t>
            </a:r>
            <a:r>
              <a:rPr lang="en-US" sz="2000"/>
              <a:t> a </a:t>
            </a:r>
            <a:r>
              <a:rPr lang="en-US" sz="2000">
                <a:solidFill>
                  <a:srgbClr val="C00000"/>
                </a:solidFill>
              </a:rPr>
              <a:t>key</a:t>
            </a:r>
            <a:r>
              <a:rPr lang="en-US" sz="2000"/>
              <a:t> to </a:t>
            </a:r>
            <a:r>
              <a:rPr lang="en-US" sz="2000" i="1"/>
              <a:t>k </a:t>
            </a:r>
            <a:r>
              <a:rPr lang="en-US" sz="2000"/>
              <a:t>different bit </a:t>
            </a:r>
            <a:r>
              <a:rPr lang="en-US" sz="2000">
                <a:solidFill>
                  <a:srgbClr val="00B050"/>
                </a:solidFill>
              </a:rPr>
              <a:t>positions</a:t>
            </a:r>
            <a:r>
              <a:rPr lang="en-US" sz="2000"/>
              <a:t> using </a:t>
            </a:r>
            <a:r>
              <a:rPr lang="en-US" sz="2000" i="1"/>
              <a:t>k </a:t>
            </a:r>
            <a:r>
              <a:rPr lang="en-US" sz="2000">
                <a:solidFill>
                  <a:srgbClr val="FF0000"/>
                </a:solidFill>
              </a:rPr>
              <a:t>hash</a:t>
            </a:r>
            <a:r>
              <a:rPr lang="en-US" sz="2000"/>
              <a:t> functions</a:t>
            </a:r>
          </a:p>
        </p:txBody>
      </p:sp>
      <p:sp>
        <p:nvSpPr>
          <p:cNvPr id="38" name="Speech Bubble: Rectangle with Corners Rounded 37">
            <a:extLst>
              <a:ext uri="{FF2B5EF4-FFF2-40B4-BE49-F238E27FC236}">
                <a16:creationId xmlns:a16="http://schemas.microsoft.com/office/drawing/2014/main" id="{000D94FD-2C04-1874-4EF5-8B845C5A7BE0}"/>
              </a:ext>
            </a:extLst>
          </p:cNvPr>
          <p:cNvSpPr/>
          <p:nvPr/>
        </p:nvSpPr>
        <p:spPr>
          <a:xfrm>
            <a:off x="8610600" y="5649686"/>
            <a:ext cx="2971800" cy="706664"/>
          </a:xfrm>
          <a:prstGeom prst="wedgeRoundRectCallout">
            <a:avLst>
              <a:gd name="adj1" fmla="val -27426"/>
              <a:gd name="adj2" fmla="val -85382"/>
              <a:gd name="adj3" fmla="val 16667"/>
            </a:avLst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/>
              <a:t>Initially all the bits are 0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1F56AE4A-A43A-7F68-8C35-85213DBA1FAA}"/>
              </a:ext>
            </a:extLst>
          </p:cNvPr>
          <p:cNvSpPr/>
          <p:nvPr/>
        </p:nvSpPr>
        <p:spPr>
          <a:xfrm>
            <a:off x="3472658" y="4028964"/>
            <a:ext cx="493248" cy="31318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H1</a:t>
            </a:r>
            <a:endParaRPr lang="en-US" sz="200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436CFA2-1616-9ADD-F765-4230D7063D07}"/>
              </a:ext>
            </a:extLst>
          </p:cNvPr>
          <p:cNvSpPr/>
          <p:nvPr/>
        </p:nvSpPr>
        <p:spPr>
          <a:xfrm>
            <a:off x="4703648" y="4037354"/>
            <a:ext cx="493248" cy="31318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H2</a:t>
            </a:r>
            <a:endParaRPr lang="en-US" sz="200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3C277BC-7E2B-8002-B98A-B0490C14FA97}"/>
              </a:ext>
            </a:extLst>
          </p:cNvPr>
          <p:cNvSpPr/>
          <p:nvPr/>
        </p:nvSpPr>
        <p:spPr>
          <a:xfrm>
            <a:off x="6698048" y="4034960"/>
            <a:ext cx="493248" cy="31318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H4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86E27F4-019D-3F48-ABAB-E4D59D8F2787}"/>
              </a:ext>
            </a:extLst>
          </p:cNvPr>
          <p:cNvSpPr/>
          <p:nvPr/>
        </p:nvSpPr>
        <p:spPr>
          <a:xfrm>
            <a:off x="5778804" y="4028964"/>
            <a:ext cx="493248" cy="31318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H3</a:t>
            </a:r>
          </a:p>
        </p:txBody>
      </p:sp>
      <p:sp>
        <p:nvSpPr>
          <p:cNvPr id="43" name="Speech Bubble: Rectangle with Corners Rounded 42">
            <a:extLst>
              <a:ext uri="{FF2B5EF4-FFF2-40B4-BE49-F238E27FC236}">
                <a16:creationId xmlns:a16="http://schemas.microsoft.com/office/drawing/2014/main" id="{4A16BC3F-8ED7-6488-93EC-5EC11F8AA1EE}"/>
              </a:ext>
            </a:extLst>
          </p:cNvPr>
          <p:cNvSpPr/>
          <p:nvPr/>
        </p:nvSpPr>
        <p:spPr>
          <a:xfrm>
            <a:off x="7460335" y="3352800"/>
            <a:ext cx="1879608" cy="566057"/>
          </a:xfrm>
          <a:prstGeom prst="wedgeRoundRectCallout">
            <a:avLst>
              <a:gd name="adj1" fmla="val -68323"/>
              <a:gd name="adj2" fmla="val 7596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Hash function</a:t>
            </a:r>
          </a:p>
        </p:txBody>
      </p:sp>
      <p:sp>
        <p:nvSpPr>
          <p:cNvPr id="44" name="Speech Bubble: Rectangle with Corners Rounded 43">
            <a:extLst>
              <a:ext uri="{FF2B5EF4-FFF2-40B4-BE49-F238E27FC236}">
                <a16:creationId xmlns:a16="http://schemas.microsoft.com/office/drawing/2014/main" id="{B5FCAFEE-CD9B-1227-2F25-B2E833ED0142}"/>
              </a:ext>
            </a:extLst>
          </p:cNvPr>
          <p:cNvSpPr/>
          <p:nvPr/>
        </p:nvSpPr>
        <p:spPr>
          <a:xfrm>
            <a:off x="9503557" y="3754326"/>
            <a:ext cx="1879608" cy="566057"/>
          </a:xfrm>
          <a:prstGeom prst="wedgeRoundRectCallout">
            <a:avLst>
              <a:gd name="adj1" fmla="val -86856"/>
              <a:gd name="adj2" fmla="val 139424"/>
              <a:gd name="adj3" fmla="val 16667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/>
              <a:t>Set to 1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4B0B64C4-C02D-CA25-8940-5FA2A5AD40E3}"/>
              </a:ext>
            </a:extLst>
          </p:cNvPr>
          <p:cNvSpPr/>
          <p:nvPr/>
        </p:nvSpPr>
        <p:spPr>
          <a:xfrm>
            <a:off x="-914400" y="1132114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</p:spTree>
    <p:extLst>
      <p:ext uri="{BB962C8B-B14F-4D97-AF65-F5344CB8AC3E}">
        <p14:creationId xmlns:p14="http://schemas.microsoft.com/office/powerpoint/2010/main" val="4247210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01A41D14-77D0-C856-B4C0-55BA5F1A1A2F}"/>
              </a:ext>
            </a:extLst>
          </p:cNvPr>
          <p:cNvSpPr/>
          <p:nvPr/>
        </p:nvSpPr>
        <p:spPr>
          <a:xfrm>
            <a:off x="0" y="120827"/>
            <a:ext cx="2944368" cy="713232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Background</a:t>
            </a:r>
            <a:r>
              <a:rPr lang="en-IN" sz="2400" dirty="0"/>
              <a:t>: Bloom Filter</a:t>
            </a:r>
            <a:endParaRPr lang="en-IN" sz="24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050460-540C-74CC-D00E-4100C6044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74251"/>
            <a:ext cx="10515600" cy="1325563"/>
          </a:xfrm>
        </p:spPr>
        <p:txBody>
          <a:bodyPr/>
          <a:lstStyle/>
          <a:p>
            <a:r>
              <a:rPr lang="en-US"/>
              <a:t>Checking for Set Membership in a Bloom Filter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188FEC-6923-733A-4A52-385F3B422C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34751"/>
            <a:ext cx="10515600" cy="2452461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sz="2400"/>
              <a:t>Given a key </a:t>
            </a:r>
            <a:r>
              <a:rPr lang="en-US" sz="2400">
                <a:solidFill>
                  <a:srgbClr val="C00000"/>
                </a:solidFill>
              </a:rPr>
              <a:t>compute</a:t>
            </a:r>
            <a:r>
              <a:rPr lang="en-US" sz="2400"/>
              <a:t> the </a:t>
            </a:r>
            <a:r>
              <a:rPr lang="en-US" sz="2400" i="1"/>
              <a:t>k </a:t>
            </a:r>
            <a:r>
              <a:rPr lang="en-US" sz="2400"/>
              <a:t>different </a:t>
            </a:r>
            <a:r>
              <a:rPr lang="en-US" sz="2400">
                <a:solidFill>
                  <a:srgbClr val="FF0000"/>
                </a:solidFill>
              </a:rPr>
              <a:t>hash</a:t>
            </a:r>
            <a:r>
              <a:rPr lang="en-US" sz="2400"/>
              <a:t> values (bit positions)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/>
              <a:t>Check that each bit </a:t>
            </a:r>
            <a:r>
              <a:rPr lang="en-US" sz="2400">
                <a:solidFill>
                  <a:srgbClr val="0070C0"/>
                </a:solidFill>
              </a:rPr>
              <a:t>position</a:t>
            </a:r>
            <a:r>
              <a:rPr lang="en-US" sz="2400"/>
              <a:t> stores a 1. If at least one bit position stores a 0, then the key is not </a:t>
            </a:r>
            <a:r>
              <a:rPr lang="en-US" sz="2400">
                <a:solidFill>
                  <a:srgbClr val="00B050"/>
                </a:solidFill>
              </a:rPr>
              <a:t>present</a:t>
            </a:r>
            <a:r>
              <a:rPr lang="en-US" sz="2400"/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/>
              <a:t>Elements cannot be </a:t>
            </a:r>
            <a:r>
              <a:rPr lang="en-US" sz="2400">
                <a:solidFill>
                  <a:srgbClr val="C00000"/>
                </a:solidFill>
              </a:rPr>
              <a:t>deleted</a:t>
            </a:r>
            <a:r>
              <a:rPr lang="en-US" sz="2400"/>
              <a:t> unless we store a </a:t>
            </a:r>
            <a:r>
              <a:rPr lang="en-US" sz="2400">
                <a:solidFill>
                  <a:srgbClr val="FF0000"/>
                </a:solidFill>
              </a:rPr>
              <a:t>count</a:t>
            </a:r>
            <a:r>
              <a:rPr lang="en-US" sz="2400"/>
              <a:t> at each </a:t>
            </a:r>
            <a:r>
              <a:rPr lang="en-US" sz="2400">
                <a:solidFill>
                  <a:srgbClr val="0070C0"/>
                </a:solidFill>
              </a:rPr>
              <a:t>bit</a:t>
            </a:r>
            <a:r>
              <a:rPr lang="en-US" sz="2400"/>
              <a:t> position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/>
              <a:t>We need to periodically </a:t>
            </a:r>
            <a:r>
              <a:rPr lang="en-US" sz="2400">
                <a:solidFill>
                  <a:schemeClr val="accent5">
                    <a:lumMod val="75000"/>
                  </a:schemeClr>
                </a:solidFill>
              </a:rPr>
              <a:t>reset</a:t>
            </a:r>
            <a:r>
              <a:rPr lang="en-US" sz="2400"/>
              <a:t> the Bloom Filter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1A6096-1717-3EA9-7C4D-7079A455F9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608FD5-B0DE-000B-6237-7EAA47E9B6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49</a:t>
            </a:fld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3BDC66C-E624-CB30-A41B-A0F108275E0C}"/>
              </a:ext>
            </a:extLst>
          </p:cNvPr>
          <p:cNvSpPr/>
          <p:nvPr/>
        </p:nvSpPr>
        <p:spPr>
          <a:xfrm>
            <a:off x="2300438" y="5091764"/>
            <a:ext cx="3686476" cy="59676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False positives are allowed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114718E-BBA6-FF61-350B-CE8D94B5F24D}"/>
              </a:ext>
            </a:extLst>
          </p:cNvPr>
          <p:cNvSpPr/>
          <p:nvPr/>
        </p:nvSpPr>
        <p:spPr>
          <a:xfrm>
            <a:off x="7169217" y="5091764"/>
            <a:ext cx="3686476" cy="596767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No false negatives</a:t>
            </a:r>
          </a:p>
        </p:txBody>
      </p:sp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18147B11-D74E-0109-AD78-8CBDE31195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5247" y="5091764"/>
            <a:ext cx="600585" cy="600585"/>
          </a:xfrm>
          <a:prstGeom prst="rect">
            <a:avLst/>
          </a:prstGeom>
        </p:spPr>
      </p:pic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4EBD7099-21D4-377C-6074-EF5C1B66F4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1967" y="4945558"/>
            <a:ext cx="742973" cy="742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4560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6022F-2FC3-0F1C-CAAB-08A3019C3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Fragmentation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B03A7A-0C87-04D2-848C-804F7CDECE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45F051-2FAB-343F-B09E-F54C5BB8E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</a:t>
            </a:fld>
            <a:endParaRPr lang="en-US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BFFDB92F-A5E7-B668-1DC3-6BA2557B5FA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28439756"/>
              </p:ext>
            </p:extLst>
          </p:nvPr>
        </p:nvGraphicFramePr>
        <p:xfrm>
          <a:off x="1999343" y="2841172"/>
          <a:ext cx="9104086" cy="29064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CE219C5F-7765-C2E5-4D76-25B10989CB8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7313" y="1604593"/>
            <a:ext cx="839002" cy="839002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2EF0EB9-DF05-9AD5-0631-02E8B3018F8F}"/>
              </a:ext>
            </a:extLst>
          </p:cNvPr>
          <p:cNvSpPr/>
          <p:nvPr/>
        </p:nvSpPr>
        <p:spPr>
          <a:xfrm>
            <a:off x="4637314" y="1690688"/>
            <a:ext cx="4082143" cy="856569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/>
              <a:t>Space wastage</a:t>
            </a:r>
          </a:p>
        </p:txBody>
      </p:sp>
    </p:spTree>
    <p:extLst>
      <p:ext uri="{BB962C8B-B14F-4D97-AF65-F5344CB8AC3E}">
        <p14:creationId xmlns:p14="http://schemas.microsoft.com/office/powerpoint/2010/main" val="6243976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0696CA-BA44-5984-D743-D9AE499B98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086" y="684815"/>
            <a:ext cx="10885714" cy="1325563"/>
          </a:xfrm>
        </p:spPr>
        <p:txBody>
          <a:bodyPr/>
          <a:lstStyle/>
          <a:p>
            <a:r>
              <a:rPr lang="en-US" dirty="0"/>
              <a:t>The Idea of </a:t>
            </a:r>
            <a:r>
              <a:rPr lang="en-US"/>
              <a:t>Reverse Mapping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5B2C11-BC8D-7511-9CA2-6BE089DF8E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2886" y="2896211"/>
            <a:ext cx="10580914" cy="3404640"/>
          </a:xfrm>
        </p:spPr>
        <p:txBody>
          <a:bodyPr>
            <a:normAutofit fontScale="92500"/>
          </a:bodyPr>
          <a:lstStyle/>
          <a:p>
            <a:r>
              <a:rPr lang="en-US" dirty="0"/>
              <a:t>While </a:t>
            </a:r>
            <a:r>
              <a:rPr lang="en-US" dirty="0">
                <a:solidFill>
                  <a:srgbClr val="00B050"/>
                </a:solidFill>
              </a:rPr>
              <a:t>freeing</a:t>
            </a:r>
            <a:r>
              <a:rPr lang="en-US" dirty="0"/>
              <a:t> a page (or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folio</a:t>
            </a:r>
            <a:r>
              <a:rPr lang="en-US" dirty="0"/>
              <a:t>), we need to </a:t>
            </a:r>
            <a:r>
              <a:rPr lang="en-US" dirty="0">
                <a:solidFill>
                  <a:srgbClr val="C00000"/>
                </a:solidFill>
              </a:rPr>
              <a:t>consider</a:t>
            </a:r>
            <a:r>
              <a:rPr lang="en-US" dirty="0"/>
              <a:t> the possibility of it being mapped to </a:t>
            </a:r>
            <a:r>
              <a:rPr lang="en-US" dirty="0">
                <a:solidFill>
                  <a:srgbClr val="FF0000"/>
                </a:solidFill>
              </a:rPr>
              <a:t>multiple</a:t>
            </a:r>
            <a:r>
              <a:rPr lang="en-US" dirty="0"/>
              <a:t> address spaces (across processes)</a:t>
            </a:r>
          </a:p>
          <a:p>
            <a:r>
              <a:rPr lang="en-US" dirty="0"/>
              <a:t>We would thus need to create a reverse map (</a:t>
            </a:r>
            <a:r>
              <a:rPr lang="en-US" i="1" dirty="0" err="1">
                <a:solidFill>
                  <a:srgbClr val="C00000"/>
                </a:solidFill>
              </a:rPr>
              <a:t>rmap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Map a </a:t>
            </a:r>
            <a:r>
              <a:rPr lang="en-US" dirty="0">
                <a:solidFill>
                  <a:srgbClr val="7030A0"/>
                </a:solidFill>
              </a:rPr>
              <a:t>struct page </a:t>
            </a:r>
            <a:r>
              <a:rPr lang="en-US" dirty="0"/>
              <a:t>(or </a:t>
            </a:r>
            <a:r>
              <a:rPr lang="en-US" dirty="0">
                <a:solidFill>
                  <a:srgbClr val="00B050"/>
                </a:solidFill>
              </a:rPr>
              <a:t>folio</a:t>
            </a:r>
            <a:r>
              <a:rPr lang="en-US" dirty="0"/>
              <a:t>) to </a:t>
            </a:r>
            <a:r>
              <a:rPr lang="en-US" dirty="0">
                <a:solidFill>
                  <a:srgbClr val="0070C0"/>
                </a:solidFill>
              </a:rPr>
              <a:t>PTEs</a:t>
            </a:r>
            <a:r>
              <a:rPr lang="en-US" dirty="0"/>
              <a:t> across processes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Swapping</a:t>
            </a:r>
            <a:r>
              <a:rPr lang="en-US" dirty="0"/>
              <a:t> out a page/folio or changing its permission thus requires a </a:t>
            </a:r>
            <a:r>
              <a:rPr lang="en-US" dirty="0" err="1">
                <a:solidFill>
                  <a:srgbClr val="FF0000"/>
                </a:solidFill>
              </a:rPr>
              <a:t>rmap</a:t>
            </a:r>
            <a:r>
              <a:rPr lang="en-US" dirty="0"/>
              <a:t> walk</a:t>
            </a:r>
          </a:p>
          <a:p>
            <a:pPr lvl="1"/>
            <a:r>
              <a:rPr lang="en-US" dirty="0"/>
              <a:t>Each PTE entry (mapped to the page) needs to be </a:t>
            </a:r>
            <a:r>
              <a:rPr lang="en-US" dirty="0">
                <a:solidFill>
                  <a:srgbClr val="00B050"/>
                </a:solidFill>
              </a:rPr>
              <a:t>processed</a:t>
            </a:r>
            <a:r>
              <a:rPr lang="en-US" dirty="0"/>
              <a:t> </a:t>
            </a:r>
          </a:p>
          <a:p>
            <a:r>
              <a:rPr lang="en-US" dirty="0"/>
              <a:t>The idea is to </a:t>
            </a:r>
            <a:r>
              <a:rPr lang="en-US" dirty="0">
                <a:solidFill>
                  <a:srgbClr val="0070C0"/>
                </a:solidFill>
              </a:rPr>
              <a:t>efficiently</a:t>
            </a:r>
            <a:r>
              <a:rPr lang="en-US" dirty="0"/>
              <a:t> associate a list of </a:t>
            </a:r>
            <a:r>
              <a:rPr lang="en-US" i="1" dirty="0" err="1"/>
              <a:t>vma</a:t>
            </a:r>
            <a:r>
              <a:rPr lang="en-US" i="1" dirty="0"/>
              <a:t> regions </a:t>
            </a:r>
            <a:r>
              <a:rPr lang="en-US" dirty="0"/>
              <a:t>(VM regions)</a:t>
            </a:r>
            <a:r>
              <a:rPr lang="en-US" i="1" dirty="0"/>
              <a:t> </a:t>
            </a:r>
            <a:r>
              <a:rPr lang="en-US" dirty="0"/>
              <a:t>with each </a:t>
            </a:r>
            <a:r>
              <a:rPr lang="en-US" dirty="0">
                <a:solidFill>
                  <a:srgbClr val="00B050"/>
                </a:solidFill>
              </a:rPr>
              <a:t>physical page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91C3E3-C5CF-FD19-59FF-321B328945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EA3C3F-5BE7-F510-B77E-1C3A971A15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50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43463F3-C5B4-9888-B5AA-283C0CC55CEF}"/>
              </a:ext>
            </a:extLst>
          </p:cNvPr>
          <p:cNvSpPr/>
          <p:nvPr/>
        </p:nvSpPr>
        <p:spPr>
          <a:xfrm>
            <a:off x="1332411" y="1825625"/>
            <a:ext cx="2944368" cy="713232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Reverse map (</a:t>
            </a:r>
            <a:r>
              <a:rPr lang="en-IN" sz="2400" err="1"/>
              <a:t>rmap</a:t>
            </a:r>
            <a:r>
              <a:rPr lang="en-IN" sz="2400"/>
              <a:t>)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0933CF2-E792-B5D4-5421-5134B9493405}"/>
              </a:ext>
            </a:extLst>
          </p:cNvPr>
          <p:cNvSpPr/>
          <p:nvPr/>
        </p:nvSpPr>
        <p:spPr>
          <a:xfrm>
            <a:off x="5611803" y="1947957"/>
            <a:ext cx="1975104" cy="50292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struct page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59C1A000-16F2-6940-9EEA-4646D01BA56F}"/>
              </a:ext>
            </a:extLst>
          </p:cNvPr>
          <p:cNvSpPr/>
          <p:nvPr/>
        </p:nvSpPr>
        <p:spPr>
          <a:xfrm>
            <a:off x="7778931" y="2030253"/>
            <a:ext cx="329184" cy="36512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474A377-9CA6-C470-DE66-15AD71D50CE3}"/>
              </a:ext>
            </a:extLst>
          </p:cNvPr>
          <p:cNvSpPr/>
          <p:nvPr/>
        </p:nvSpPr>
        <p:spPr>
          <a:xfrm>
            <a:off x="8300139" y="1825625"/>
            <a:ext cx="3389546" cy="9232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List of </a:t>
            </a:r>
            <a:r>
              <a:rPr lang="en-IN" sz="2400" dirty="0"/>
              <a:t>page table entries (</a:t>
            </a:r>
            <a:r>
              <a:rPr lang="en-IN" sz="2400"/>
              <a:t>PTEs</a:t>
            </a:r>
            <a:r>
              <a:rPr lang="en-IN" sz="2400" dirty="0"/>
              <a:t>) across processes</a:t>
            </a:r>
            <a:endParaRPr lang="en-IN" sz="240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0F22A79-43F0-9432-2DD7-815AD18A2240}"/>
              </a:ext>
            </a:extLst>
          </p:cNvPr>
          <p:cNvSpPr/>
          <p:nvPr/>
        </p:nvSpPr>
        <p:spPr>
          <a:xfrm>
            <a:off x="132202" y="0"/>
            <a:ext cx="3424814" cy="89004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Background</a:t>
            </a:r>
            <a:r>
              <a:rPr lang="en-IN" sz="2400" dirty="0"/>
              <a:t>: reverse mapping</a:t>
            </a:r>
            <a:endParaRPr lang="en-IN" sz="2400"/>
          </a:p>
        </p:txBody>
      </p:sp>
    </p:spTree>
    <p:extLst>
      <p:ext uri="{BB962C8B-B14F-4D97-AF65-F5344CB8AC3E}">
        <p14:creationId xmlns:p14="http://schemas.microsoft.com/office/powerpoint/2010/main" val="402703602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F55589-46C3-DB79-F4C4-6ABAEDDBA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495" y="189491"/>
            <a:ext cx="10515600" cy="1325563"/>
          </a:xfrm>
        </p:spPr>
        <p:txBody>
          <a:bodyPr/>
          <a:lstStyle/>
          <a:p>
            <a:r>
              <a:rPr lang="en-IN" dirty="0"/>
              <a:t>The idea of the </a:t>
            </a:r>
            <a:r>
              <a:rPr lang="en-IN" dirty="0" err="1"/>
              <a:t>anon_vma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B2BFB9-E0EB-9797-3CE7-9F5357FE6A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1CC7DE-FF69-B199-4FEB-B94CFE468E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51</a:t>
            </a:fld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09834F6-82C4-0AAC-5A6A-26EA7F4CD271}"/>
              </a:ext>
            </a:extLst>
          </p:cNvPr>
          <p:cNvSpPr/>
          <p:nvPr/>
        </p:nvSpPr>
        <p:spPr>
          <a:xfrm>
            <a:off x="925287" y="2206552"/>
            <a:ext cx="2732315" cy="713232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struct page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8CA5506-F19F-AF7B-E54A-81B4DA2B1E64}"/>
              </a:ext>
            </a:extLst>
          </p:cNvPr>
          <p:cNvSpPr/>
          <p:nvPr/>
        </p:nvSpPr>
        <p:spPr>
          <a:xfrm>
            <a:off x="5987144" y="2148719"/>
            <a:ext cx="2623457" cy="82889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err="1"/>
              <a:t>anon_vma</a:t>
            </a:r>
            <a:endParaRPr lang="en-IN" sz="240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CBB55B8-A19D-8058-CFD3-0571B5286856}"/>
              </a:ext>
            </a:extLst>
          </p:cNvPr>
          <p:cNvCxnSpPr>
            <a:cxnSpLocks/>
          </p:cNvCxnSpPr>
          <p:nvPr/>
        </p:nvCxnSpPr>
        <p:spPr>
          <a:xfrm>
            <a:off x="3657602" y="2562117"/>
            <a:ext cx="232954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39476E4-3024-56C8-38A2-92402D1500C3}"/>
              </a:ext>
            </a:extLst>
          </p:cNvPr>
          <p:cNvSpPr txBox="1"/>
          <p:nvPr/>
        </p:nvSpPr>
        <p:spPr>
          <a:xfrm>
            <a:off x="3962399" y="2146619"/>
            <a:ext cx="17199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>
                <a:solidFill>
                  <a:schemeClr val="accent1"/>
                </a:solidFill>
                <a:latin typeface="Comic Sans MS" panose="030F0702030302020204" pitchFamily="66" charset="0"/>
              </a:rPr>
              <a:t>mapping field</a:t>
            </a:r>
            <a:endParaRPr lang="en-IN">
              <a:solidFill>
                <a:schemeClr val="accent1"/>
              </a:solidFill>
              <a:latin typeface="Comic Sans MS" panose="030F0702030302020204" pitchFamily="66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C1C8FE4-5707-7FEF-A47A-C3D82C2A0074}"/>
              </a:ext>
            </a:extLst>
          </p:cNvPr>
          <p:cNvSpPr/>
          <p:nvPr/>
        </p:nvSpPr>
        <p:spPr>
          <a:xfrm>
            <a:off x="925287" y="3517593"/>
            <a:ext cx="2732315" cy="713232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struct page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F8DA0A-F9BB-8F31-7172-84615D1CAB8F}"/>
              </a:ext>
            </a:extLst>
          </p:cNvPr>
          <p:cNvSpPr txBox="1"/>
          <p:nvPr/>
        </p:nvSpPr>
        <p:spPr>
          <a:xfrm rot="19796106">
            <a:off x="3725892" y="2916394"/>
            <a:ext cx="17199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>
                <a:solidFill>
                  <a:schemeClr val="accent1"/>
                </a:solidFill>
                <a:latin typeface="Comic Sans MS" panose="030F0702030302020204" pitchFamily="66" charset="0"/>
              </a:rPr>
              <a:t>mapping field</a:t>
            </a:r>
            <a:endParaRPr lang="en-IN">
              <a:solidFill>
                <a:schemeClr val="accent1"/>
              </a:solidFill>
              <a:latin typeface="Comic Sans MS" panose="030F0702030302020204" pitchFamily="66" charset="0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8453090-33F9-AF6F-BFFC-2BED51FA5CF4}"/>
              </a:ext>
            </a:extLst>
          </p:cNvPr>
          <p:cNvCxnSpPr>
            <a:cxnSpLocks/>
            <a:endCxn id="10" idx="1"/>
          </p:cNvCxnSpPr>
          <p:nvPr/>
        </p:nvCxnSpPr>
        <p:spPr>
          <a:xfrm flipV="1">
            <a:off x="3657602" y="2563168"/>
            <a:ext cx="2329542" cy="131104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Speech Bubble: Rectangle with Corners Rounded 30">
            <a:extLst>
              <a:ext uri="{FF2B5EF4-FFF2-40B4-BE49-F238E27FC236}">
                <a16:creationId xmlns:a16="http://schemas.microsoft.com/office/drawing/2014/main" id="{8A2462E0-4A70-6683-480B-2FF9935298A2}"/>
              </a:ext>
            </a:extLst>
          </p:cNvPr>
          <p:cNvSpPr/>
          <p:nvPr/>
        </p:nvSpPr>
        <p:spPr>
          <a:xfrm>
            <a:off x="7630014" y="983927"/>
            <a:ext cx="2523389" cy="828897"/>
          </a:xfrm>
          <a:prstGeom prst="wedgeRoundRectCallout">
            <a:avLst>
              <a:gd name="adj1" fmla="val -52676"/>
              <a:gd name="adj2" fmla="val 104066"/>
              <a:gd name="adj3" fmla="val 16667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dirty="0"/>
              <a:t>A stub that </a:t>
            </a:r>
            <a:r>
              <a:rPr lang="en-IN" sz="2400" dirty="0">
                <a:solidFill>
                  <a:srgbClr val="00B050"/>
                </a:solidFill>
              </a:rPr>
              <a:t>pages</a:t>
            </a:r>
            <a:r>
              <a:rPr lang="en-IN" sz="2400" dirty="0"/>
              <a:t> point to</a:t>
            </a:r>
            <a:endParaRPr lang="en-IN" sz="2400" dirty="0">
              <a:solidFill>
                <a:srgbClr val="FF0000"/>
              </a:solidFill>
            </a:endParaRPr>
          </a:p>
        </p:txBody>
      </p:sp>
      <p:sp>
        <p:nvSpPr>
          <p:cNvPr id="32" name="Speech Bubble: Rectangle with Corners Rounded 31">
            <a:extLst>
              <a:ext uri="{FF2B5EF4-FFF2-40B4-BE49-F238E27FC236}">
                <a16:creationId xmlns:a16="http://schemas.microsoft.com/office/drawing/2014/main" id="{66FBDF65-1245-AF3B-8017-DC98108023B0}"/>
              </a:ext>
            </a:extLst>
          </p:cNvPr>
          <p:cNvSpPr/>
          <p:nvPr/>
        </p:nvSpPr>
        <p:spPr>
          <a:xfrm>
            <a:off x="5965017" y="3441698"/>
            <a:ext cx="5494671" cy="1452090"/>
          </a:xfrm>
          <a:prstGeom prst="wedgeRoundRectCallout">
            <a:avLst>
              <a:gd name="adj1" fmla="val -8241"/>
              <a:gd name="adj2" fmla="val -85337"/>
              <a:gd name="adj3" fmla="val 16667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dirty="0">
                <a:solidFill>
                  <a:schemeClr val="tx1"/>
                </a:solidFill>
              </a:rPr>
              <a:t>A stub </a:t>
            </a:r>
            <a:r>
              <a:rPr lang="en-IN" sz="2400" dirty="0">
                <a:solidFill>
                  <a:srgbClr val="00B050"/>
                </a:solidFill>
              </a:rPr>
              <a:t>data structure </a:t>
            </a:r>
            <a:r>
              <a:rPr lang="en-IN" sz="2400" dirty="0">
                <a:solidFill>
                  <a:schemeClr val="tx1"/>
                </a:solidFill>
              </a:rPr>
              <a:t>that a set of  </a:t>
            </a:r>
            <a:r>
              <a:rPr lang="en-IN" sz="2400" dirty="0">
                <a:solidFill>
                  <a:schemeClr val="accent6">
                    <a:lumMod val="75000"/>
                  </a:schemeClr>
                </a:solidFill>
              </a:rPr>
              <a:t>physical pages </a:t>
            </a:r>
            <a:r>
              <a:rPr lang="en-IN" sz="2400" dirty="0">
                <a:solidFill>
                  <a:srgbClr val="000000"/>
                </a:solidFill>
              </a:rPr>
              <a:t>created by the same process point to.</a:t>
            </a:r>
          </a:p>
        </p:txBody>
      </p:sp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B73D63FF-E7C9-F5D3-13FA-CEED872265A1}"/>
              </a:ext>
            </a:extLst>
          </p:cNvPr>
          <p:cNvSpPr/>
          <p:nvPr/>
        </p:nvSpPr>
        <p:spPr>
          <a:xfrm>
            <a:off x="489857" y="5018314"/>
            <a:ext cx="1469572" cy="997341"/>
          </a:xfrm>
          <a:prstGeom prst="wedgeRoundRectCallout">
            <a:avLst>
              <a:gd name="adj1" fmla="val 31760"/>
              <a:gd name="adj2" fmla="val -10667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pages in the same vma</a:t>
            </a:r>
            <a:endParaRPr lang="en-US" sz="2400" err="1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6DF0223-441F-95F6-9648-F20FF309A5E2}"/>
              </a:ext>
            </a:extLst>
          </p:cNvPr>
          <p:cNvSpPr/>
          <p:nvPr/>
        </p:nvSpPr>
        <p:spPr>
          <a:xfrm>
            <a:off x="3289465" y="5018314"/>
            <a:ext cx="8170223" cy="131104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dirty="0" err="1"/>
              <a:t>vmas</a:t>
            </a:r>
            <a:r>
              <a:rPr lang="en-IN" sz="2400" dirty="0"/>
              <a:t> are often split and merged. Processes are also forked. Thus, the </a:t>
            </a:r>
            <a:r>
              <a:rPr lang="en-IN" sz="2400" dirty="0" err="1"/>
              <a:t>vmas</a:t>
            </a:r>
            <a:r>
              <a:rPr lang="en-IN" sz="2400" dirty="0"/>
              <a:t> need to be associated with a stub (</a:t>
            </a:r>
            <a:r>
              <a:rPr lang="en-IN" sz="2400" dirty="0" err="1"/>
              <a:t>anon_vma</a:t>
            </a:r>
            <a:r>
              <a:rPr lang="en-IN" sz="2400" dirty="0"/>
              <a:t>), which a set of pages point to.</a:t>
            </a:r>
          </a:p>
        </p:txBody>
      </p:sp>
    </p:spTree>
    <p:extLst>
      <p:ext uri="{BB962C8B-B14F-4D97-AF65-F5344CB8AC3E}">
        <p14:creationId xmlns:p14="http://schemas.microsoft.com/office/powerpoint/2010/main" val="332080883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81737-8A3A-4D1D-B9F6-090C458D5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Many-to-many mapping between a </a:t>
            </a:r>
            <a:r>
              <a:rPr lang="en-IN" dirty="0" err="1"/>
              <a:t>vma</a:t>
            </a:r>
            <a:r>
              <a:rPr lang="en-IN" dirty="0"/>
              <a:t> and an </a:t>
            </a:r>
            <a:r>
              <a:rPr lang="en-IN" dirty="0" err="1"/>
              <a:t>anon_vma</a:t>
            </a:r>
            <a:r>
              <a:rPr lang="en-IN" dirty="0"/>
              <a:t>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54A44B8-2917-189D-5F6C-1819FBF309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E484A5-749A-7B8E-ED83-4F7B8715C6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52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070B695-927C-65F6-130E-86AF949A356B}"/>
              </a:ext>
            </a:extLst>
          </p:cNvPr>
          <p:cNvSpPr/>
          <p:nvPr/>
        </p:nvSpPr>
        <p:spPr>
          <a:xfrm>
            <a:off x="2450731" y="2469273"/>
            <a:ext cx="1940704" cy="63105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 err="1"/>
              <a:t>anon_vma</a:t>
            </a:r>
            <a:endParaRPr lang="en-IN" sz="2400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804FFF2-3A82-C419-7256-7A0F713B2939}"/>
              </a:ext>
            </a:extLst>
          </p:cNvPr>
          <p:cNvSpPr/>
          <p:nvPr/>
        </p:nvSpPr>
        <p:spPr>
          <a:xfrm>
            <a:off x="758874" y="1957629"/>
            <a:ext cx="1085089" cy="447779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err="1"/>
              <a:t>vma</a:t>
            </a:r>
            <a:endParaRPr lang="en-IN" sz="240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380869E-0C08-2B8D-57EA-D8E4631D3124}"/>
              </a:ext>
            </a:extLst>
          </p:cNvPr>
          <p:cNvSpPr/>
          <p:nvPr/>
        </p:nvSpPr>
        <p:spPr>
          <a:xfrm>
            <a:off x="758873" y="3155472"/>
            <a:ext cx="1085089" cy="447779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err="1"/>
              <a:t>vma</a:t>
            </a:r>
            <a:endParaRPr lang="en-IN" sz="240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B2ED2947-8D02-F6CA-B669-9446110F4D9C}"/>
              </a:ext>
            </a:extLst>
          </p:cNvPr>
          <p:cNvSpPr/>
          <p:nvPr/>
        </p:nvSpPr>
        <p:spPr>
          <a:xfrm>
            <a:off x="6314370" y="2538757"/>
            <a:ext cx="1085089" cy="447779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err="1"/>
              <a:t>vma</a:t>
            </a:r>
            <a:endParaRPr lang="en-IN" sz="240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5D021F9C-68A3-4254-415A-5BB0556467CE}"/>
              </a:ext>
            </a:extLst>
          </p:cNvPr>
          <p:cNvSpPr/>
          <p:nvPr/>
        </p:nvSpPr>
        <p:spPr>
          <a:xfrm>
            <a:off x="8006225" y="1922358"/>
            <a:ext cx="1940704" cy="63105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err="1"/>
              <a:t>anon_vma</a:t>
            </a:r>
            <a:endParaRPr lang="en-IN" sz="240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DC8BB4A9-1E54-405E-DD48-8066B4872FA0}"/>
              </a:ext>
            </a:extLst>
          </p:cNvPr>
          <p:cNvSpPr/>
          <p:nvPr/>
        </p:nvSpPr>
        <p:spPr>
          <a:xfrm>
            <a:off x="8006225" y="3046585"/>
            <a:ext cx="1940704" cy="63105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err="1"/>
              <a:t>anon_vma</a:t>
            </a:r>
            <a:endParaRPr lang="en-IN" sz="24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3513029-0DDA-3633-1A08-95F791E68FB7}"/>
              </a:ext>
            </a:extLst>
          </p:cNvPr>
          <p:cNvSpPr txBox="1"/>
          <p:nvPr/>
        </p:nvSpPr>
        <p:spPr>
          <a:xfrm>
            <a:off x="2734195" y="3901525"/>
            <a:ext cx="5436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(a)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A89C265-77A1-CFD8-2DAB-2305AC47B0EA}"/>
              </a:ext>
            </a:extLst>
          </p:cNvPr>
          <p:cNvSpPr txBox="1"/>
          <p:nvPr/>
        </p:nvSpPr>
        <p:spPr>
          <a:xfrm>
            <a:off x="8542456" y="3901524"/>
            <a:ext cx="5436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(b)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4082AF6-33EA-A55E-6AD0-F5D30381D257}"/>
              </a:ext>
            </a:extLst>
          </p:cNvPr>
          <p:cNvCxnSpPr/>
          <p:nvPr/>
        </p:nvCxnSpPr>
        <p:spPr>
          <a:xfrm>
            <a:off x="5058888" y="1913273"/>
            <a:ext cx="0" cy="2266624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712802F-F14B-EF38-F9C4-A02F68B81F96}"/>
              </a:ext>
            </a:extLst>
          </p:cNvPr>
          <p:cNvCxnSpPr>
            <a:cxnSpLocks/>
          </p:cNvCxnSpPr>
          <p:nvPr/>
        </p:nvCxnSpPr>
        <p:spPr>
          <a:xfrm flipV="1">
            <a:off x="1829175" y="2986536"/>
            <a:ext cx="621556" cy="198942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02C6E28-E34C-1C5F-04EF-247D40E8D048}"/>
              </a:ext>
            </a:extLst>
          </p:cNvPr>
          <p:cNvCxnSpPr>
            <a:cxnSpLocks/>
          </p:cNvCxnSpPr>
          <p:nvPr/>
        </p:nvCxnSpPr>
        <p:spPr>
          <a:xfrm>
            <a:off x="1829173" y="2387236"/>
            <a:ext cx="621556" cy="241198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CF60D03-3947-B478-75D2-0BE2266D64E2}"/>
              </a:ext>
            </a:extLst>
          </p:cNvPr>
          <p:cNvCxnSpPr>
            <a:cxnSpLocks/>
          </p:cNvCxnSpPr>
          <p:nvPr/>
        </p:nvCxnSpPr>
        <p:spPr>
          <a:xfrm>
            <a:off x="7384669" y="2900146"/>
            <a:ext cx="621556" cy="241198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D7497AA-ED92-AD09-F7A2-0478AD7D0392}"/>
              </a:ext>
            </a:extLst>
          </p:cNvPr>
          <p:cNvCxnSpPr>
            <a:cxnSpLocks/>
          </p:cNvCxnSpPr>
          <p:nvPr/>
        </p:nvCxnSpPr>
        <p:spPr>
          <a:xfrm flipV="1">
            <a:off x="7384669" y="2428368"/>
            <a:ext cx="621556" cy="198942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90B729E-4AE2-F7A9-DADE-E8045C4B44D1}"/>
              </a:ext>
            </a:extLst>
          </p:cNvPr>
          <p:cNvSpPr/>
          <p:nvPr/>
        </p:nvSpPr>
        <p:spPr>
          <a:xfrm>
            <a:off x="332881" y="4481326"/>
            <a:ext cx="4726007" cy="1875024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dirty="0"/>
              <a:t>Two </a:t>
            </a:r>
            <a:r>
              <a:rPr lang="en-IN" sz="2400" i="1" dirty="0" err="1"/>
              <a:t>vmas</a:t>
            </a:r>
            <a:r>
              <a:rPr lang="en-IN" sz="2400" dirty="0"/>
              <a:t> point to an </a:t>
            </a:r>
            <a:r>
              <a:rPr lang="en-IN" sz="2400" i="1" dirty="0" err="1"/>
              <a:t>anon_vma</a:t>
            </a:r>
            <a:r>
              <a:rPr lang="en-IN" sz="2400" i="1" dirty="0"/>
              <a:t> </a:t>
            </a:r>
            <a:r>
              <a:rPr lang="en-IN" sz="2400" dirty="0"/>
              <a:t>when a process is forked. The </a:t>
            </a:r>
            <a:r>
              <a:rPr lang="en-IN" sz="2400" i="1" dirty="0" err="1"/>
              <a:t>vma</a:t>
            </a:r>
            <a:r>
              <a:rPr lang="en-IN" sz="2400" dirty="0"/>
              <a:t> of the parent and child process point to the same </a:t>
            </a:r>
            <a:r>
              <a:rPr lang="en-IN" sz="2400" i="1" dirty="0" err="1"/>
              <a:t>anon_vma</a:t>
            </a:r>
            <a:r>
              <a:rPr lang="en-IN" sz="2400" dirty="0"/>
              <a:t>.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213B1C8-B5FF-2E48-BD2E-A2808A9629D1}"/>
              </a:ext>
            </a:extLst>
          </p:cNvPr>
          <p:cNvSpPr/>
          <p:nvPr/>
        </p:nvSpPr>
        <p:spPr>
          <a:xfrm>
            <a:off x="5320145" y="3901524"/>
            <a:ext cx="6721431" cy="2403674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dirty="0"/>
              <a:t>A page belonging to the child process is written to. It is in </a:t>
            </a:r>
            <a:r>
              <a:rPr lang="en-IN" sz="2400" dirty="0" err="1"/>
              <a:t>CoW</a:t>
            </a:r>
            <a:r>
              <a:rPr lang="en-IN" sz="2400" dirty="0"/>
              <a:t> mode. A new copy is created, which is associated with a new process-specific </a:t>
            </a:r>
            <a:r>
              <a:rPr lang="en-IN" sz="2400" i="1" dirty="0" err="1"/>
              <a:t>anon_vma</a:t>
            </a:r>
            <a:r>
              <a:rPr lang="en-IN" sz="2400" dirty="0"/>
              <a:t>. Thus, a single </a:t>
            </a:r>
            <a:r>
              <a:rPr lang="en-IN" sz="2400" i="1" dirty="0" err="1"/>
              <a:t>vma</a:t>
            </a:r>
            <a:r>
              <a:rPr lang="en-IN" sz="2400" dirty="0"/>
              <a:t> now maps to two </a:t>
            </a:r>
            <a:r>
              <a:rPr lang="en-IN" sz="2400" i="1" dirty="0" err="1"/>
              <a:t>anon_vmas</a:t>
            </a:r>
            <a:r>
              <a:rPr lang="en-IN" sz="2400" dirty="0"/>
              <a:t>: original one (inherited from the parent) and the new one (write to COW page).</a:t>
            </a:r>
          </a:p>
        </p:txBody>
      </p:sp>
    </p:spTree>
    <p:extLst>
      <p:ext uri="{BB962C8B-B14F-4D97-AF65-F5344CB8AC3E}">
        <p14:creationId xmlns:p14="http://schemas.microsoft.com/office/powerpoint/2010/main" val="64148533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75078E-931C-836B-90AD-E9126EF572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688" y="139156"/>
            <a:ext cx="10515600" cy="1325563"/>
          </a:xfrm>
        </p:spPr>
        <p:txBody>
          <a:bodyPr/>
          <a:lstStyle/>
          <a:p>
            <a:r>
              <a:rPr lang="en-IN" dirty="0"/>
              <a:t>It is a complex Many-to-Many Mapping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3D22B4-4423-4D23-376E-C21095A500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656585-11A6-B98D-8655-46E1CC7DB6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53</a:t>
            </a:fld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814A473-D94A-1A5A-DE67-2C8C1FCA288B}"/>
              </a:ext>
            </a:extLst>
          </p:cNvPr>
          <p:cNvGrpSpPr/>
          <p:nvPr/>
        </p:nvGrpSpPr>
        <p:grpSpPr>
          <a:xfrm>
            <a:off x="746581" y="1736938"/>
            <a:ext cx="4555970" cy="2865959"/>
            <a:chOff x="2910753" y="1991049"/>
            <a:chExt cx="3730840" cy="2250313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3E5D7EA8-63A7-1037-9106-1029E397F586}"/>
                </a:ext>
              </a:extLst>
            </p:cNvPr>
            <p:cNvSpPr/>
            <p:nvPr/>
          </p:nvSpPr>
          <p:spPr>
            <a:xfrm>
              <a:off x="4700889" y="3610305"/>
              <a:ext cx="1940704" cy="63105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400" err="1"/>
                <a:t>anon_vma</a:t>
              </a:r>
              <a:endParaRPr lang="en-IN" sz="2400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DE0752C0-2FAA-8932-2E80-8927C455F731}"/>
                </a:ext>
              </a:extLst>
            </p:cNvPr>
            <p:cNvSpPr/>
            <p:nvPr/>
          </p:nvSpPr>
          <p:spPr>
            <a:xfrm>
              <a:off x="2910754" y="2825716"/>
              <a:ext cx="1085089" cy="447779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2400" err="1"/>
                <a:t>vma</a:t>
              </a:r>
              <a:endParaRPr lang="en-IN" sz="2400"/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83948473-C935-9E16-1830-5D2DD71D90C2}"/>
                </a:ext>
              </a:extLst>
            </p:cNvPr>
            <p:cNvSpPr/>
            <p:nvPr/>
          </p:nvSpPr>
          <p:spPr>
            <a:xfrm>
              <a:off x="2910755" y="3763332"/>
              <a:ext cx="1085089" cy="447779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2400" dirty="0" err="1"/>
                <a:t>vma</a:t>
              </a:r>
              <a:endParaRPr lang="en-IN" sz="2400" dirty="0"/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E7841FEB-332F-099F-3034-71C44116E7A4}"/>
                </a:ext>
              </a:extLst>
            </p:cNvPr>
            <p:cNvSpPr/>
            <p:nvPr/>
          </p:nvSpPr>
          <p:spPr>
            <a:xfrm>
              <a:off x="4681643" y="2616638"/>
              <a:ext cx="1940704" cy="63105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400" dirty="0" err="1"/>
                <a:t>anon_vma</a:t>
              </a:r>
              <a:endParaRPr lang="en-IN" sz="2400" dirty="0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20A77958-7F09-5E2E-DE92-567E66D91432}"/>
                </a:ext>
              </a:extLst>
            </p:cNvPr>
            <p:cNvSpPr/>
            <p:nvPr/>
          </p:nvSpPr>
          <p:spPr>
            <a:xfrm>
              <a:off x="2910753" y="1991049"/>
              <a:ext cx="1085089" cy="447779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2400" dirty="0" err="1"/>
                <a:t>vma</a:t>
              </a:r>
              <a:endParaRPr lang="en-IN" sz="2400" dirty="0"/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39E8A38E-3760-E4AC-43A2-41988BC07FDA}"/>
                </a:ext>
              </a:extLst>
            </p:cNvPr>
            <p:cNvCxnSpPr>
              <a:cxnSpLocks/>
            </p:cNvCxnSpPr>
            <p:nvPr/>
          </p:nvCxnSpPr>
          <p:spPr>
            <a:xfrm>
              <a:off x="3995842" y="3987221"/>
              <a:ext cx="705047" cy="0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AA8604B5-5D79-DAF9-545A-DA002D3001D9}"/>
                </a:ext>
              </a:extLst>
            </p:cNvPr>
            <p:cNvCxnSpPr>
              <a:cxnSpLocks/>
            </p:cNvCxnSpPr>
            <p:nvPr/>
          </p:nvCxnSpPr>
          <p:spPr>
            <a:xfrm>
              <a:off x="3953866" y="3267259"/>
              <a:ext cx="788724" cy="417773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F82C1EB9-D475-BFD7-618A-5489919A9F74}"/>
                </a:ext>
              </a:extLst>
            </p:cNvPr>
            <p:cNvCxnSpPr>
              <a:cxnSpLocks/>
            </p:cNvCxnSpPr>
            <p:nvPr/>
          </p:nvCxnSpPr>
          <p:spPr>
            <a:xfrm>
              <a:off x="3995842" y="2932166"/>
              <a:ext cx="705047" cy="0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92353DDF-1A35-283A-AFD7-8E6B1EE37174}"/>
                </a:ext>
              </a:extLst>
            </p:cNvPr>
            <p:cNvCxnSpPr>
              <a:cxnSpLocks/>
            </p:cNvCxnSpPr>
            <p:nvPr/>
          </p:nvCxnSpPr>
          <p:spPr>
            <a:xfrm>
              <a:off x="3995842" y="2387329"/>
              <a:ext cx="705047" cy="315394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2F23ACBD-84B2-0F8E-005B-E7AA1B1938EA}"/>
              </a:ext>
            </a:extLst>
          </p:cNvPr>
          <p:cNvGrpSpPr/>
          <p:nvPr/>
        </p:nvGrpSpPr>
        <p:grpSpPr>
          <a:xfrm>
            <a:off x="6885266" y="2392748"/>
            <a:ext cx="4899836" cy="539418"/>
            <a:chOff x="6885266" y="2392748"/>
            <a:chExt cx="4899836" cy="539418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B50E292A-4CAA-8ACB-700C-E3ECADC870DE}"/>
                </a:ext>
              </a:extLst>
            </p:cNvPr>
            <p:cNvSpPr/>
            <p:nvPr/>
          </p:nvSpPr>
          <p:spPr>
            <a:xfrm>
              <a:off x="6885266" y="2438567"/>
              <a:ext cx="1085089" cy="447779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2400" dirty="0" err="1"/>
                <a:t>vma</a:t>
              </a:r>
              <a:endParaRPr lang="en-IN" sz="2400" dirty="0"/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5C1E6598-8D93-68C0-1EDB-A77C03E90FB6}"/>
                </a:ext>
              </a:extLst>
            </p:cNvPr>
            <p:cNvSpPr/>
            <p:nvPr/>
          </p:nvSpPr>
          <p:spPr>
            <a:xfrm>
              <a:off x="10237591" y="2412542"/>
              <a:ext cx="1547511" cy="44777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400" dirty="0" err="1"/>
                <a:t>anon_vma</a:t>
              </a:r>
              <a:endParaRPr lang="en-IN" sz="2400" dirty="0"/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E1A2C89A-63A8-B96B-F044-2F55B01C396B}"/>
                </a:ext>
              </a:extLst>
            </p:cNvPr>
            <p:cNvSpPr/>
            <p:nvPr/>
          </p:nvSpPr>
          <p:spPr>
            <a:xfrm>
              <a:off x="8561753" y="2392748"/>
              <a:ext cx="896200" cy="539418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2400" dirty="0" err="1"/>
                <a:t>avc</a:t>
              </a:r>
              <a:endParaRPr lang="en-IN" sz="2400" dirty="0"/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F1187564-8FEC-8807-6989-90873100B284}"/>
                </a:ext>
              </a:extLst>
            </p:cNvPr>
            <p:cNvCxnSpPr>
              <a:cxnSpLocks/>
              <a:stCxn id="15" idx="3"/>
              <a:endCxn id="19" idx="1"/>
            </p:cNvCxnSpPr>
            <p:nvPr/>
          </p:nvCxnSpPr>
          <p:spPr>
            <a:xfrm>
              <a:off x="7970355" y="2662457"/>
              <a:ext cx="591398" cy="0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8E2D649D-8A44-C832-1ABE-FE12DCD4F5DE}"/>
                </a:ext>
              </a:extLst>
            </p:cNvPr>
            <p:cNvCxnSpPr>
              <a:cxnSpLocks/>
            </p:cNvCxnSpPr>
            <p:nvPr/>
          </p:nvCxnSpPr>
          <p:spPr>
            <a:xfrm>
              <a:off x="9444413" y="2546953"/>
              <a:ext cx="793178" cy="0"/>
            </a:xfrm>
            <a:prstGeom prst="straightConnector1">
              <a:avLst/>
            </a:prstGeom>
            <a:ln w="381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18CD817C-C6A2-8E23-0A83-B6804E77CD6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444413" y="2747117"/>
              <a:ext cx="793178" cy="0"/>
            </a:xfrm>
            <a:prstGeom prst="straightConnector1">
              <a:avLst/>
            </a:prstGeom>
            <a:ln w="38100">
              <a:solidFill>
                <a:srgbClr val="00000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D93F96B8-1DCB-C714-7219-9ABC3AA483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07" y="4958961"/>
            <a:ext cx="685261" cy="68526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38C3720-A9B9-252A-E33E-EC53EB12DBF7}"/>
              </a:ext>
            </a:extLst>
          </p:cNvPr>
          <p:cNvSpPr txBox="1"/>
          <p:nvPr/>
        </p:nvSpPr>
        <p:spPr>
          <a:xfrm>
            <a:off x="1555706" y="4813225"/>
            <a:ext cx="436414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/>
              <a:t>Many-to-many mapping between</a:t>
            </a:r>
            <a:br>
              <a:rPr lang="en-IN" sz="2400" dirty="0"/>
            </a:br>
            <a:r>
              <a:rPr lang="en-IN" sz="2400" dirty="0" err="1"/>
              <a:t>vmas</a:t>
            </a:r>
            <a:r>
              <a:rPr lang="en-IN" sz="2400" dirty="0"/>
              <a:t> and </a:t>
            </a:r>
            <a:r>
              <a:rPr lang="en-IN" sz="2400" dirty="0" err="1"/>
              <a:t>anon_vmas</a:t>
            </a:r>
            <a:endParaRPr lang="en-IN" sz="24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34A442B-891E-02A4-B28E-9BE3BD301D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9351" y="3322346"/>
            <a:ext cx="335915" cy="33591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C8103F4-69DA-0CD0-EE92-F7558E45C5BC}"/>
              </a:ext>
            </a:extLst>
          </p:cNvPr>
          <p:cNvSpPr txBox="1"/>
          <p:nvPr/>
        </p:nvSpPr>
        <p:spPr>
          <a:xfrm>
            <a:off x="6885266" y="3214656"/>
            <a:ext cx="504234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/>
              <a:t>Add an </a:t>
            </a:r>
            <a:r>
              <a:rPr lang="en-IN" sz="2800" dirty="0" err="1"/>
              <a:t>anon_vma_chain</a:t>
            </a:r>
            <a:r>
              <a:rPr lang="en-IN" sz="2800" dirty="0"/>
              <a:t> (</a:t>
            </a:r>
            <a:r>
              <a:rPr lang="en-IN" sz="2800" dirty="0" err="1"/>
              <a:t>avc</a:t>
            </a:r>
            <a:r>
              <a:rPr lang="en-IN" sz="2800" dirty="0"/>
              <a:t>) to </a:t>
            </a:r>
          </a:p>
          <a:p>
            <a:r>
              <a:rPr lang="en-IN" sz="2800" dirty="0"/>
              <a:t>connect a </a:t>
            </a:r>
            <a:r>
              <a:rPr lang="en-IN" sz="2800" i="1" dirty="0" err="1"/>
              <a:t>vma</a:t>
            </a:r>
            <a:r>
              <a:rPr lang="en-IN" sz="2800" i="1" dirty="0"/>
              <a:t> </a:t>
            </a:r>
            <a:r>
              <a:rPr lang="en-IN" sz="2800" dirty="0"/>
              <a:t>and </a:t>
            </a:r>
            <a:r>
              <a:rPr lang="en-IN" sz="2800" i="1" dirty="0" err="1"/>
              <a:t>anon_vma</a:t>
            </a:r>
            <a:endParaRPr lang="en-IN" sz="2800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A3D6AB6-BC47-38D8-FA7E-3BE55962CDDA}"/>
              </a:ext>
            </a:extLst>
          </p:cNvPr>
          <p:cNvCxnSpPr>
            <a:cxnSpLocks/>
          </p:cNvCxnSpPr>
          <p:nvPr/>
        </p:nvCxnSpPr>
        <p:spPr>
          <a:xfrm>
            <a:off x="6096000" y="2307221"/>
            <a:ext cx="0" cy="3138098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59FE524-6682-7D67-CB46-C1125B735F34}"/>
              </a:ext>
            </a:extLst>
          </p:cNvPr>
          <p:cNvSpPr txBox="1"/>
          <p:nvPr/>
        </p:nvSpPr>
        <p:spPr>
          <a:xfrm>
            <a:off x="6912953" y="4334540"/>
            <a:ext cx="513294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Every task has a single </a:t>
            </a:r>
            <a:r>
              <a:rPr lang="en-IN" i="1" dirty="0" err="1"/>
              <a:t>vma</a:t>
            </a:r>
            <a:r>
              <a:rPr lang="en-IN" i="1" dirty="0"/>
              <a:t> </a:t>
            </a:r>
            <a:r>
              <a:rPr lang="en-IN" dirty="0"/>
              <a:t>for a given VM region.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Every </a:t>
            </a:r>
            <a:r>
              <a:rPr lang="en-IN" i="1" dirty="0" err="1"/>
              <a:t>vma</a:t>
            </a:r>
            <a:r>
              <a:rPr lang="en-IN" dirty="0"/>
              <a:t> has a single </a:t>
            </a:r>
            <a:r>
              <a:rPr lang="en-IN" i="1" u="sng" dirty="0" err="1"/>
              <a:t>anon_vma</a:t>
            </a:r>
            <a:r>
              <a:rPr lang="en-IN" i="1" u="sng" dirty="0"/>
              <a:t> </a:t>
            </a:r>
            <a:r>
              <a:rPr lang="en-IN" dirty="0"/>
              <a:t>(pages</a:t>
            </a:r>
            <a:br>
              <a:rPr lang="en-IN" dirty="0"/>
            </a:br>
            <a:r>
              <a:rPr lang="en-IN" dirty="0"/>
              <a:t>allocated by the task)</a:t>
            </a:r>
            <a:r>
              <a:rPr lang="en-IN" i="1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They are linked by an </a:t>
            </a:r>
            <a:r>
              <a:rPr lang="en-IN" i="1" dirty="0" err="1"/>
              <a:t>avc</a:t>
            </a:r>
            <a:r>
              <a:rPr lang="en-IN" i="1" dirty="0"/>
              <a:t>. </a:t>
            </a:r>
            <a:endParaRPr lang="en-IN" dirty="0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BA2A7ACF-7006-5E3C-6E92-D51125F848A5}"/>
              </a:ext>
            </a:extLst>
          </p:cNvPr>
          <p:cNvSpPr/>
          <p:nvPr/>
        </p:nvSpPr>
        <p:spPr>
          <a:xfrm>
            <a:off x="6885266" y="1509852"/>
            <a:ext cx="4618653" cy="480285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dirty="0"/>
              <a:t>Consider a single process first. </a:t>
            </a:r>
          </a:p>
        </p:txBody>
      </p: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755FD112-1141-3F75-57E0-5C8A21A89B96}"/>
              </a:ext>
            </a:extLst>
          </p:cNvPr>
          <p:cNvCxnSpPr>
            <a:stCxn id="15" idx="0"/>
            <a:endCxn id="17" idx="0"/>
          </p:cNvCxnSpPr>
          <p:nvPr/>
        </p:nvCxnSpPr>
        <p:spPr>
          <a:xfrm rot="5400000" flipH="1" flipV="1">
            <a:off x="9206567" y="633787"/>
            <a:ext cx="26025" cy="3583536"/>
          </a:xfrm>
          <a:prstGeom prst="bentConnector3">
            <a:avLst>
              <a:gd name="adj1" fmla="val 978386"/>
            </a:avLst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49707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717FF-6351-F483-F0A5-CFF282ED3B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anon_vma_chain</a:t>
            </a:r>
            <a:r>
              <a:rPr lang="en-IN" dirty="0"/>
              <a:t> (</a:t>
            </a:r>
            <a:r>
              <a:rPr lang="en-IN" dirty="0" err="1"/>
              <a:t>avc</a:t>
            </a:r>
            <a:r>
              <a:rPr lang="en-IN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F741B7-9D29-0395-69DC-267D7EBE5E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6236581" cy="3413125"/>
          </a:xfrm>
        </p:spPr>
        <p:txBody>
          <a:bodyPr>
            <a:normAutofit/>
          </a:bodyPr>
          <a:lstStyle/>
          <a:p>
            <a:r>
              <a:rPr lang="en-IN" sz="2400" dirty="0"/>
              <a:t>Every </a:t>
            </a:r>
            <a:r>
              <a:rPr lang="en-IN" sz="2400" dirty="0" err="1">
                <a:solidFill>
                  <a:srgbClr val="0070C0"/>
                </a:solidFill>
              </a:rPr>
              <a:t>vma</a:t>
            </a:r>
            <a:r>
              <a:rPr lang="en-IN" sz="2400" dirty="0"/>
              <a:t> will have a </a:t>
            </a:r>
            <a:r>
              <a:rPr lang="en-IN" sz="2400" dirty="0">
                <a:solidFill>
                  <a:srgbClr val="00B050"/>
                </a:solidFill>
              </a:rPr>
              <a:t>default</a:t>
            </a:r>
            <a:r>
              <a:rPr lang="en-IN" sz="2400" dirty="0"/>
              <a:t> </a:t>
            </a:r>
            <a:r>
              <a:rPr lang="en-IN" sz="2400" dirty="0" err="1"/>
              <a:t>anon_vma</a:t>
            </a:r>
            <a:r>
              <a:rPr lang="en-IN" sz="2400" dirty="0"/>
              <a:t> associated with it</a:t>
            </a:r>
          </a:p>
          <a:p>
            <a:r>
              <a:rPr lang="en-IN" sz="2400" dirty="0"/>
              <a:t>They will also be connected via an </a:t>
            </a:r>
            <a:r>
              <a:rPr lang="en-IN" sz="2400" dirty="0" err="1">
                <a:solidFill>
                  <a:srgbClr val="C00000"/>
                </a:solidFill>
              </a:rPr>
              <a:t>avc</a:t>
            </a:r>
            <a:endParaRPr lang="en-IN" sz="2400" dirty="0">
              <a:solidFill>
                <a:srgbClr val="C00000"/>
              </a:solidFill>
            </a:endParaRPr>
          </a:p>
          <a:p>
            <a:r>
              <a:rPr lang="en-IN" sz="2400" dirty="0">
                <a:solidFill>
                  <a:srgbClr val="000000"/>
                </a:solidFill>
              </a:rPr>
              <a:t>However, it is possible that due to operations such as copy-on-write, other </a:t>
            </a:r>
            <a:r>
              <a:rPr lang="en-IN" sz="2400" i="1" dirty="0" err="1">
                <a:solidFill>
                  <a:srgbClr val="000000"/>
                </a:solidFill>
              </a:rPr>
              <a:t>anon_vmas</a:t>
            </a:r>
            <a:r>
              <a:rPr lang="en-IN" sz="2400" i="1" dirty="0">
                <a:solidFill>
                  <a:srgbClr val="000000"/>
                </a:solidFill>
              </a:rPr>
              <a:t> </a:t>
            </a:r>
            <a:r>
              <a:rPr lang="en-IN" sz="2400" dirty="0">
                <a:solidFill>
                  <a:srgbClr val="000000"/>
                </a:solidFill>
              </a:rPr>
              <a:t>have pages pointing to them that map to the </a:t>
            </a:r>
            <a:r>
              <a:rPr lang="en-IN" sz="2400" i="1" dirty="0" err="1">
                <a:solidFill>
                  <a:srgbClr val="000000"/>
                </a:solidFill>
              </a:rPr>
              <a:t>vma</a:t>
            </a:r>
            <a:endParaRPr lang="en-IN" sz="2400" i="1" dirty="0">
              <a:solidFill>
                <a:srgbClr val="000000"/>
              </a:solidFill>
            </a:endParaRPr>
          </a:p>
          <a:p>
            <a:r>
              <a:rPr lang="en-IN" sz="2400" dirty="0"/>
              <a:t>Connect each </a:t>
            </a:r>
            <a:r>
              <a:rPr lang="en-IN" sz="2400" i="1" dirty="0" err="1"/>
              <a:t>anon_vma</a:t>
            </a:r>
            <a:r>
              <a:rPr lang="en-IN" sz="2400" dirty="0"/>
              <a:t> via an </a:t>
            </a:r>
            <a:r>
              <a:rPr lang="en-IN" sz="2400" i="1" dirty="0" err="1"/>
              <a:t>avc</a:t>
            </a:r>
            <a:endParaRPr lang="en-IN" sz="2400" dirty="0"/>
          </a:p>
          <a:p>
            <a:r>
              <a:rPr lang="en-IN" sz="2400" dirty="0"/>
              <a:t>Connect all the </a:t>
            </a:r>
            <a:r>
              <a:rPr lang="en-IN" sz="2400" i="1" dirty="0" err="1"/>
              <a:t>avcs</a:t>
            </a:r>
            <a:r>
              <a:rPr lang="en-IN" sz="2400" i="1" dirty="0"/>
              <a:t> </a:t>
            </a:r>
            <a:r>
              <a:rPr lang="en-IN" sz="2400" dirty="0"/>
              <a:t>using a linked list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86FF5A-92A0-2C2E-003E-146D5DFF66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E04537-F72F-A63F-AEB0-D8C90002B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54</a:t>
            </a:fld>
            <a:endParaRPr lang="en-US"/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1B3E003C-84B9-08B4-212D-66B29FA84A05}"/>
              </a:ext>
            </a:extLst>
          </p:cNvPr>
          <p:cNvSpPr/>
          <p:nvPr/>
        </p:nvSpPr>
        <p:spPr>
          <a:xfrm>
            <a:off x="7525511" y="1870075"/>
            <a:ext cx="1085089" cy="447779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dirty="0" err="1"/>
              <a:t>vma</a:t>
            </a:r>
            <a:endParaRPr lang="en-IN" sz="2400" dirty="0"/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0A5D5903-D2CA-68AA-2138-201EC4BA7C34}"/>
              </a:ext>
            </a:extLst>
          </p:cNvPr>
          <p:cNvSpPr/>
          <p:nvPr/>
        </p:nvSpPr>
        <p:spPr>
          <a:xfrm>
            <a:off x="8776589" y="928698"/>
            <a:ext cx="1547511" cy="44777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 err="1"/>
              <a:t>anon_vma</a:t>
            </a:r>
            <a:endParaRPr lang="en-IN" sz="2400" dirty="0"/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C49EA0D9-00BE-FED8-EEE1-E90646BFE0C2}"/>
              </a:ext>
            </a:extLst>
          </p:cNvPr>
          <p:cNvSpPr/>
          <p:nvPr/>
        </p:nvSpPr>
        <p:spPr>
          <a:xfrm>
            <a:off x="9201998" y="1824256"/>
            <a:ext cx="896200" cy="539418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dirty="0" err="1"/>
              <a:t>avc</a:t>
            </a:r>
            <a:endParaRPr lang="en-IN" sz="2400" dirty="0"/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FFA65296-9215-73A9-F5AF-E008DD870135}"/>
              </a:ext>
            </a:extLst>
          </p:cNvPr>
          <p:cNvCxnSpPr>
            <a:cxnSpLocks/>
            <a:stCxn id="61" idx="3"/>
            <a:endCxn id="63" idx="1"/>
          </p:cNvCxnSpPr>
          <p:nvPr/>
        </p:nvCxnSpPr>
        <p:spPr>
          <a:xfrm>
            <a:off x="8610600" y="2093965"/>
            <a:ext cx="591398" cy="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46271225-15E6-BA2F-CF7A-3489C7BE728D}"/>
              </a:ext>
            </a:extLst>
          </p:cNvPr>
          <p:cNvCxnSpPr>
            <a:cxnSpLocks/>
          </p:cNvCxnSpPr>
          <p:nvPr/>
        </p:nvCxnSpPr>
        <p:spPr>
          <a:xfrm flipV="1">
            <a:off x="9467218" y="1413651"/>
            <a:ext cx="0" cy="398445"/>
          </a:xfrm>
          <a:prstGeom prst="straightConnector1">
            <a:avLst/>
          </a:prstGeom>
          <a:ln w="381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CCFFE10B-4986-355F-ED15-D6479CF72191}"/>
              </a:ext>
            </a:extLst>
          </p:cNvPr>
          <p:cNvCxnSpPr>
            <a:cxnSpLocks/>
          </p:cNvCxnSpPr>
          <p:nvPr/>
        </p:nvCxnSpPr>
        <p:spPr>
          <a:xfrm>
            <a:off x="9855207" y="1393305"/>
            <a:ext cx="0" cy="386888"/>
          </a:xfrm>
          <a:prstGeom prst="straightConnector1">
            <a:avLst/>
          </a:prstGeom>
          <a:ln w="38100">
            <a:solidFill>
              <a:srgbClr val="0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D511ECB-111B-AE19-A13C-C5BA4894AAE6}"/>
              </a:ext>
            </a:extLst>
          </p:cNvPr>
          <p:cNvSpPr/>
          <p:nvPr/>
        </p:nvSpPr>
        <p:spPr>
          <a:xfrm>
            <a:off x="9201998" y="2821754"/>
            <a:ext cx="896200" cy="539418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dirty="0" err="1"/>
              <a:t>avc</a:t>
            </a:r>
            <a:endParaRPr lang="en-IN" sz="2400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EAD015C-523F-28AD-73B5-C82D28F058B5}"/>
              </a:ext>
            </a:extLst>
          </p:cNvPr>
          <p:cNvSpPr/>
          <p:nvPr/>
        </p:nvSpPr>
        <p:spPr>
          <a:xfrm>
            <a:off x="9201998" y="3869398"/>
            <a:ext cx="896200" cy="539418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dirty="0" err="1"/>
              <a:t>avc</a:t>
            </a:r>
            <a:endParaRPr lang="en-IN" sz="2400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BF0FA19-EBE4-837A-5DE5-E5E14809564D}"/>
              </a:ext>
            </a:extLst>
          </p:cNvPr>
          <p:cNvCxnSpPr>
            <a:cxnSpLocks/>
            <a:stCxn id="63" idx="2"/>
            <a:endCxn id="7" idx="0"/>
          </p:cNvCxnSpPr>
          <p:nvPr/>
        </p:nvCxnSpPr>
        <p:spPr>
          <a:xfrm>
            <a:off x="9650098" y="2363674"/>
            <a:ext cx="0" cy="45808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FB982CA-CF66-C071-69C1-DBE7ACEFAC50}"/>
              </a:ext>
            </a:extLst>
          </p:cNvPr>
          <p:cNvCxnSpPr>
            <a:cxnSpLocks/>
          </p:cNvCxnSpPr>
          <p:nvPr/>
        </p:nvCxnSpPr>
        <p:spPr>
          <a:xfrm>
            <a:off x="9650098" y="3381518"/>
            <a:ext cx="0" cy="45808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6AFC6AE-ABEE-8F57-2DDE-FA98D96F809F}"/>
              </a:ext>
            </a:extLst>
          </p:cNvPr>
          <p:cNvCxnSpPr>
            <a:cxnSpLocks/>
          </p:cNvCxnSpPr>
          <p:nvPr/>
        </p:nvCxnSpPr>
        <p:spPr>
          <a:xfrm>
            <a:off x="10103499" y="2971487"/>
            <a:ext cx="441201" cy="0"/>
          </a:xfrm>
          <a:prstGeom prst="straightConnector1">
            <a:avLst/>
          </a:prstGeom>
          <a:ln w="381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67D62BF-2CB9-F9E7-7B1E-2E6CA5731AF6}"/>
              </a:ext>
            </a:extLst>
          </p:cNvPr>
          <p:cNvCxnSpPr>
            <a:cxnSpLocks/>
          </p:cNvCxnSpPr>
          <p:nvPr/>
        </p:nvCxnSpPr>
        <p:spPr>
          <a:xfrm flipH="1">
            <a:off x="10103499" y="3228480"/>
            <a:ext cx="441201" cy="0"/>
          </a:xfrm>
          <a:prstGeom prst="straightConnector1">
            <a:avLst/>
          </a:prstGeom>
          <a:ln w="38100">
            <a:solidFill>
              <a:srgbClr val="0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CB2C920-96A9-B530-8262-E5A85184A72A}"/>
              </a:ext>
            </a:extLst>
          </p:cNvPr>
          <p:cNvCxnSpPr>
            <a:cxnSpLocks/>
          </p:cNvCxnSpPr>
          <p:nvPr/>
        </p:nvCxnSpPr>
        <p:spPr>
          <a:xfrm>
            <a:off x="10129710" y="4002661"/>
            <a:ext cx="441201" cy="0"/>
          </a:xfrm>
          <a:prstGeom prst="straightConnector1">
            <a:avLst/>
          </a:prstGeom>
          <a:ln w="381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03018A1-DF3C-099E-6337-9B937F68332E}"/>
              </a:ext>
            </a:extLst>
          </p:cNvPr>
          <p:cNvCxnSpPr>
            <a:cxnSpLocks/>
          </p:cNvCxnSpPr>
          <p:nvPr/>
        </p:nvCxnSpPr>
        <p:spPr>
          <a:xfrm flipH="1">
            <a:off x="10058460" y="4259654"/>
            <a:ext cx="441201" cy="0"/>
          </a:xfrm>
          <a:prstGeom prst="straightConnector1">
            <a:avLst/>
          </a:prstGeom>
          <a:ln w="38100">
            <a:solidFill>
              <a:srgbClr val="0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13DF830C-6368-145A-7C9B-B3A867E95433}"/>
              </a:ext>
            </a:extLst>
          </p:cNvPr>
          <p:cNvSpPr/>
          <p:nvPr/>
        </p:nvSpPr>
        <p:spPr>
          <a:xfrm>
            <a:off x="10580044" y="2867573"/>
            <a:ext cx="1547511" cy="44777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 err="1"/>
              <a:t>anon_vma</a:t>
            </a:r>
            <a:endParaRPr lang="en-IN" sz="2400" dirty="0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D6ABEAA8-F055-4BFD-746B-081101C69458}"/>
              </a:ext>
            </a:extLst>
          </p:cNvPr>
          <p:cNvSpPr/>
          <p:nvPr/>
        </p:nvSpPr>
        <p:spPr>
          <a:xfrm>
            <a:off x="10580043" y="3907931"/>
            <a:ext cx="1547511" cy="44777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 err="1"/>
              <a:t>anon_vma</a:t>
            </a:r>
            <a:endParaRPr lang="en-IN" sz="2400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51FF00C-D8E9-D488-769C-25ECB48EE5D8}"/>
              </a:ext>
            </a:extLst>
          </p:cNvPr>
          <p:cNvSpPr/>
          <p:nvPr/>
        </p:nvSpPr>
        <p:spPr>
          <a:xfrm>
            <a:off x="6373815" y="4804130"/>
            <a:ext cx="5656365" cy="1043311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dirty="0"/>
              <a:t>Different sets of physical memory pages are mapped to a given virtual memory region of a process.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4425C3C-A026-38D8-2499-DA729B975566}"/>
              </a:ext>
            </a:extLst>
          </p:cNvPr>
          <p:cNvCxnSpPr>
            <a:cxnSpLocks/>
            <a:endCxn id="62" idx="1"/>
          </p:cNvCxnSpPr>
          <p:nvPr/>
        </p:nvCxnSpPr>
        <p:spPr>
          <a:xfrm flipV="1">
            <a:off x="8153400" y="1152588"/>
            <a:ext cx="623189" cy="717487"/>
          </a:xfrm>
          <a:prstGeom prst="straightConnector1">
            <a:avLst/>
          </a:prstGeom>
          <a:ln w="381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732876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37C64C52-1C66-7B3F-AD08-1FE650AC8016}"/>
              </a:ext>
            </a:extLst>
          </p:cNvPr>
          <p:cNvSpPr/>
          <p:nvPr/>
        </p:nvSpPr>
        <p:spPr>
          <a:xfrm>
            <a:off x="4215550" y="2112837"/>
            <a:ext cx="4183602" cy="3315057"/>
          </a:xfrm>
          <a:prstGeom prst="triangle">
            <a:avLst>
              <a:gd name="adj" fmla="val 9996"/>
            </a:avLst>
          </a:prstGeom>
          <a:solidFill>
            <a:srgbClr val="FFE5E5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400" dirty="0" err="1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2E2F3B-CAD6-FBDF-F148-0AA3394139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991" y="261802"/>
            <a:ext cx="10515600" cy="1325563"/>
          </a:xfrm>
        </p:spPr>
        <p:txBody>
          <a:bodyPr/>
          <a:lstStyle/>
          <a:p>
            <a:r>
              <a:rPr lang="en-IN" dirty="0"/>
              <a:t>Multiple Processes Using the Same Set of Physical Pages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8F2585-DB54-E322-DDF1-1210C66D8E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FDCF74-F824-BDFD-EE02-AB03F895BA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55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A0B171F-EAFB-1DA1-C6AD-46298B64CD70}"/>
              </a:ext>
            </a:extLst>
          </p:cNvPr>
          <p:cNvSpPr/>
          <p:nvPr/>
        </p:nvSpPr>
        <p:spPr>
          <a:xfrm>
            <a:off x="2960909" y="2910225"/>
            <a:ext cx="1085089" cy="447779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dirty="0" err="1"/>
              <a:t>vma</a:t>
            </a:r>
            <a:endParaRPr lang="en-IN" sz="2400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53D14E1-F2E7-CA10-D5EA-359723F5F4D8}"/>
              </a:ext>
            </a:extLst>
          </p:cNvPr>
          <p:cNvSpPr/>
          <p:nvPr/>
        </p:nvSpPr>
        <p:spPr>
          <a:xfrm>
            <a:off x="4311740" y="3802269"/>
            <a:ext cx="1547511" cy="44777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 err="1"/>
              <a:t>anon_vma</a:t>
            </a:r>
            <a:endParaRPr lang="en-IN" sz="2400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99651FF-BE1F-B66B-98E4-CDA4AF33EA36}"/>
              </a:ext>
            </a:extLst>
          </p:cNvPr>
          <p:cNvSpPr/>
          <p:nvPr/>
        </p:nvSpPr>
        <p:spPr>
          <a:xfrm>
            <a:off x="4637396" y="2864406"/>
            <a:ext cx="896200" cy="539418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dirty="0" err="1"/>
              <a:t>avc</a:t>
            </a:r>
            <a:endParaRPr lang="en-IN" sz="2400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D927FD5-BA03-ED65-39F9-F044ED6F8C79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4045998" y="3134115"/>
            <a:ext cx="591398" cy="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5DFC335-9161-5E22-3D12-776B1D4C7160}"/>
              </a:ext>
            </a:extLst>
          </p:cNvPr>
          <p:cNvCxnSpPr>
            <a:cxnSpLocks/>
          </p:cNvCxnSpPr>
          <p:nvPr/>
        </p:nvCxnSpPr>
        <p:spPr>
          <a:xfrm>
            <a:off x="4902616" y="3403824"/>
            <a:ext cx="0" cy="398445"/>
          </a:xfrm>
          <a:prstGeom prst="straightConnector1">
            <a:avLst/>
          </a:prstGeom>
          <a:ln w="381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37F2D3F-E625-D24A-9165-7F809AF345F7}"/>
              </a:ext>
            </a:extLst>
          </p:cNvPr>
          <p:cNvCxnSpPr>
            <a:cxnSpLocks/>
          </p:cNvCxnSpPr>
          <p:nvPr/>
        </p:nvCxnSpPr>
        <p:spPr>
          <a:xfrm flipV="1">
            <a:off x="5290605" y="3383478"/>
            <a:ext cx="0" cy="386888"/>
          </a:xfrm>
          <a:prstGeom prst="straightConnector1">
            <a:avLst/>
          </a:prstGeom>
          <a:ln w="38100">
            <a:solidFill>
              <a:srgbClr val="0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3A9FB05-7431-4DD0-1902-69496E9E4FC1}"/>
              </a:ext>
            </a:extLst>
          </p:cNvPr>
          <p:cNvCxnSpPr>
            <a:cxnSpLocks/>
          </p:cNvCxnSpPr>
          <p:nvPr/>
        </p:nvCxnSpPr>
        <p:spPr>
          <a:xfrm>
            <a:off x="3780908" y="3358004"/>
            <a:ext cx="530310" cy="444265"/>
          </a:xfrm>
          <a:prstGeom prst="straightConnector1">
            <a:avLst/>
          </a:prstGeom>
          <a:ln w="381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BCE19D94-15EE-CE90-17DE-7DE5CEBEB2C3}"/>
              </a:ext>
            </a:extLst>
          </p:cNvPr>
          <p:cNvSpPr/>
          <p:nvPr/>
        </p:nvSpPr>
        <p:spPr>
          <a:xfrm>
            <a:off x="6307352" y="4621290"/>
            <a:ext cx="896200" cy="539418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dirty="0" err="1"/>
              <a:t>avc</a:t>
            </a:r>
            <a:endParaRPr lang="en-IN" sz="2400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79A98DF-5A9D-B95F-92FE-8C41EBB02D16}"/>
              </a:ext>
            </a:extLst>
          </p:cNvPr>
          <p:cNvCxnSpPr>
            <a:cxnSpLocks/>
            <a:endCxn id="7" idx="3"/>
          </p:cNvCxnSpPr>
          <p:nvPr/>
        </p:nvCxnSpPr>
        <p:spPr>
          <a:xfrm flipH="1" flipV="1">
            <a:off x="5859251" y="4026159"/>
            <a:ext cx="591312" cy="595131"/>
          </a:xfrm>
          <a:prstGeom prst="straightConnector1">
            <a:avLst/>
          </a:prstGeom>
          <a:ln w="381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94B6BBA-CA8E-A993-179F-D25619288C6B}"/>
              </a:ext>
            </a:extLst>
          </p:cNvPr>
          <p:cNvCxnSpPr>
            <a:cxnSpLocks/>
            <a:stCxn id="17" idx="0"/>
            <a:endCxn id="7" idx="2"/>
          </p:cNvCxnSpPr>
          <p:nvPr/>
        </p:nvCxnSpPr>
        <p:spPr>
          <a:xfrm flipV="1">
            <a:off x="5085496" y="4250048"/>
            <a:ext cx="0" cy="624979"/>
          </a:xfrm>
          <a:prstGeom prst="straightConnector1">
            <a:avLst/>
          </a:prstGeom>
          <a:ln w="381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54183D2A-DD83-D64A-50C3-B26D0F1C55F8}"/>
              </a:ext>
            </a:extLst>
          </p:cNvPr>
          <p:cNvSpPr/>
          <p:nvPr/>
        </p:nvSpPr>
        <p:spPr>
          <a:xfrm>
            <a:off x="4637396" y="4875027"/>
            <a:ext cx="896200" cy="539418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dirty="0" err="1"/>
              <a:t>avc</a:t>
            </a:r>
            <a:endParaRPr lang="en-IN" sz="24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6E6E9C5-D969-9100-20C2-CB87A1D7B546}"/>
              </a:ext>
            </a:extLst>
          </p:cNvPr>
          <p:cNvSpPr txBox="1"/>
          <p:nvPr/>
        </p:nvSpPr>
        <p:spPr>
          <a:xfrm>
            <a:off x="5160788" y="5625731"/>
            <a:ext cx="19882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/>
              <a:t>Red-black tree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6F9F8BDB-B382-4C8F-D566-A3D0F8F2AE1C}"/>
              </a:ext>
            </a:extLst>
          </p:cNvPr>
          <p:cNvSpPr/>
          <p:nvPr/>
        </p:nvSpPr>
        <p:spPr>
          <a:xfrm>
            <a:off x="6819900" y="1329876"/>
            <a:ext cx="5086350" cy="145142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dirty="0"/>
              <a:t>If a process </a:t>
            </a:r>
            <a:r>
              <a:rPr lang="en-IN" sz="2400" b="1" dirty="0">
                <a:solidFill>
                  <a:srgbClr val="00B050"/>
                </a:solidFill>
              </a:rPr>
              <a:t>forks</a:t>
            </a:r>
            <a:r>
              <a:rPr lang="en-IN" sz="2400" dirty="0"/>
              <a:t> multiple times, the </a:t>
            </a:r>
            <a:r>
              <a:rPr lang="en-IN" sz="2400" i="1" dirty="0" err="1"/>
              <a:t>vmas</a:t>
            </a:r>
            <a:r>
              <a:rPr lang="en-IN" sz="2400" dirty="0"/>
              <a:t> of child processes still need to be associated with the </a:t>
            </a:r>
            <a:r>
              <a:rPr lang="en-IN" sz="2400" i="1" u="sng" dirty="0" err="1"/>
              <a:t>anon_vma</a:t>
            </a:r>
            <a:r>
              <a:rPr lang="en-IN" sz="2400" i="1" u="sng" dirty="0"/>
              <a:t> </a:t>
            </a:r>
            <a:r>
              <a:rPr lang="en-IN" sz="2400" dirty="0"/>
              <a:t>of the parent (via </a:t>
            </a:r>
            <a:r>
              <a:rPr lang="en-IN" sz="2400" i="1" dirty="0" err="1"/>
              <a:t>avcs</a:t>
            </a:r>
            <a:r>
              <a:rPr lang="en-IN" sz="2400" dirty="0"/>
              <a:t>).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877DC3B-66AD-4BC9-88A7-E77669AC2AD7}"/>
              </a:ext>
            </a:extLst>
          </p:cNvPr>
          <p:cNvSpPr txBox="1"/>
          <p:nvPr/>
        </p:nvSpPr>
        <p:spPr>
          <a:xfrm>
            <a:off x="4620235" y="2279505"/>
            <a:ext cx="8974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Parent </a:t>
            </a:r>
            <a:br>
              <a:rPr lang="en-IN" dirty="0"/>
            </a:br>
            <a:r>
              <a:rPr lang="en-IN" dirty="0"/>
              <a:t>process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D12FF89-6E95-AA09-037C-95B3A2881DFE}"/>
              </a:ext>
            </a:extLst>
          </p:cNvPr>
          <p:cNvSpPr txBox="1"/>
          <p:nvPr/>
        </p:nvSpPr>
        <p:spPr>
          <a:xfrm>
            <a:off x="4706688" y="5373637"/>
            <a:ext cx="845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Child-1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EC401AB-6561-8A0C-FD48-BAD796D0B366}"/>
              </a:ext>
            </a:extLst>
          </p:cNvPr>
          <p:cNvSpPr txBox="1"/>
          <p:nvPr/>
        </p:nvSpPr>
        <p:spPr>
          <a:xfrm>
            <a:off x="6333830" y="5105087"/>
            <a:ext cx="845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Child-2</a:t>
            </a:r>
          </a:p>
        </p:txBody>
      </p:sp>
    </p:spTree>
    <p:extLst>
      <p:ext uri="{BB962C8B-B14F-4D97-AF65-F5344CB8AC3E}">
        <p14:creationId xmlns:p14="http://schemas.microsoft.com/office/powerpoint/2010/main" val="69088925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6CCAAC-804D-4741-1526-A2633BE0EF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2337F8-6A80-ADE3-41A1-96366B587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56</a:t>
            </a:fld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F9A7027-F92C-383A-CB16-EE6D930767BD}"/>
              </a:ext>
            </a:extLst>
          </p:cNvPr>
          <p:cNvGrpSpPr/>
          <p:nvPr/>
        </p:nvGrpSpPr>
        <p:grpSpPr>
          <a:xfrm>
            <a:off x="2435658" y="1391418"/>
            <a:ext cx="7546542" cy="2783605"/>
            <a:chOff x="667512" y="1058909"/>
            <a:chExt cx="7546542" cy="2783605"/>
          </a:xfrm>
        </p:grpSpPr>
        <p:sp>
          <p:nvSpPr>
            <p:cNvPr id="2" name="Isosceles Triangle 1">
              <a:extLst>
                <a:ext uri="{FF2B5EF4-FFF2-40B4-BE49-F238E27FC236}">
                  <a16:creationId xmlns:a16="http://schemas.microsoft.com/office/drawing/2014/main" id="{4A3E9143-EA5A-7380-7DAE-23E1A06DC540}"/>
                </a:ext>
              </a:extLst>
            </p:cNvPr>
            <p:cNvSpPr/>
            <p:nvPr/>
          </p:nvSpPr>
          <p:spPr>
            <a:xfrm>
              <a:off x="2079325" y="1458837"/>
              <a:ext cx="4617175" cy="1752431"/>
            </a:xfrm>
            <a:prstGeom prst="triangle">
              <a:avLst>
                <a:gd name="adj" fmla="val 9996"/>
              </a:avLst>
            </a:prstGeom>
            <a:solidFill>
              <a:srgbClr val="FFE5E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 dirty="0" err="1"/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E75282F0-E05A-4FD1-AB62-02E1D0E204E1}"/>
                </a:ext>
              </a:extLst>
            </p:cNvPr>
            <p:cNvSpPr/>
            <p:nvPr/>
          </p:nvSpPr>
          <p:spPr>
            <a:xfrm>
              <a:off x="838200" y="1825625"/>
              <a:ext cx="1085089" cy="447779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2400" dirty="0" err="1"/>
                <a:t>vma</a:t>
              </a:r>
              <a:endParaRPr lang="en-IN" sz="2400" dirty="0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DC499941-3DED-8065-8794-E64505E3A2CD}"/>
                </a:ext>
              </a:extLst>
            </p:cNvPr>
            <p:cNvSpPr/>
            <p:nvPr/>
          </p:nvSpPr>
          <p:spPr>
            <a:xfrm>
              <a:off x="2189031" y="2717669"/>
              <a:ext cx="1547511" cy="44777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400" dirty="0" err="1"/>
                <a:t>anon_vma</a:t>
              </a:r>
              <a:endParaRPr lang="en-IN" sz="2400" dirty="0"/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5E87F170-5B03-D2A2-EF0C-3DE89326251A}"/>
                </a:ext>
              </a:extLst>
            </p:cNvPr>
            <p:cNvSpPr/>
            <p:nvPr/>
          </p:nvSpPr>
          <p:spPr>
            <a:xfrm>
              <a:off x="2514687" y="1779806"/>
              <a:ext cx="896200" cy="539418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2400" dirty="0" err="1"/>
                <a:t>avc</a:t>
              </a:r>
              <a:endParaRPr lang="en-IN" sz="2400" dirty="0"/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473042DF-14C0-3EDF-DC0E-C1928AC69F53}"/>
                </a:ext>
              </a:extLst>
            </p:cNvPr>
            <p:cNvCxnSpPr>
              <a:cxnSpLocks/>
              <a:stCxn id="6" idx="3"/>
              <a:endCxn id="8" idx="1"/>
            </p:cNvCxnSpPr>
            <p:nvPr/>
          </p:nvCxnSpPr>
          <p:spPr>
            <a:xfrm>
              <a:off x="1923289" y="2049515"/>
              <a:ext cx="591398" cy="0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B30B534C-254D-CC50-38CF-9ED9211AA7C4}"/>
                </a:ext>
              </a:extLst>
            </p:cNvPr>
            <p:cNvCxnSpPr>
              <a:cxnSpLocks/>
            </p:cNvCxnSpPr>
            <p:nvPr/>
          </p:nvCxnSpPr>
          <p:spPr>
            <a:xfrm>
              <a:off x="2779907" y="2319224"/>
              <a:ext cx="0" cy="398445"/>
            </a:xfrm>
            <a:prstGeom prst="straightConnector1">
              <a:avLst/>
            </a:prstGeom>
            <a:ln w="381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7BAA906E-EED0-01DF-E0C3-CA7984C94D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7896" y="2298878"/>
              <a:ext cx="0" cy="386888"/>
            </a:xfrm>
            <a:prstGeom prst="straightConnector1">
              <a:avLst/>
            </a:prstGeom>
            <a:ln w="38100">
              <a:solidFill>
                <a:srgbClr val="00000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378A0D2F-D180-34BC-1B67-C39CB6920900}"/>
                </a:ext>
              </a:extLst>
            </p:cNvPr>
            <p:cNvCxnSpPr>
              <a:cxnSpLocks/>
            </p:cNvCxnSpPr>
            <p:nvPr/>
          </p:nvCxnSpPr>
          <p:spPr>
            <a:xfrm>
              <a:off x="1658199" y="2273404"/>
              <a:ext cx="530310" cy="444265"/>
            </a:xfrm>
            <a:prstGeom prst="straightConnector1">
              <a:avLst/>
            </a:prstGeom>
            <a:ln w="381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AB02C552-1DD8-E6E3-21F4-87351DFE1202}"/>
                </a:ext>
              </a:extLst>
            </p:cNvPr>
            <p:cNvSpPr/>
            <p:nvPr/>
          </p:nvSpPr>
          <p:spPr>
            <a:xfrm>
              <a:off x="5315712" y="1779806"/>
              <a:ext cx="1085089" cy="447779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2400" dirty="0" err="1"/>
                <a:t>vma</a:t>
              </a:r>
              <a:endParaRPr lang="en-IN" sz="2400" dirty="0"/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B0476C4D-8C7F-4EB4-2E9C-82F2BD5D7E34}"/>
                </a:ext>
              </a:extLst>
            </p:cNvPr>
            <p:cNvSpPr/>
            <p:nvPr/>
          </p:nvSpPr>
          <p:spPr>
            <a:xfrm>
              <a:off x="6666543" y="2671850"/>
              <a:ext cx="1547511" cy="44777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400" dirty="0" err="1"/>
                <a:t>anon_vma</a:t>
              </a:r>
              <a:endParaRPr lang="en-IN" sz="2400" dirty="0"/>
            </a:p>
          </p:txBody>
        </p:sp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13B64CA6-8E64-D3F1-3052-827C109C1BF0}"/>
                </a:ext>
              </a:extLst>
            </p:cNvPr>
            <p:cNvSpPr/>
            <p:nvPr/>
          </p:nvSpPr>
          <p:spPr>
            <a:xfrm>
              <a:off x="6992199" y="1733987"/>
              <a:ext cx="896200" cy="539418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2400" dirty="0" err="1"/>
                <a:t>avc</a:t>
              </a:r>
              <a:endParaRPr lang="en-IN" sz="2400" dirty="0"/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A116ABE1-9A43-1854-BAFA-A9CD7056BE33}"/>
                </a:ext>
              </a:extLst>
            </p:cNvPr>
            <p:cNvCxnSpPr>
              <a:cxnSpLocks/>
              <a:stCxn id="30" idx="3"/>
              <a:endCxn id="32" idx="1"/>
            </p:cNvCxnSpPr>
            <p:nvPr/>
          </p:nvCxnSpPr>
          <p:spPr>
            <a:xfrm>
              <a:off x="6400801" y="2003696"/>
              <a:ext cx="591398" cy="0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D32FC1DD-B305-71A0-DFA5-3D4ADD783110}"/>
                </a:ext>
              </a:extLst>
            </p:cNvPr>
            <p:cNvCxnSpPr>
              <a:cxnSpLocks/>
            </p:cNvCxnSpPr>
            <p:nvPr/>
          </p:nvCxnSpPr>
          <p:spPr>
            <a:xfrm>
              <a:off x="7257419" y="2273405"/>
              <a:ext cx="0" cy="398445"/>
            </a:xfrm>
            <a:prstGeom prst="straightConnector1">
              <a:avLst/>
            </a:prstGeom>
            <a:ln w="381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882DDA15-8076-CB8F-29CD-DAD9CEB1B50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45408" y="2253059"/>
              <a:ext cx="0" cy="386888"/>
            </a:xfrm>
            <a:prstGeom prst="straightConnector1">
              <a:avLst/>
            </a:prstGeom>
            <a:ln w="38100">
              <a:solidFill>
                <a:srgbClr val="00000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336CEFB8-EE82-2654-5609-77895779A924}"/>
                </a:ext>
              </a:extLst>
            </p:cNvPr>
            <p:cNvCxnSpPr>
              <a:cxnSpLocks/>
            </p:cNvCxnSpPr>
            <p:nvPr/>
          </p:nvCxnSpPr>
          <p:spPr>
            <a:xfrm>
              <a:off x="6135711" y="2227585"/>
              <a:ext cx="530310" cy="444265"/>
            </a:xfrm>
            <a:prstGeom prst="straightConnector1">
              <a:avLst/>
            </a:prstGeom>
            <a:ln w="381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AF3EAFDD-80CD-5DA2-41A9-C65851E03223}"/>
                </a:ext>
              </a:extLst>
            </p:cNvPr>
            <p:cNvSpPr/>
            <p:nvPr/>
          </p:nvSpPr>
          <p:spPr>
            <a:xfrm>
              <a:off x="4813709" y="2671850"/>
              <a:ext cx="896200" cy="539418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2400" dirty="0" err="1"/>
                <a:t>avc</a:t>
              </a:r>
              <a:endParaRPr lang="en-IN" sz="2400" dirty="0"/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DEE7894F-3460-4354-BC32-5449FC884EFA}"/>
                </a:ext>
              </a:extLst>
            </p:cNvPr>
            <p:cNvCxnSpPr>
              <a:cxnSpLocks/>
              <a:endCxn id="30" idx="2"/>
            </p:cNvCxnSpPr>
            <p:nvPr/>
          </p:nvCxnSpPr>
          <p:spPr>
            <a:xfrm flipV="1">
              <a:off x="5279223" y="2227585"/>
              <a:ext cx="579034" cy="444265"/>
            </a:xfrm>
            <a:prstGeom prst="straightConnector1">
              <a:avLst/>
            </a:prstGeom>
            <a:ln w="381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54EFC6CE-8439-3302-3AFC-429C7C51372A}"/>
                </a:ext>
              </a:extLst>
            </p:cNvPr>
            <p:cNvCxnSpPr>
              <a:cxnSpLocks/>
              <a:stCxn id="37" idx="1"/>
              <a:endCxn id="7" idx="3"/>
            </p:cNvCxnSpPr>
            <p:nvPr/>
          </p:nvCxnSpPr>
          <p:spPr>
            <a:xfrm flipH="1">
              <a:off x="3736542" y="2941559"/>
              <a:ext cx="1077167" cy="0"/>
            </a:xfrm>
            <a:prstGeom prst="straightConnector1">
              <a:avLst/>
            </a:prstGeom>
            <a:ln w="381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Flowchart: Alternate Process 45">
              <a:extLst>
                <a:ext uri="{FF2B5EF4-FFF2-40B4-BE49-F238E27FC236}">
                  <a16:creationId xmlns:a16="http://schemas.microsoft.com/office/drawing/2014/main" id="{7E5A79C2-5C30-C9B8-B392-870A745803C5}"/>
                </a:ext>
              </a:extLst>
            </p:cNvPr>
            <p:cNvSpPr/>
            <p:nvPr/>
          </p:nvSpPr>
          <p:spPr>
            <a:xfrm>
              <a:off x="667512" y="1545336"/>
              <a:ext cx="3456432" cy="1883664"/>
            </a:xfrm>
            <a:prstGeom prst="flowChartAlternateProcess">
              <a:avLst/>
            </a:prstGeom>
            <a:noFill/>
            <a:ln w="28575">
              <a:solidFill>
                <a:srgbClr val="FF0000"/>
              </a:solidFill>
              <a:prstDash val="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sz="2400" dirty="0" err="1"/>
            </a:p>
          </p:txBody>
        </p:sp>
        <p:sp>
          <p:nvSpPr>
            <p:cNvPr id="48" name="Flowchart: Alternate Process 47">
              <a:extLst>
                <a:ext uri="{FF2B5EF4-FFF2-40B4-BE49-F238E27FC236}">
                  <a16:creationId xmlns:a16="http://schemas.microsoft.com/office/drawing/2014/main" id="{4AD96D16-6422-1F59-BA8B-B8368486A506}"/>
                </a:ext>
              </a:extLst>
            </p:cNvPr>
            <p:cNvSpPr/>
            <p:nvPr/>
          </p:nvSpPr>
          <p:spPr>
            <a:xfrm>
              <a:off x="4702191" y="1553704"/>
              <a:ext cx="3456432" cy="1883664"/>
            </a:xfrm>
            <a:prstGeom prst="flowChartAlternateProcess">
              <a:avLst/>
            </a:prstGeom>
            <a:noFill/>
            <a:ln w="28575">
              <a:solidFill>
                <a:srgbClr val="FF0000"/>
              </a:solidFill>
              <a:prstDash val="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sz="2400" dirty="0" err="1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24AC0846-1A86-9176-639F-3FFB2035BD24}"/>
                </a:ext>
              </a:extLst>
            </p:cNvPr>
            <p:cNvSpPr txBox="1"/>
            <p:nvPr/>
          </p:nvSpPr>
          <p:spPr>
            <a:xfrm>
              <a:off x="1388410" y="1060850"/>
              <a:ext cx="202247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2400" dirty="0"/>
                <a:t>Parent process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3D4ADE4-3483-B98F-9B55-8E6985ADA808}"/>
                </a:ext>
              </a:extLst>
            </p:cNvPr>
            <p:cNvSpPr txBox="1"/>
            <p:nvPr/>
          </p:nvSpPr>
          <p:spPr>
            <a:xfrm>
              <a:off x="5419168" y="1058909"/>
              <a:ext cx="18324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2400" dirty="0"/>
                <a:t>Child process</a:t>
              </a:r>
            </a:p>
          </p:txBody>
        </p:sp>
        <p:cxnSp>
          <p:nvCxnSpPr>
            <p:cNvPr id="64" name="Connector: Curved 63">
              <a:extLst>
                <a:ext uri="{FF2B5EF4-FFF2-40B4-BE49-F238E27FC236}">
                  <a16:creationId xmlns:a16="http://schemas.microsoft.com/office/drawing/2014/main" id="{AFED0EDC-3774-45EA-E0B3-5671167E8127}"/>
                </a:ext>
              </a:extLst>
            </p:cNvPr>
            <p:cNvCxnSpPr>
              <a:stCxn id="37" idx="2"/>
              <a:endCxn id="32" idx="3"/>
            </p:cNvCxnSpPr>
            <p:nvPr/>
          </p:nvCxnSpPr>
          <p:spPr>
            <a:xfrm rot="5400000" flipH="1" flipV="1">
              <a:off x="5971318" y="1294187"/>
              <a:ext cx="1207572" cy="2626590"/>
            </a:xfrm>
            <a:prstGeom prst="curvedConnector4">
              <a:avLst>
                <a:gd name="adj1" fmla="val -27261"/>
                <a:gd name="adj2" fmla="val 122976"/>
              </a:avLst>
            </a:prstGeom>
            <a:ln w="2857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C551D5DB-0F05-0AE3-6D36-5D229AE00683}"/>
                </a:ext>
              </a:extLst>
            </p:cNvPr>
            <p:cNvSpPr txBox="1"/>
            <p:nvPr/>
          </p:nvSpPr>
          <p:spPr>
            <a:xfrm>
              <a:off x="3410887" y="3380849"/>
              <a:ext cx="198823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2400" dirty="0"/>
                <a:t>Red-black tree</a:t>
              </a:r>
            </a:p>
          </p:txBody>
        </p:sp>
        <p:sp>
          <p:nvSpPr>
            <p:cNvPr id="89" name="Arrow: Up 88">
              <a:extLst>
                <a:ext uri="{FF2B5EF4-FFF2-40B4-BE49-F238E27FC236}">
                  <a16:creationId xmlns:a16="http://schemas.microsoft.com/office/drawing/2014/main" id="{838DC84E-80B0-7335-EB8F-CB9437FDAC1A}"/>
                </a:ext>
              </a:extLst>
            </p:cNvPr>
            <p:cNvSpPr/>
            <p:nvPr/>
          </p:nvSpPr>
          <p:spPr>
            <a:xfrm rot="10800000" flipV="1">
              <a:off x="4275125" y="3235042"/>
              <a:ext cx="251155" cy="232395"/>
            </a:xfrm>
            <a:prstGeom prst="up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 dirty="0" err="1"/>
            </a:p>
          </p:txBody>
        </p:sp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id="{49D2567A-32E2-9AEB-FC4A-DE4D07E6B2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471" y="173934"/>
            <a:ext cx="10515600" cy="1325563"/>
          </a:xfrm>
        </p:spPr>
        <p:txBody>
          <a:bodyPr/>
          <a:lstStyle/>
          <a:p>
            <a:r>
              <a:rPr lang="en-IN" i="1" dirty="0" err="1"/>
              <a:t>rmap</a:t>
            </a:r>
            <a:r>
              <a:rPr lang="en-IN" dirty="0"/>
              <a:t> Structures after a </a:t>
            </a:r>
            <a:r>
              <a:rPr lang="en-IN" i="1" dirty="0"/>
              <a:t>fork</a:t>
            </a:r>
            <a:r>
              <a:rPr lang="en-IN" dirty="0"/>
              <a:t> Operation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6DAA9E9D-2446-EDB7-DB43-50832162DA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0248" y="4438260"/>
            <a:ext cx="10348356" cy="1883664"/>
          </a:xfrm>
        </p:spPr>
        <p:txBody>
          <a:bodyPr>
            <a:normAutofit/>
          </a:bodyPr>
          <a:lstStyle/>
          <a:p>
            <a:r>
              <a:rPr lang="en-IN" sz="2400" dirty="0"/>
              <a:t>The child </a:t>
            </a:r>
            <a:r>
              <a:rPr lang="en-IN" sz="2400" dirty="0">
                <a:solidFill>
                  <a:srgbClr val="FF0000"/>
                </a:solidFill>
              </a:rPr>
              <a:t>replicates</a:t>
            </a:r>
            <a:r>
              <a:rPr lang="en-IN" sz="2400" dirty="0"/>
              <a:t> the </a:t>
            </a:r>
            <a:r>
              <a:rPr lang="en-IN" sz="2400" i="1" dirty="0" err="1"/>
              <a:t>rmap</a:t>
            </a:r>
            <a:r>
              <a:rPr lang="en-IN" sz="2400" i="1" dirty="0"/>
              <a:t> </a:t>
            </a:r>
            <a:r>
              <a:rPr lang="en-IN" sz="2400" dirty="0"/>
              <a:t>structures of the parent.</a:t>
            </a:r>
          </a:p>
          <a:p>
            <a:r>
              <a:rPr lang="en-IN" sz="2400" dirty="0"/>
              <a:t>Additionally, it gets an </a:t>
            </a:r>
            <a:r>
              <a:rPr lang="en-IN" sz="2400" dirty="0">
                <a:solidFill>
                  <a:srgbClr val="7030A0"/>
                </a:solidFill>
              </a:rPr>
              <a:t>exclusive</a:t>
            </a:r>
            <a:r>
              <a:rPr lang="en-IN" sz="2400" dirty="0"/>
              <a:t> </a:t>
            </a:r>
            <a:r>
              <a:rPr lang="en-IN" sz="2400" dirty="0" err="1">
                <a:solidFill>
                  <a:srgbClr val="00B050"/>
                </a:solidFill>
              </a:rPr>
              <a:t>vma</a:t>
            </a:r>
            <a:r>
              <a:rPr lang="en-IN" sz="2400" dirty="0"/>
              <a:t> and </a:t>
            </a:r>
            <a:r>
              <a:rPr lang="en-IN" sz="2400" dirty="0" err="1">
                <a:solidFill>
                  <a:srgbClr val="C00000"/>
                </a:solidFill>
              </a:rPr>
              <a:t>anon_vma</a:t>
            </a:r>
            <a:r>
              <a:rPr lang="en-IN" sz="2400" dirty="0">
                <a:solidFill>
                  <a:srgbClr val="C00000"/>
                </a:solidFill>
              </a:rPr>
              <a:t> </a:t>
            </a:r>
            <a:r>
              <a:rPr lang="en-IN" sz="2400" dirty="0"/>
              <a:t>(with a linking </a:t>
            </a:r>
            <a:r>
              <a:rPr lang="en-IN" sz="2400" dirty="0" err="1"/>
              <a:t>avc</a:t>
            </a:r>
            <a:r>
              <a:rPr lang="en-IN" sz="2400"/>
              <a:t>) to store </a:t>
            </a:r>
            <a:r>
              <a:rPr lang="en-IN" sz="2400" dirty="0"/>
              <a:t>pages exclusive to it.</a:t>
            </a:r>
          </a:p>
          <a:p>
            <a:r>
              <a:rPr lang="en-IN" sz="2400" dirty="0"/>
              <a:t>The parent’s </a:t>
            </a:r>
            <a:r>
              <a:rPr lang="en-IN" sz="2400" dirty="0" err="1">
                <a:solidFill>
                  <a:srgbClr val="C00000"/>
                </a:solidFill>
              </a:rPr>
              <a:t>anon_vma</a:t>
            </a:r>
            <a:r>
              <a:rPr lang="en-IN" sz="2400" dirty="0">
                <a:solidFill>
                  <a:srgbClr val="C00000"/>
                </a:solidFill>
              </a:rPr>
              <a:t> </a:t>
            </a:r>
            <a:r>
              <a:rPr lang="en-IN" sz="2400" dirty="0"/>
              <a:t>stores all the constituent </a:t>
            </a:r>
            <a:r>
              <a:rPr lang="en-IN" sz="2400" dirty="0" err="1">
                <a:solidFill>
                  <a:srgbClr val="7030A0"/>
                </a:solidFill>
              </a:rPr>
              <a:t>avcs</a:t>
            </a:r>
            <a:r>
              <a:rPr lang="en-IN" sz="2400" dirty="0"/>
              <a:t> in a red-black tree </a:t>
            </a:r>
          </a:p>
          <a:p>
            <a:endParaRPr lang="en-IN" sz="2400" dirty="0">
              <a:solidFill>
                <a:srgbClr val="C00000"/>
              </a:solidFill>
            </a:endParaRPr>
          </a:p>
          <a:p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203393958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6CCAAC-804D-4741-1526-A2633BE0EF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2337F8-6A80-ADE3-41A1-96366B587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57</a:t>
            </a:fld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F9A7027-F92C-383A-CB16-EE6D930767BD}"/>
              </a:ext>
            </a:extLst>
          </p:cNvPr>
          <p:cNvGrpSpPr/>
          <p:nvPr/>
        </p:nvGrpSpPr>
        <p:grpSpPr>
          <a:xfrm>
            <a:off x="2435658" y="1391418"/>
            <a:ext cx="7546542" cy="2783605"/>
            <a:chOff x="667512" y="1058909"/>
            <a:chExt cx="7546542" cy="2783605"/>
          </a:xfrm>
        </p:grpSpPr>
        <p:sp>
          <p:nvSpPr>
            <p:cNvPr id="2" name="Isosceles Triangle 1">
              <a:extLst>
                <a:ext uri="{FF2B5EF4-FFF2-40B4-BE49-F238E27FC236}">
                  <a16:creationId xmlns:a16="http://schemas.microsoft.com/office/drawing/2014/main" id="{4A3E9143-EA5A-7380-7DAE-23E1A06DC540}"/>
                </a:ext>
              </a:extLst>
            </p:cNvPr>
            <p:cNvSpPr/>
            <p:nvPr/>
          </p:nvSpPr>
          <p:spPr>
            <a:xfrm>
              <a:off x="2079325" y="1458837"/>
              <a:ext cx="4617175" cy="1752431"/>
            </a:xfrm>
            <a:prstGeom prst="triangle">
              <a:avLst>
                <a:gd name="adj" fmla="val 9996"/>
              </a:avLst>
            </a:prstGeom>
            <a:solidFill>
              <a:srgbClr val="FFE5E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 dirty="0" err="1"/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E75282F0-E05A-4FD1-AB62-02E1D0E204E1}"/>
                </a:ext>
              </a:extLst>
            </p:cNvPr>
            <p:cNvSpPr/>
            <p:nvPr/>
          </p:nvSpPr>
          <p:spPr>
            <a:xfrm>
              <a:off x="838200" y="1825625"/>
              <a:ext cx="1085089" cy="447779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2400" dirty="0" err="1"/>
                <a:t>vma</a:t>
              </a:r>
              <a:endParaRPr lang="en-IN" sz="2400" dirty="0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DC499941-3DED-8065-8794-E64505E3A2CD}"/>
                </a:ext>
              </a:extLst>
            </p:cNvPr>
            <p:cNvSpPr/>
            <p:nvPr/>
          </p:nvSpPr>
          <p:spPr>
            <a:xfrm>
              <a:off x="2189031" y="2717669"/>
              <a:ext cx="1547511" cy="44777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400" dirty="0" err="1"/>
                <a:t>anon_vma</a:t>
              </a:r>
              <a:endParaRPr lang="en-IN" sz="2400" dirty="0"/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5E87F170-5B03-D2A2-EF0C-3DE89326251A}"/>
                </a:ext>
              </a:extLst>
            </p:cNvPr>
            <p:cNvSpPr/>
            <p:nvPr/>
          </p:nvSpPr>
          <p:spPr>
            <a:xfrm>
              <a:off x="2514687" y="1779806"/>
              <a:ext cx="896200" cy="539418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2400" dirty="0" err="1"/>
                <a:t>avc</a:t>
              </a:r>
              <a:endParaRPr lang="en-IN" sz="2400" dirty="0"/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473042DF-14C0-3EDF-DC0E-C1928AC69F53}"/>
                </a:ext>
              </a:extLst>
            </p:cNvPr>
            <p:cNvCxnSpPr>
              <a:cxnSpLocks/>
              <a:stCxn id="6" idx="3"/>
              <a:endCxn id="8" idx="1"/>
            </p:cNvCxnSpPr>
            <p:nvPr/>
          </p:nvCxnSpPr>
          <p:spPr>
            <a:xfrm>
              <a:off x="1923289" y="2049515"/>
              <a:ext cx="591398" cy="0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B30B534C-254D-CC50-38CF-9ED9211AA7C4}"/>
                </a:ext>
              </a:extLst>
            </p:cNvPr>
            <p:cNvCxnSpPr>
              <a:cxnSpLocks/>
            </p:cNvCxnSpPr>
            <p:nvPr/>
          </p:nvCxnSpPr>
          <p:spPr>
            <a:xfrm>
              <a:off x="2779907" y="2319224"/>
              <a:ext cx="0" cy="398445"/>
            </a:xfrm>
            <a:prstGeom prst="straightConnector1">
              <a:avLst/>
            </a:prstGeom>
            <a:ln w="381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7BAA906E-EED0-01DF-E0C3-CA7984C94D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7896" y="2298878"/>
              <a:ext cx="0" cy="386888"/>
            </a:xfrm>
            <a:prstGeom prst="straightConnector1">
              <a:avLst/>
            </a:prstGeom>
            <a:ln w="38100">
              <a:solidFill>
                <a:srgbClr val="00000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378A0D2F-D180-34BC-1B67-C39CB6920900}"/>
                </a:ext>
              </a:extLst>
            </p:cNvPr>
            <p:cNvCxnSpPr>
              <a:cxnSpLocks/>
            </p:cNvCxnSpPr>
            <p:nvPr/>
          </p:nvCxnSpPr>
          <p:spPr>
            <a:xfrm>
              <a:off x="1658199" y="2273404"/>
              <a:ext cx="530310" cy="444265"/>
            </a:xfrm>
            <a:prstGeom prst="straightConnector1">
              <a:avLst/>
            </a:prstGeom>
            <a:ln w="381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AB02C552-1DD8-E6E3-21F4-87351DFE1202}"/>
                </a:ext>
              </a:extLst>
            </p:cNvPr>
            <p:cNvSpPr/>
            <p:nvPr/>
          </p:nvSpPr>
          <p:spPr>
            <a:xfrm>
              <a:off x="5315712" y="1779806"/>
              <a:ext cx="1085089" cy="447779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2400" dirty="0" err="1"/>
                <a:t>vma</a:t>
              </a:r>
              <a:endParaRPr lang="en-IN" sz="2400" dirty="0"/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B0476C4D-8C7F-4EB4-2E9C-82F2BD5D7E34}"/>
                </a:ext>
              </a:extLst>
            </p:cNvPr>
            <p:cNvSpPr/>
            <p:nvPr/>
          </p:nvSpPr>
          <p:spPr>
            <a:xfrm>
              <a:off x="6666543" y="2671850"/>
              <a:ext cx="1547511" cy="44777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400" dirty="0" err="1"/>
                <a:t>anon_vma</a:t>
              </a:r>
              <a:endParaRPr lang="en-IN" sz="2400" dirty="0"/>
            </a:p>
          </p:txBody>
        </p:sp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13B64CA6-8E64-D3F1-3052-827C109C1BF0}"/>
                </a:ext>
              </a:extLst>
            </p:cNvPr>
            <p:cNvSpPr/>
            <p:nvPr/>
          </p:nvSpPr>
          <p:spPr>
            <a:xfrm>
              <a:off x="6992199" y="1733987"/>
              <a:ext cx="896200" cy="539418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2400" dirty="0" err="1"/>
                <a:t>avc</a:t>
              </a:r>
              <a:endParaRPr lang="en-IN" sz="2400" dirty="0"/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A116ABE1-9A43-1854-BAFA-A9CD7056BE33}"/>
                </a:ext>
              </a:extLst>
            </p:cNvPr>
            <p:cNvCxnSpPr>
              <a:cxnSpLocks/>
              <a:stCxn id="30" idx="3"/>
              <a:endCxn id="32" idx="1"/>
            </p:cNvCxnSpPr>
            <p:nvPr/>
          </p:nvCxnSpPr>
          <p:spPr>
            <a:xfrm>
              <a:off x="6400801" y="2003696"/>
              <a:ext cx="591398" cy="0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D32FC1DD-B305-71A0-DFA5-3D4ADD783110}"/>
                </a:ext>
              </a:extLst>
            </p:cNvPr>
            <p:cNvCxnSpPr>
              <a:cxnSpLocks/>
            </p:cNvCxnSpPr>
            <p:nvPr/>
          </p:nvCxnSpPr>
          <p:spPr>
            <a:xfrm>
              <a:off x="7257419" y="2273405"/>
              <a:ext cx="0" cy="398445"/>
            </a:xfrm>
            <a:prstGeom prst="straightConnector1">
              <a:avLst/>
            </a:prstGeom>
            <a:ln w="381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882DDA15-8076-CB8F-29CD-DAD9CEB1B50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45408" y="2253059"/>
              <a:ext cx="0" cy="386888"/>
            </a:xfrm>
            <a:prstGeom prst="straightConnector1">
              <a:avLst/>
            </a:prstGeom>
            <a:ln w="38100">
              <a:solidFill>
                <a:srgbClr val="00000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336CEFB8-EE82-2654-5609-77895779A924}"/>
                </a:ext>
              </a:extLst>
            </p:cNvPr>
            <p:cNvCxnSpPr>
              <a:cxnSpLocks/>
            </p:cNvCxnSpPr>
            <p:nvPr/>
          </p:nvCxnSpPr>
          <p:spPr>
            <a:xfrm>
              <a:off x="6135711" y="2227585"/>
              <a:ext cx="530310" cy="444265"/>
            </a:xfrm>
            <a:prstGeom prst="straightConnector1">
              <a:avLst/>
            </a:prstGeom>
            <a:ln w="381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AF3EAFDD-80CD-5DA2-41A9-C65851E03223}"/>
                </a:ext>
              </a:extLst>
            </p:cNvPr>
            <p:cNvSpPr/>
            <p:nvPr/>
          </p:nvSpPr>
          <p:spPr>
            <a:xfrm>
              <a:off x="4813709" y="2671850"/>
              <a:ext cx="896200" cy="539418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2400" dirty="0" err="1"/>
                <a:t>avc</a:t>
              </a:r>
              <a:endParaRPr lang="en-IN" sz="2400" dirty="0"/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DEE7894F-3460-4354-BC32-5449FC884EFA}"/>
                </a:ext>
              </a:extLst>
            </p:cNvPr>
            <p:cNvCxnSpPr>
              <a:cxnSpLocks/>
              <a:endCxn id="30" idx="2"/>
            </p:cNvCxnSpPr>
            <p:nvPr/>
          </p:nvCxnSpPr>
          <p:spPr>
            <a:xfrm flipV="1">
              <a:off x="5279223" y="2227585"/>
              <a:ext cx="579034" cy="444265"/>
            </a:xfrm>
            <a:prstGeom prst="straightConnector1">
              <a:avLst/>
            </a:prstGeom>
            <a:ln w="381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54EFC6CE-8439-3302-3AFC-429C7C51372A}"/>
                </a:ext>
              </a:extLst>
            </p:cNvPr>
            <p:cNvCxnSpPr>
              <a:cxnSpLocks/>
              <a:stCxn id="37" idx="1"/>
              <a:endCxn id="7" idx="3"/>
            </p:cNvCxnSpPr>
            <p:nvPr/>
          </p:nvCxnSpPr>
          <p:spPr>
            <a:xfrm flipH="1">
              <a:off x="3736542" y="2941559"/>
              <a:ext cx="1077167" cy="0"/>
            </a:xfrm>
            <a:prstGeom prst="straightConnector1">
              <a:avLst/>
            </a:prstGeom>
            <a:ln w="381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Flowchart: Alternate Process 45">
              <a:extLst>
                <a:ext uri="{FF2B5EF4-FFF2-40B4-BE49-F238E27FC236}">
                  <a16:creationId xmlns:a16="http://schemas.microsoft.com/office/drawing/2014/main" id="{7E5A79C2-5C30-C9B8-B392-870A745803C5}"/>
                </a:ext>
              </a:extLst>
            </p:cNvPr>
            <p:cNvSpPr/>
            <p:nvPr/>
          </p:nvSpPr>
          <p:spPr>
            <a:xfrm>
              <a:off x="667512" y="1545336"/>
              <a:ext cx="3456432" cy="1883664"/>
            </a:xfrm>
            <a:prstGeom prst="flowChartAlternateProcess">
              <a:avLst/>
            </a:prstGeom>
            <a:noFill/>
            <a:ln w="28575">
              <a:solidFill>
                <a:srgbClr val="FF0000"/>
              </a:solidFill>
              <a:prstDash val="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sz="2400" dirty="0" err="1"/>
            </a:p>
          </p:txBody>
        </p:sp>
        <p:sp>
          <p:nvSpPr>
            <p:cNvPr id="48" name="Flowchart: Alternate Process 47">
              <a:extLst>
                <a:ext uri="{FF2B5EF4-FFF2-40B4-BE49-F238E27FC236}">
                  <a16:creationId xmlns:a16="http://schemas.microsoft.com/office/drawing/2014/main" id="{4AD96D16-6422-1F59-BA8B-B8368486A506}"/>
                </a:ext>
              </a:extLst>
            </p:cNvPr>
            <p:cNvSpPr/>
            <p:nvPr/>
          </p:nvSpPr>
          <p:spPr>
            <a:xfrm>
              <a:off x="4702191" y="1553704"/>
              <a:ext cx="3456432" cy="1883664"/>
            </a:xfrm>
            <a:prstGeom prst="flowChartAlternateProcess">
              <a:avLst/>
            </a:prstGeom>
            <a:noFill/>
            <a:ln w="28575">
              <a:solidFill>
                <a:srgbClr val="FF0000"/>
              </a:solidFill>
              <a:prstDash val="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sz="2400" dirty="0" err="1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24AC0846-1A86-9176-639F-3FFB2035BD24}"/>
                </a:ext>
              </a:extLst>
            </p:cNvPr>
            <p:cNvSpPr txBox="1"/>
            <p:nvPr/>
          </p:nvSpPr>
          <p:spPr>
            <a:xfrm>
              <a:off x="1388410" y="1060850"/>
              <a:ext cx="202247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2400" dirty="0"/>
                <a:t>Parent process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3D4ADE4-3483-B98F-9B55-8E6985ADA808}"/>
                </a:ext>
              </a:extLst>
            </p:cNvPr>
            <p:cNvSpPr txBox="1"/>
            <p:nvPr/>
          </p:nvSpPr>
          <p:spPr>
            <a:xfrm>
              <a:off x="5419168" y="1058909"/>
              <a:ext cx="18324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2400" dirty="0"/>
                <a:t>Child process</a:t>
              </a:r>
            </a:p>
          </p:txBody>
        </p:sp>
        <p:cxnSp>
          <p:nvCxnSpPr>
            <p:cNvPr id="64" name="Connector: Curved 63">
              <a:extLst>
                <a:ext uri="{FF2B5EF4-FFF2-40B4-BE49-F238E27FC236}">
                  <a16:creationId xmlns:a16="http://schemas.microsoft.com/office/drawing/2014/main" id="{AFED0EDC-3774-45EA-E0B3-5671167E8127}"/>
                </a:ext>
              </a:extLst>
            </p:cNvPr>
            <p:cNvCxnSpPr>
              <a:stCxn id="37" idx="2"/>
              <a:endCxn id="32" idx="3"/>
            </p:cNvCxnSpPr>
            <p:nvPr/>
          </p:nvCxnSpPr>
          <p:spPr>
            <a:xfrm rot="5400000" flipH="1" flipV="1">
              <a:off x="5971318" y="1294187"/>
              <a:ext cx="1207572" cy="2626590"/>
            </a:xfrm>
            <a:prstGeom prst="curvedConnector4">
              <a:avLst>
                <a:gd name="adj1" fmla="val -27261"/>
                <a:gd name="adj2" fmla="val 122976"/>
              </a:avLst>
            </a:prstGeom>
            <a:ln w="2857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C551D5DB-0F05-0AE3-6D36-5D229AE00683}"/>
                </a:ext>
              </a:extLst>
            </p:cNvPr>
            <p:cNvSpPr txBox="1"/>
            <p:nvPr/>
          </p:nvSpPr>
          <p:spPr>
            <a:xfrm>
              <a:off x="3410887" y="3380849"/>
              <a:ext cx="198823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2400" dirty="0"/>
                <a:t>Red-black tree</a:t>
              </a:r>
            </a:p>
          </p:txBody>
        </p:sp>
        <p:sp>
          <p:nvSpPr>
            <p:cNvPr id="89" name="Arrow: Up 88">
              <a:extLst>
                <a:ext uri="{FF2B5EF4-FFF2-40B4-BE49-F238E27FC236}">
                  <a16:creationId xmlns:a16="http://schemas.microsoft.com/office/drawing/2014/main" id="{838DC84E-80B0-7335-EB8F-CB9437FDAC1A}"/>
                </a:ext>
              </a:extLst>
            </p:cNvPr>
            <p:cNvSpPr/>
            <p:nvPr/>
          </p:nvSpPr>
          <p:spPr>
            <a:xfrm rot="10800000" flipV="1">
              <a:off x="4275125" y="3235042"/>
              <a:ext cx="251155" cy="232395"/>
            </a:xfrm>
            <a:prstGeom prst="up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 dirty="0" err="1"/>
            </a:p>
          </p:txBody>
        </p:sp>
      </p:grp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88841803-AA32-65AE-EFE9-B13633D5D905}"/>
              </a:ext>
            </a:extLst>
          </p:cNvPr>
          <p:cNvSpPr/>
          <p:nvPr/>
        </p:nvSpPr>
        <p:spPr>
          <a:xfrm>
            <a:off x="4282833" y="4237855"/>
            <a:ext cx="1221855" cy="656326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 dirty="0"/>
              <a:t>page</a:t>
            </a:r>
            <a:endParaRPr lang="en-IN" sz="2400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D84148D-3CA8-32E6-96CD-A454719A571A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4883334" y="3462540"/>
            <a:ext cx="10427" cy="775315"/>
          </a:xfrm>
          <a:prstGeom prst="straightConnector1">
            <a:avLst/>
          </a:prstGeom>
          <a:ln w="381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le 1">
            <a:extLst>
              <a:ext uri="{FF2B5EF4-FFF2-40B4-BE49-F238E27FC236}">
                <a16:creationId xmlns:a16="http://schemas.microsoft.com/office/drawing/2014/main" id="{281CE67F-DE11-BDAD-F668-E7D834E3E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471" y="173934"/>
            <a:ext cx="10515600" cy="1325563"/>
          </a:xfrm>
        </p:spPr>
        <p:txBody>
          <a:bodyPr/>
          <a:lstStyle/>
          <a:p>
            <a:r>
              <a:rPr lang="en-IN" dirty="0"/>
              <a:t>A page pointing to the parent process</a:t>
            </a:r>
          </a:p>
        </p:txBody>
      </p:sp>
    </p:spTree>
    <p:extLst>
      <p:ext uri="{BB962C8B-B14F-4D97-AF65-F5344CB8AC3E}">
        <p14:creationId xmlns:p14="http://schemas.microsoft.com/office/powerpoint/2010/main" val="271920860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6CCAAC-804D-4741-1526-A2633BE0EF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2337F8-6A80-ADE3-41A1-96366B587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58</a:t>
            </a:fld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F9A7027-F92C-383A-CB16-EE6D930767BD}"/>
              </a:ext>
            </a:extLst>
          </p:cNvPr>
          <p:cNvGrpSpPr/>
          <p:nvPr/>
        </p:nvGrpSpPr>
        <p:grpSpPr>
          <a:xfrm>
            <a:off x="2435658" y="1391418"/>
            <a:ext cx="7546542" cy="2783605"/>
            <a:chOff x="667512" y="1058909"/>
            <a:chExt cx="7546542" cy="2783605"/>
          </a:xfrm>
        </p:grpSpPr>
        <p:sp>
          <p:nvSpPr>
            <p:cNvPr id="2" name="Isosceles Triangle 1">
              <a:extLst>
                <a:ext uri="{FF2B5EF4-FFF2-40B4-BE49-F238E27FC236}">
                  <a16:creationId xmlns:a16="http://schemas.microsoft.com/office/drawing/2014/main" id="{4A3E9143-EA5A-7380-7DAE-23E1A06DC540}"/>
                </a:ext>
              </a:extLst>
            </p:cNvPr>
            <p:cNvSpPr/>
            <p:nvPr/>
          </p:nvSpPr>
          <p:spPr>
            <a:xfrm>
              <a:off x="2079325" y="1458837"/>
              <a:ext cx="4617175" cy="1752431"/>
            </a:xfrm>
            <a:prstGeom prst="triangle">
              <a:avLst>
                <a:gd name="adj" fmla="val 9996"/>
              </a:avLst>
            </a:prstGeom>
            <a:solidFill>
              <a:srgbClr val="FFE5E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 dirty="0" err="1"/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E75282F0-E05A-4FD1-AB62-02E1D0E204E1}"/>
                </a:ext>
              </a:extLst>
            </p:cNvPr>
            <p:cNvSpPr/>
            <p:nvPr/>
          </p:nvSpPr>
          <p:spPr>
            <a:xfrm>
              <a:off x="838200" y="1825625"/>
              <a:ext cx="1085089" cy="447779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2400" dirty="0" err="1"/>
                <a:t>vma</a:t>
              </a:r>
              <a:endParaRPr lang="en-IN" sz="2400" dirty="0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DC499941-3DED-8065-8794-E64505E3A2CD}"/>
                </a:ext>
              </a:extLst>
            </p:cNvPr>
            <p:cNvSpPr/>
            <p:nvPr/>
          </p:nvSpPr>
          <p:spPr>
            <a:xfrm>
              <a:off x="2189031" y="2717669"/>
              <a:ext cx="1547511" cy="44777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400" dirty="0" err="1"/>
                <a:t>anon_vma</a:t>
              </a:r>
              <a:endParaRPr lang="en-IN" sz="2400" dirty="0"/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5E87F170-5B03-D2A2-EF0C-3DE89326251A}"/>
                </a:ext>
              </a:extLst>
            </p:cNvPr>
            <p:cNvSpPr/>
            <p:nvPr/>
          </p:nvSpPr>
          <p:spPr>
            <a:xfrm>
              <a:off x="2514687" y="1779806"/>
              <a:ext cx="896200" cy="539418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2400" dirty="0" err="1"/>
                <a:t>avc</a:t>
              </a:r>
              <a:endParaRPr lang="en-IN" sz="2400" dirty="0"/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473042DF-14C0-3EDF-DC0E-C1928AC69F53}"/>
                </a:ext>
              </a:extLst>
            </p:cNvPr>
            <p:cNvCxnSpPr>
              <a:cxnSpLocks/>
              <a:stCxn id="6" idx="3"/>
              <a:endCxn id="8" idx="1"/>
            </p:cNvCxnSpPr>
            <p:nvPr/>
          </p:nvCxnSpPr>
          <p:spPr>
            <a:xfrm>
              <a:off x="1923289" y="2049515"/>
              <a:ext cx="591398" cy="0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B30B534C-254D-CC50-38CF-9ED9211AA7C4}"/>
                </a:ext>
              </a:extLst>
            </p:cNvPr>
            <p:cNvCxnSpPr>
              <a:cxnSpLocks/>
            </p:cNvCxnSpPr>
            <p:nvPr/>
          </p:nvCxnSpPr>
          <p:spPr>
            <a:xfrm>
              <a:off x="2779907" y="2319224"/>
              <a:ext cx="0" cy="398445"/>
            </a:xfrm>
            <a:prstGeom prst="straightConnector1">
              <a:avLst/>
            </a:prstGeom>
            <a:ln w="381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7BAA906E-EED0-01DF-E0C3-CA7984C94D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7896" y="2298878"/>
              <a:ext cx="0" cy="386888"/>
            </a:xfrm>
            <a:prstGeom prst="straightConnector1">
              <a:avLst/>
            </a:prstGeom>
            <a:ln w="38100">
              <a:solidFill>
                <a:srgbClr val="00000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378A0D2F-D180-34BC-1B67-C39CB6920900}"/>
                </a:ext>
              </a:extLst>
            </p:cNvPr>
            <p:cNvCxnSpPr>
              <a:cxnSpLocks/>
            </p:cNvCxnSpPr>
            <p:nvPr/>
          </p:nvCxnSpPr>
          <p:spPr>
            <a:xfrm>
              <a:off x="1658199" y="2273404"/>
              <a:ext cx="530310" cy="444265"/>
            </a:xfrm>
            <a:prstGeom prst="straightConnector1">
              <a:avLst/>
            </a:prstGeom>
            <a:ln w="381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AB02C552-1DD8-E6E3-21F4-87351DFE1202}"/>
                </a:ext>
              </a:extLst>
            </p:cNvPr>
            <p:cNvSpPr/>
            <p:nvPr/>
          </p:nvSpPr>
          <p:spPr>
            <a:xfrm>
              <a:off x="5315712" y="1779806"/>
              <a:ext cx="1085089" cy="447779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2400" dirty="0" err="1"/>
                <a:t>vma</a:t>
              </a:r>
              <a:endParaRPr lang="en-IN" sz="2400" dirty="0"/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B0476C4D-8C7F-4EB4-2E9C-82F2BD5D7E34}"/>
                </a:ext>
              </a:extLst>
            </p:cNvPr>
            <p:cNvSpPr/>
            <p:nvPr/>
          </p:nvSpPr>
          <p:spPr>
            <a:xfrm>
              <a:off x="6666543" y="2671850"/>
              <a:ext cx="1547511" cy="44777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400" dirty="0" err="1"/>
                <a:t>anon_vma</a:t>
              </a:r>
              <a:endParaRPr lang="en-IN" sz="2400" dirty="0"/>
            </a:p>
          </p:txBody>
        </p:sp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13B64CA6-8E64-D3F1-3052-827C109C1BF0}"/>
                </a:ext>
              </a:extLst>
            </p:cNvPr>
            <p:cNvSpPr/>
            <p:nvPr/>
          </p:nvSpPr>
          <p:spPr>
            <a:xfrm>
              <a:off x="6992199" y="1733987"/>
              <a:ext cx="896200" cy="539418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2400" dirty="0" err="1"/>
                <a:t>avc</a:t>
              </a:r>
              <a:endParaRPr lang="en-IN" sz="2400" dirty="0"/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A116ABE1-9A43-1854-BAFA-A9CD7056BE33}"/>
                </a:ext>
              </a:extLst>
            </p:cNvPr>
            <p:cNvCxnSpPr>
              <a:cxnSpLocks/>
              <a:stCxn id="30" idx="3"/>
              <a:endCxn id="32" idx="1"/>
            </p:cNvCxnSpPr>
            <p:nvPr/>
          </p:nvCxnSpPr>
          <p:spPr>
            <a:xfrm>
              <a:off x="6400801" y="2003696"/>
              <a:ext cx="591398" cy="0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D32FC1DD-B305-71A0-DFA5-3D4ADD783110}"/>
                </a:ext>
              </a:extLst>
            </p:cNvPr>
            <p:cNvCxnSpPr>
              <a:cxnSpLocks/>
            </p:cNvCxnSpPr>
            <p:nvPr/>
          </p:nvCxnSpPr>
          <p:spPr>
            <a:xfrm>
              <a:off x="7257419" y="2273405"/>
              <a:ext cx="0" cy="398445"/>
            </a:xfrm>
            <a:prstGeom prst="straightConnector1">
              <a:avLst/>
            </a:prstGeom>
            <a:ln w="381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882DDA15-8076-CB8F-29CD-DAD9CEB1B50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45408" y="2253059"/>
              <a:ext cx="0" cy="386888"/>
            </a:xfrm>
            <a:prstGeom prst="straightConnector1">
              <a:avLst/>
            </a:prstGeom>
            <a:ln w="38100">
              <a:solidFill>
                <a:srgbClr val="00000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336CEFB8-EE82-2654-5609-77895779A924}"/>
                </a:ext>
              </a:extLst>
            </p:cNvPr>
            <p:cNvCxnSpPr>
              <a:cxnSpLocks/>
            </p:cNvCxnSpPr>
            <p:nvPr/>
          </p:nvCxnSpPr>
          <p:spPr>
            <a:xfrm>
              <a:off x="6135711" y="2227585"/>
              <a:ext cx="530310" cy="444265"/>
            </a:xfrm>
            <a:prstGeom prst="straightConnector1">
              <a:avLst/>
            </a:prstGeom>
            <a:ln w="381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AF3EAFDD-80CD-5DA2-41A9-C65851E03223}"/>
                </a:ext>
              </a:extLst>
            </p:cNvPr>
            <p:cNvSpPr/>
            <p:nvPr/>
          </p:nvSpPr>
          <p:spPr>
            <a:xfrm>
              <a:off x="4813709" y="2671850"/>
              <a:ext cx="896200" cy="539418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2400" dirty="0" err="1"/>
                <a:t>avc</a:t>
              </a:r>
              <a:endParaRPr lang="en-IN" sz="2400" dirty="0"/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DEE7894F-3460-4354-BC32-5449FC884EFA}"/>
                </a:ext>
              </a:extLst>
            </p:cNvPr>
            <p:cNvCxnSpPr>
              <a:cxnSpLocks/>
              <a:endCxn id="30" idx="2"/>
            </p:cNvCxnSpPr>
            <p:nvPr/>
          </p:nvCxnSpPr>
          <p:spPr>
            <a:xfrm flipV="1">
              <a:off x="5279223" y="2227585"/>
              <a:ext cx="579034" cy="444265"/>
            </a:xfrm>
            <a:prstGeom prst="straightConnector1">
              <a:avLst/>
            </a:prstGeom>
            <a:ln w="381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54EFC6CE-8439-3302-3AFC-429C7C51372A}"/>
                </a:ext>
              </a:extLst>
            </p:cNvPr>
            <p:cNvCxnSpPr>
              <a:cxnSpLocks/>
              <a:stCxn id="37" idx="1"/>
              <a:endCxn id="7" idx="3"/>
            </p:cNvCxnSpPr>
            <p:nvPr/>
          </p:nvCxnSpPr>
          <p:spPr>
            <a:xfrm flipH="1">
              <a:off x="3736542" y="2941559"/>
              <a:ext cx="1077167" cy="0"/>
            </a:xfrm>
            <a:prstGeom prst="straightConnector1">
              <a:avLst/>
            </a:prstGeom>
            <a:ln w="381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Flowchart: Alternate Process 45">
              <a:extLst>
                <a:ext uri="{FF2B5EF4-FFF2-40B4-BE49-F238E27FC236}">
                  <a16:creationId xmlns:a16="http://schemas.microsoft.com/office/drawing/2014/main" id="{7E5A79C2-5C30-C9B8-B392-870A745803C5}"/>
                </a:ext>
              </a:extLst>
            </p:cNvPr>
            <p:cNvSpPr/>
            <p:nvPr/>
          </p:nvSpPr>
          <p:spPr>
            <a:xfrm>
              <a:off x="667512" y="1545336"/>
              <a:ext cx="3456432" cy="1883664"/>
            </a:xfrm>
            <a:prstGeom prst="flowChartAlternateProcess">
              <a:avLst/>
            </a:prstGeom>
            <a:noFill/>
            <a:ln w="28575">
              <a:solidFill>
                <a:srgbClr val="FF0000"/>
              </a:solidFill>
              <a:prstDash val="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sz="2400" dirty="0" err="1"/>
            </a:p>
          </p:txBody>
        </p:sp>
        <p:sp>
          <p:nvSpPr>
            <p:cNvPr id="48" name="Flowchart: Alternate Process 47">
              <a:extLst>
                <a:ext uri="{FF2B5EF4-FFF2-40B4-BE49-F238E27FC236}">
                  <a16:creationId xmlns:a16="http://schemas.microsoft.com/office/drawing/2014/main" id="{4AD96D16-6422-1F59-BA8B-B8368486A506}"/>
                </a:ext>
              </a:extLst>
            </p:cNvPr>
            <p:cNvSpPr/>
            <p:nvPr/>
          </p:nvSpPr>
          <p:spPr>
            <a:xfrm>
              <a:off x="4702191" y="1553704"/>
              <a:ext cx="3456432" cy="1883664"/>
            </a:xfrm>
            <a:prstGeom prst="flowChartAlternateProcess">
              <a:avLst/>
            </a:prstGeom>
            <a:noFill/>
            <a:ln w="28575">
              <a:solidFill>
                <a:srgbClr val="FF0000"/>
              </a:solidFill>
              <a:prstDash val="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sz="2400" dirty="0" err="1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24AC0846-1A86-9176-639F-3FFB2035BD24}"/>
                </a:ext>
              </a:extLst>
            </p:cNvPr>
            <p:cNvSpPr txBox="1"/>
            <p:nvPr/>
          </p:nvSpPr>
          <p:spPr>
            <a:xfrm>
              <a:off x="1388410" y="1060850"/>
              <a:ext cx="202247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2400" dirty="0"/>
                <a:t>Parent process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3D4ADE4-3483-B98F-9B55-8E6985ADA808}"/>
                </a:ext>
              </a:extLst>
            </p:cNvPr>
            <p:cNvSpPr txBox="1"/>
            <p:nvPr/>
          </p:nvSpPr>
          <p:spPr>
            <a:xfrm>
              <a:off x="5419168" y="1058909"/>
              <a:ext cx="18324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2400" dirty="0"/>
                <a:t>Child process</a:t>
              </a:r>
            </a:p>
          </p:txBody>
        </p:sp>
        <p:cxnSp>
          <p:nvCxnSpPr>
            <p:cNvPr id="64" name="Connector: Curved 63">
              <a:extLst>
                <a:ext uri="{FF2B5EF4-FFF2-40B4-BE49-F238E27FC236}">
                  <a16:creationId xmlns:a16="http://schemas.microsoft.com/office/drawing/2014/main" id="{AFED0EDC-3774-45EA-E0B3-5671167E8127}"/>
                </a:ext>
              </a:extLst>
            </p:cNvPr>
            <p:cNvCxnSpPr>
              <a:stCxn id="37" idx="2"/>
              <a:endCxn id="32" idx="3"/>
            </p:cNvCxnSpPr>
            <p:nvPr/>
          </p:nvCxnSpPr>
          <p:spPr>
            <a:xfrm rot="5400000" flipH="1" flipV="1">
              <a:off x="5971318" y="1294187"/>
              <a:ext cx="1207572" cy="2626590"/>
            </a:xfrm>
            <a:prstGeom prst="curvedConnector4">
              <a:avLst>
                <a:gd name="adj1" fmla="val -27261"/>
                <a:gd name="adj2" fmla="val 122976"/>
              </a:avLst>
            </a:prstGeom>
            <a:ln w="2857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C551D5DB-0F05-0AE3-6D36-5D229AE00683}"/>
                </a:ext>
              </a:extLst>
            </p:cNvPr>
            <p:cNvSpPr txBox="1"/>
            <p:nvPr/>
          </p:nvSpPr>
          <p:spPr>
            <a:xfrm>
              <a:off x="3410887" y="3380849"/>
              <a:ext cx="198823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2400" dirty="0"/>
                <a:t>Red-black tree</a:t>
              </a:r>
            </a:p>
          </p:txBody>
        </p:sp>
        <p:sp>
          <p:nvSpPr>
            <p:cNvPr id="89" name="Arrow: Up 88">
              <a:extLst>
                <a:ext uri="{FF2B5EF4-FFF2-40B4-BE49-F238E27FC236}">
                  <a16:creationId xmlns:a16="http://schemas.microsoft.com/office/drawing/2014/main" id="{838DC84E-80B0-7335-EB8F-CB9437FDAC1A}"/>
                </a:ext>
              </a:extLst>
            </p:cNvPr>
            <p:cNvSpPr/>
            <p:nvPr/>
          </p:nvSpPr>
          <p:spPr>
            <a:xfrm rot="10800000" flipV="1">
              <a:off x="4275125" y="3235042"/>
              <a:ext cx="251155" cy="232395"/>
            </a:xfrm>
            <a:prstGeom prst="up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 dirty="0" err="1"/>
            </a:p>
          </p:txBody>
        </p:sp>
      </p:grp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88841803-AA32-65AE-EFE9-B13633D5D905}"/>
              </a:ext>
            </a:extLst>
          </p:cNvPr>
          <p:cNvSpPr/>
          <p:nvPr/>
        </p:nvSpPr>
        <p:spPr>
          <a:xfrm>
            <a:off x="4282833" y="4237855"/>
            <a:ext cx="1221855" cy="788644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 dirty="0"/>
              <a:t>old page</a:t>
            </a:r>
            <a:endParaRPr lang="en-IN" sz="2400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D84148D-3CA8-32E6-96CD-A454719A571A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4883334" y="3462540"/>
            <a:ext cx="10427" cy="775315"/>
          </a:xfrm>
          <a:prstGeom prst="straightConnector1">
            <a:avLst/>
          </a:prstGeom>
          <a:ln w="381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1D0D3B78-D102-7568-0BC7-984661C5C1D2}"/>
              </a:ext>
            </a:extLst>
          </p:cNvPr>
          <p:cNvSpPr/>
          <p:nvPr/>
        </p:nvSpPr>
        <p:spPr>
          <a:xfrm>
            <a:off x="8606227" y="4168322"/>
            <a:ext cx="1221855" cy="788644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 dirty="0"/>
              <a:t>new page</a:t>
            </a:r>
            <a:endParaRPr lang="en-IN" sz="2400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A6D032F-B915-B3B1-CE19-0B9A9ABC9780}"/>
              </a:ext>
            </a:extLst>
          </p:cNvPr>
          <p:cNvCxnSpPr>
            <a:cxnSpLocks/>
            <a:stCxn id="16" idx="0"/>
            <a:endCxn id="31" idx="2"/>
          </p:cNvCxnSpPr>
          <p:nvPr/>
        </p:nvCxnSpPr>
        <p:spPr>
          <a:xfrm flipH="1" flipV="1">
            <a:off x="9208445" y="3452138"/>
            <a:ext cx="8710" cy="716184"/>
          </a:xfrm>
          <a:prstGeom prst="straightConnector1">
            <a:avLst/>
          </a:prstGeom>
          <a:ln w="381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le 1">
            <a:extLst>
              <a:ext uri="{FF2B5EF4-FFF2-40B4-BE49-F238E27FC236}">
                <a16:creationId xmlns:a16="http://schemas.microsoft.com/office/drawing/2014/main" id="{EDE54750-3CD5-CB44-B744-A98288813E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471" y="173934"/>
            <a:ext cx="10515600" cy="1325563"/>
          </a:xfrm>
        </p:spPr>
        <p:txBody>
          <a:bodyPr/>
          <a:lstStyle/>
          <a:p>
            <a:r>
              <a:rPr lang="en-IN" dirty="0"/>
              <a:t>After the </a:t>
            </a:r>
            <a:r>
              <a:rPr lang="en-IN" i="1" dirty="0"/>
              <a:t>fork</a:t>
            </a:r>
            <a:r>
              <a:rPr lang="en-IN" dirty="0"/>
              <a:t> operation. </a:t>
            </a:r>
          </a:p>
        </p:txBody>
      </p:sp>
    </p:spTree>
    <p:extLst>
      <p:ext uri="{BB962C8B-B14F-4D97-AF65-F5344CB8AC3E}">
        <p14:creationId xmlns:p14="http://schemas.microsoft.com/office/powerpoint/2010/main" val="356382113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6CCAAC-804D-4741-1526-A2633BE0EF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2337F8-6A80-ADE3-41A1-96366B587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59</a:t>
            </a:fld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56FEC4E-3A3C-A291-A34A-CFF3DEACD177}"/>
              </a:ext>
            </a:extLst>
          </p:cNvPr>
          <p:cNvGrpSpPr/>
          <p:nvPr/>
        </p:nvGrpSpPr>
        <p:grpSpPr>
          <a:xfrm>
            <a:off x="1762959" y="999532"/>
            <a:ext cx="9592622" cy="5154167"/>
            <a:chOff x="667512" y="1058909"/>
            <a:chExt cx="9592622" cy="5154167"/>
          </a:xfrm>
        </p:grpSpPr>
        <p:sp>
          <p:nvSpPr>
            <p:cNvPr id="45" name="Isosceles Triangle 44">
              <a:extLst>
                <a:ext uri="{FF2B5EF4-FFF2-40B4-BE49-F238E27FC236}">
                  <a16:creationId xmlns:a16="http://schemas.microsoft.com/office/drawing/2014/main" id="{45727CC9-90A8-FAF1-0573-53648988F09A}"/>
                </a:ext>
              </a:extLst>
            </p:cNvPr>
            <p:cNvSpPr/>
            <p:nvPr/>
          </p:nvSpPr>
          <p:spPr>
            <a:xfrm rot="1457189">
              <a:off x="6649968" y="2002238"/>
              <a:ext cx="3610166" cy="1752431"/>
            </a:xfrm>
            <a:prstGeom prst="triangle">
              <a:avLst>
                <a:gd name="adj" fmla="val 9996"/>
              </a:avLst>
            </a:prstGeom>
            <a:solidFill>
              <a:srgbClr val="FFE5E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 dirty="0" err="1"/>
            </a:p>
          </p:txBody>
        </p:sp>
        <p:sp>
          <p:nvSpPr>
            <p:cNvPr id="24" name="Isosceles Triangle 23">
              <a:extLst>
                <a:ext uri="{FF2B5EF4-FFF2-40B4-BE49-F238E27FC236}">
                  <a16:creationId xmlns:a16="http://schemas.microsoft.com/office/drawing/2014/main" id="{0ECFC91D-3C26-4B04-E39D-066619B3D5A6}"/>
                </a:ext>
              </a:extLst>
            </p:cNvPr>
            <p:cNvSpPr/>
            <p:nvPr/>
          </p:nvSpPr>
          <p:spPr>
            <a:xfrm rot="1428099">
              <a:off x="1459844" y="3253031"/>
              <a:ext cx="5313661" cy="1752431"/>
            </a:xfrm>
            <a:prstGeom prst="triangle">
              <a:avLst>
                <a:gd name="adj" fmla="val 9996"/>
              </a:avLst>
            </a:prstGeom>
            <a:solidFill>
              <a:srgbClr val="FFE5E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 dirty="0" err="1"/>
            </a:p>
          </p:txBody>
        </p:sp>
        <p:sp>
          <p:nvSpPr>
            <p:cNvPr id="2" name="Isosceles Triangle 1">
              <a:extLst>
                <a:ext uri="{FF2B5EF4-FFF2-40B4-BE49-F238E27FC236}">
                  <a16:creationId xmlns:a16="http://schemas.microsoft.com/office/drawing/2014/main" id="{4A3E9143-EA5A-7380-7DAE-23E1A06DC540}"/>
                </a:ext>
              </a:extLst>
            </p:cNvPr>
            <p:cNvSpPr/>
            <p:nvPr/>
          </p:nvSpPr>
          <p:spPr>
            <a:xfrm>
              <a:off x="2079325" y="1458837"/>
              <a:ext cx="4617175" cy="1752431"/>
            </a:xfrm>
            <a:prstGeom prst="triangle">
              <a:avLst>
                <a:gd name="adj" fmla="val 9996"/>
              </a:avLst>
            </a:prstGeom>
            <a:solidFill>
              <a:srgbClr val="FFE5E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 dirty="0" err="1"/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E75282F0-E05A-4FD1-AB62-02E1D0E204E1}"/>
                </a:ext>
              </a:extLst>
            </p:cNvPr>
            <p:cNvSpPr/>
            <p:nvPr/>
          </p:nvSpPr>
          <p:spPr>
            <a:xfrm>
              <a:off x="838200" y="1825625"/>
              <a:ext cx="1085089" cy="447779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2400" dirty="0" err="1"/>
                <a:t>vma</a:t>
              </a:r>
              <a:endParaRPr lang="en-IN" sz="2400" dirty="0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DC499941-3DED-8065-8794-E64505E3A2CD}"/>
                </a:ext>
              </a:extLst>
            </p:cNvPr>
            <p:cNvSpPr/>
            <p:nvPr/>
          </p:nvSpPr>
          <p:spPr>
            <a:xfrm>
              <a:off x="2189031" y="2717669"/>
              <a:ext cx="1547511" cy="44777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400" dirty="0" err="1"/>
                <a:t>anon_vma</a:t>
              </a:r>
              <a:endParaRPr lang="en-IN" sz="2400" dirty="0"/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5E87F170-5B03-D2A2-EF0C-3DE89326251A}"/>
                </a:ext>
              </a:extLst>
            </p:cNvPr>
            <p:cNvSpPr/>
            <p:nvPr/>
          </p:nvSpPr>
          <p:spPr>
            <a:xfrm>
              <a:off x="2514687" y="1779806"/>
              <a:ext cx="896200" cy="539418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2400" dirty="0" err="1"/>
                <a:t>avc</a:t>
              </a:r>
              <a:endParaRPr lang="en-IN" sz="2400" dirty="0"/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473042DF-14C0-3EDF-DC0E-C1928AC69F53}"/>
                </a:ext>
              </a:extLst>
            </p:cNvPr>
            <p:cNvCxnSpPr>
              <a:cxnSpLocks/>
              <a:stCxn id="6" idx="3"/>
              <a:endCxn id="8" idx="1"/>
            </p:cNvCxnSpPr>
            <p:nvPr/>
          </p:nvCxnSpPr>
          <p:spPr>
            <a:xfrm>
              <a:off x="1923289" y="2049515"/>
              <a:ext cx="591398" cy="0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B30B534C-254D-CC50-38CF-9ED9211AA7C4}"/>
                </a:ext>
              </a:extLst>
            </p:cNvPr>
            <p:cNvCxnSpPr>
              <a:cxnSpLocks/>
            </p:cNvCxnSpPr>
            <p:nvPr/>
          </p:nvCxnSpPr>
          <p:spPr>
            <a:xfrm>
              <a:off x="2779907" y="2319224"/>
              <a:ext cx="0" cy="398445"/>
            </a:xfrm>
            <a:prstGeom prst="straightConnector1">
              <a:avLst/>
            </a:prstGeom>
            <a:ln w="381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7BAA906E-EED0-01DF-E0C3-CA7984C94D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7896" y="2298878"/>
              <a:ext cx="0" cy="386888"/>
            </a:xfrm>
            <a:prstGeom prst="straightConnector1">
              <a:avLst/>
            </a:prstGeom>
            <a:ln w="38100">
              <a:solidFill>
                <a:srgbClr val="00000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378A0D2F-D180-34BC-1B67-C39CB6920900}"/>
                </a:ext>
              </a:extLst>
            </p:cNvPr>
            <p:cNvCxnSpPr>
              <a:cxnSpLocks/>
            </p:cNvCxnSpPr>
            <p:nvPr/>
          </p:nvCxnSpPr>
          <p:spPr>
            <a:xfrm>
              <a:off x="1658199" y="2273404"/>
              <a:ext cx="530310" cy="444265"/>
            </a:xfrm>
            <a:prstGeom prst="straightConnector1">
              <a:avLst/>
            </a:prstGeom>
            <a:ln w="381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AB02C552-1DD8-E6E3-21F4-87351DFE1202}"/>
                </a:ext>
              </a:extLst>
            </p:cNvPr>
            <p:cNvSpPr/>
            <p:nvPr/>
          </p:nvSpPr>
          <p:spPr>
            <a:xfrm>
              <a:off x="5315712" y="1779806"/>
              <a:ext cx="1085089" cy="447779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2400" dirty="0" err="1"/>
                <a:t>vma</a:t>
              </a:r>
              <a:endParaRPr lang="en-IN" sz="2400" dirty="0"/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B0476C4D-8C7F-4EB4-2E9C-82F2BD5D7E34}"/>
                </a:ext>
              </a:extLst>
            </p:cNvPr>
            <p:cNvSpPr/>
            <p:nvPr/>
          </p:nvSpPr>
          <p:spPr>
            <a:xfrm>
              <a:off x="6666543" y="2671850"/>
              <a:ext cx="1547511" cy="44777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400" dirty="0" err="1"/>
                <a:t>anon_vma</a:t>
              </a:r>
              <a:endParaRPr lang="en-IN" sz="2400" dirty="0"/>
            </a:p>
          </p:txBody>
        </p:sp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13B64CA6-8E64-D3F1-3052-827C109C1BF0}"/>
                </a:ext>
              </a:extLst>
            </p:cNvPr>
            <p:cNvSpPr/>
            <p:nvPr/>
          </p:nvSpPr>
          <p:spPr>
            <a:xfrm>
              <a:off x="6992199" y="1733987"/>
              <a:ext cx="896200" cy="539418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2400" dirty="0" err="1"/>
                <a:t>avc</a:t>
              </a:r>
              <a:endParaRPr lang="en-IN" sz="2400" dirty="0"/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A116ABE1-9A43-1854-BAFA-A9CD7056BE33}"/>
                </a:ext>
              </a:extLst>
            </p:cNvPr>
            <p:cNvCxnSpPr>
              <a:cxnSpLocks/>
              <a:stCxn id="30" idx="3"/>
              <a:endCxn id="32" idx="1"/>
            </p:cNvCxnSpPr>
            <p:nvPr/>
          </p:nvCxnSpPr>
          <p:spPr>
            <a:xfrm>
              <a:off x="6400801" y="2003696"/>
              <a:ext cx="591398" cy="0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D32FC1DD-B305-71A0-DFA5-3D4ADD783110}"/>
                </a:ext>
              </a:extLst>
            </p:cNvPr>
            <p:cNvCxnSpPr>
              <a:cxnSpLocks/>
            </p:cNvCxnSpPr>
            <p:nvPr/>
          </p:nvCxnSpPr>
          <p:spPr>
            <a:xfrm>
              <a:off x="7257419" y="2273405"/>
              <a:ext cx="0" cy="398445"/>
            </a:xfrm>
            <a:prstGeom prst="straightConnector1">
              <a:avLst/>
            </a:prstGeom>
            <a:ln w="381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882DDA15-8076-CB8F-29CD-DAD9CEB1B50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45408" y="2253059"/>
              <a:ext cx="0" cy="386888"/>
            </a:xfrm>
            <a:prstGeom prst="straightConnector1">
              <a:avLst/>
            </a:prstGeom>
            <a:ln w="38100">
              <a:solidFill>
                <a:srgbClr val="00000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336CEFB8-EE82-2654-5609-77895779A924}"/>
                </a:ext>
              </a:extLst>
            </p:cNvPr>
            <p:cNvCxnSpPr>
              <a:cxnSpLocks/>
            </p:cNvCxnSpPr>
            <p:nvPr/>
          </p:nvCxnSpPr>
          <p:spPr>
            <a:xfrm>
              <a:off x="6135711" y="2227585"/>
              <a:ext cx="530310" cy="444265"/>
            </a:xfrm>
            <a:prstGeom prst="straightConnector1">
              <a:avLst/>
            </a:prstGeom>
            <a:ln w="381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AF3EAFDD-80CD-5DA2-41A9-C65851E03223}"/>
                </a:ext>
              </a:extLst>
            </p:cNvPr>
            <p:cNvSpPr/>
            <p:nvPr/>
          </p:nvSpPr>
          <p:spPr>
            <a:xfrm>
              <a:off x="4813709" y="2671850"/>
              <a:ext cx="896200" cy="539418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2400" dirty="0" err="1"/>
                <a:t>avc</a:t>
              </a:r>
              <a:endParaRPr lang="en-IN" sz="2400" dirty="0"/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DEE7894F-3460-4354-BC32-5449FC884EFA}"/>
                </a:ext>
              </a:extLst>
            </p:cNvPr>
            <p:cNvCxnSpPr>
              <a:cxnSpLocks/>
              <a:endCxn id="30" idx="2"/>
            </p:cNvCxnSpPr>
            <p:nvPr/>
          </p:nvCxnSpPr>
          <p:spPr>
            <a:xfrm flipV="1">
              <a:off x="5279223" y="2227585"/>
              <a:ext cx="579034" cy="444265"/>
            </a:xfrm>
            <a:prstGeom prst="straightConnector1">
              <a:avLst/>
            </a:prstGeom>
            <a:ln w="381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54EFC6CE-8439-3302-3AFC-429C7C51372A}"/>
                </a:ext>
              </a:extLst>
            </p:cNvPr>
            <p:cNvCxnSpPr>
              <a:cxnSpLocks/>
              <a:stCxn id="37" idx="1"/>
              <a:endCxn id="7" idx="3"/>
            </p:cNvCxnSpPr>
            <p:nvPr/>
          </p:nvCxnSpPr>
          <p:spPr>
            <a:xfrm flipH="1">
              <a:off x="3736542" y="2941559"/>
              <a:ext cx="1077167" cy="0"/>
            </a:xfrm>
            <a:prstGeom prst="straightConnector1">
              <a:avLst/>
            </a:prstGeom>
            <a:ln w="381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Flowchart: Alternate Process 45">
              <a:extLst>
                <a:ext uri="{FF2B5EF4-FFF2-40B4-BE49-F238E27FC236}">
                  <a16:creationId xmlns:a16="http://schemas.microsoft.com/office/drawing/2014/main" id="{7E5A79C2-5C30-C9B8-B392-870A745803C5}"/>
                </a:ext>
              </a:extLst>
            </p:cNvPr>
            <p:cNvSpPr/>
            <p:nvPr/>
          </p:nvSpPr>
          <p:spPr>
            <a:xfrm>
              <a:off x="667512" y="1545336"/>
              <a:ext cx="3456432" cy="1883664"/>
            </a:xfrm>
            <a:prstGeom prst="flowChartAlternateProcess">
              <a:avLst/>
            </a:prstGeom>
            <a:noFill/>
            <a:ln w="28575">
              <a:solidFill>
                <a:srgbClr val="FF0000"/>
              </a:solidFill>
              <a:prstDash val="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sz="2400" dirty="0" err="1"/>
            </a:p>
          </p:txBody>
        </p:sp>
        <p:sp>
          <p:nvSpPr>
            <p:cNvPr id="48" name="Flowchart: Alternate Process 47">
              <a:extLst>
                <a:ext uri="{FF2B5EF4-FFF2-40B4-BE49-F238E27FC236}">
                  <a16:creationId xmlns:a16="http://schemas.microsoft.com/office/drawing/2014/main" id="{4AD96D16-6422-1F59-BA8B-B8368486A506}"/>
                </a:ext>
              </a:extLst>
            </p:cNvPr>
            <p:cNvSpPr/>
            <p:nvPr/>
          </p:nvSpPr>
          <p:spPr>
            <a:xfrm>
              <a:off x="4702191" y="1553704"/>
              <a:ext cx="3456432" cy="1883664"/>
            </a:xfrm>
            <a:prstGeom prst="flowChartAlternateProcess">
              <a:avLst/>
            </a:prstGeom>
            <a:noFill/>
            <a:ln w="28575">
              <a:solidFill>
                <a:srgbClr val="FF0000"/>
              </a:solidFill>
              <a:prstDash val="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sz="2400" dirty="0" err="1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24AC0846-1A86-9176-639F-3FFB2035BD24}"/>
                </a:ext>
              </a:extLst>
            </p:cNvPr>
            <p:cNvSpPr txBox="1"/>
            <p:nvPr/>
          </p:nvSpPr>
          <p:spPr>
            <a:xfrm>
              <a:off x="1388410" y="1060850"/>
              <a:ext cx="202247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2400" dirty="0"/>
                <a:t>Parent process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3D4ADE4-3483-B98F-9B55-8E6985ADA808}"/>
                </a:ext>
              </a:extLst>
            </p:cNvPr>
            <p:cNvSpPr txBox="1"/>
            <p:nvPr/>
          </p:nvSpPr>
          <p:spPr>
            <a:xfrm>
              <a:off x="5419168" y="1058909"/>
              <a:ext cx="18324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2400" dirty="0"/>
                <a:t>Child process</a:t>
              </a:r>
            </a:p>
          </p:txBody>
        </p:sp>
        <p:cxnSp>
          <p:nvCxnSpPr>
            <p:cNvPr id="64" name="Connector: Curved 63">
              <a:extLst>
                <a:ext uri="{FF2B5EF4-FFF2-40B4-BE49-F238E27FC236}">
                  <a16:creationId xmlns:a16="http://schemas.microsoft.com/office/drawing/2014/main" id="{AFED0EDC-3774-45EA-E0B3-5671167E8127}"/>
                </a:ext>
              </a:extLst>
            </p:cNvPr>
            <p:cNvCxnSpPr>
              <a:stCxn id="37" idx="2"/>
              <a:endCxn id="32" idx="3"/>
            </p:cNvCxnSpPr>
            <p:nvPr/>
          </p:nvCxnSpPr>
          <p:spPr>
            <a:xfrm rot="5400000" flipH="1" flipV="1">
              <a:off x="5971318" y="1294187"/>
              <a:ext cx="1207572" cy="2626590"/>
            </a:xfrm>
            <a:prstGeom prst="curvedConnector4">
              <a:avLst>
                <a:gd name="adj1" fmla="val -27261"/>
                <a:gd name="adj2" fmla="val 122976"/>
              </a:avLst>
            </a:prstGeom>
            <a:ln w="381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C551D5DB-0F05-0AE3-6D36-5D229AE00683}"/>
                </a:ext>
              </a:extLst>
            </p:cNvPr>
            <p:cNvSpPr txBox="1"/>
            <p:nvPr/>
          </p:nvSpPr>
          <p:spPr>
            <a:xfrm>
              <a:off x="3410887" y="3380849"/>
              <a:ext cx="198823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2400" dirty="0"/>
                <a:t>Red-black tree</a:t>
              </a:r>
            </a:p>
          </p:txBody>
        </p:sp>
        <p:sp>
          <p:nvSpPr>
            <p:cNvPr id="89" name="Arrow: Up 88">
              <a:extLst>
                <a:ext uri="{FF2B5EF4-FFF2-40B4-BE49-F238E27FC236}">
                  <a16:creationId xmlns:a16="http://schemas.microsoft.com/office/drawing/2014/main" id="{838DC84E-80B0-7335-EB8F-CB9437FDAC1A}"/>
                </a:ext>
              </a:extLst>
            </p:cNvPr>
            <p:cNvSpPr/>
            <p:nvPr/>
          </p:nvSpPr>
          <p:spPr>
            <a:xfrm rot="10800000" flipV="1">
              <a:off x="4275125" y="3235042"/>
              <a:ext cx="251155" cy="232395"/>
            </a:xfrm>
            <a:prstGeom prst="up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 dirty="0" err="1"/>
            </a:p>
          </p:txBody>
        </p:sp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2E32AD72-CB01-8586-1654-8C450AD108FF}"/>
                </a:ext>
              </a:extLst>
            </p:cNvPr>
            <p:cNvSpPr/>
            <p:nvPr/>
          </p:nvSpPr>
          <p:spPr>
            <a:xfrm>
              <a:off x="5553455" y="4555514"/>
              <a:ext cx="1085089" cy="447779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2400" dirty="0" err="1"/>
                <a:t>vma</a:t>
              </a:r>
              <a:endParaRPr lang="en-IN" sz="2400" dirty="0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FD9302AE-A534-3D6D-3F44-2A818CE8E29B}"/>
                </a:ext>
              </a:extLst>
            </p:cNvPr>
            <p:cNvSpPr/>
            <p:nvPr/>
          </p:nvSpPr>
          <p:spPr>
            <a:xfrm>
              <a:off x="6904286" y="5447558"/>
              <a:ext cx="1547511" cy="44777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400" dirty="0" err="1"/>
                <a:t>anon_vma</a:t>
              </a:r>
              <a:endParaRPr lang="en-IN" sz="2400" dirty="0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027CB22D-1BF9-4BF2-97B8-D126C44C96F9}"/>
                </a:ext>
              </a:extLst>
            </p:cNvPr>
            <p:cNvSpPr/>
            <p:nvPr/>
          </p:nvSpPr>
          <p:spPr>
            <a:xfrm>
              <a:off x="7229942" y="4509695"/>
              <a:ext cx="896200" cy="539418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2400" dirty="0" err="1"/>
                <a:t>avc</a:t>
              </a:r>
              <a:endParaRPr lang="en-IN" sz="2400" dirty="0"/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860B835F-6B3F-4D72-3650-B7586EAEB14A}"/>
                </a:ext>
              </a:extLst>
            </p:cNvPr>
            <p:cNvCxnSpPr>
              <a:cxnSpLocks/>
              <a:stCxn id="3" idx="3"/>
              <a:endCxn id="14" idx="1"/>
            </p:cNvCxnSpPr>
            <p:nvPr/>
          </p:nvCxnSpPr>
          <p:spPr>
            <a:xfrm>
              <a:off x="6638544" y="4779404"/>
              <a:ext cx="591398" cy="0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589C68BE-1BD6-D29D-16BF-D53DEBECAA8E}"/>
                </a:ext>
              </a:extLst>
            </p:cNvPr>
            <p:cNvCxnSpPr>
              <a:cxnSpLocks/>
            </p:cNvCxnSpPr>
            <p:nvPr/>
          </p:nvCxnSpPr>
          <p:spPr>
            <a:xfrm>
              <a:off x="7495162" y="5049113"/>
              <a:ext cx="0" cy="398445"/>
            </a:xfrm>
            <a:prstGeom prst="straightConnector1">
              <a:avLst/>
            </a:prstGeom>
            <a:ln w="381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B1D71A2D-1722-6DCF-E40E-488BABBE47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83151" y="5028767"/>
              <a:ext cx="0" cy="386888"/>
            </a:xfrm>
            <a:prstGeom prst="straightConnector1">
              <a:avLst/>
            </a:prstGeom>
            <a:ln w="38100">
              <a:solidFill>
                <a:srgbClr val="00000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57971D74-A404-4586-7F78-79A5658D87B1}"/>
                </a:ext>
              </a:extLst>
            </p:cNvPr>
            <p:cNvCxnSpPr>
              <a:cxnSpLocks/>
            </p:cNvCxnSpPr>
            <p:nvPr/>
          </p:nvCxnSpPr>
          <p:spPr>
            <a:xfrm>
              <a:off x="6373454" y="5003293"/>
              <a:ext cx="530310" cy="444265"/>
            </a:xfrm>
            <a:prstGeom prst="straightConnector1">
              <a:avLst/>
            </a:prstGeom>
            <a:ln w="381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0D29F7F4-9B14-3CCA-B581-F234258748DA}"/>
                </a:ext>
              </a:extLst>
            </p:cNvPr>
            <p:cNvSpPr/>
            <p:nvPr/>
          </p:nvSpPr>
          <p:spPr>
            <a:xfrm>
              <a:off x="5051452" y="5447558"/>
              <a:ext cx="896200" cy="539418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2400" dirty="0" err="1"/>
                <a:t>avc</a:t>
              </a:r>
              <a:endParaRPr lang="en-IN" sz="2400" dirty="0"/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0986C26F-4380-BB6A-626F-EE81FE22621F}"/>
                </a:ext>
              </a:extLst>
            </p:cNvPr>
            <p:cNvCxnSpPr>
              <a:cxnSpLocks/>
              <a:endCxn id="3" idx="2"/>
            </p:cNvCxnSpPr>
            <p:nvPr/>
          </p:nvCxnSpPr>
          <p:spPr>
            <a:xfrm flipV="1">
              <a:off x="5516966" y="5003293"/>
              <a:ext cx="579034" cy="444265"/>
            </a:xfrm>
            <a:prstGeom prst="straightConnector1">
              <a:avLst/>
            </a:prstGeom>
            <a:ln w="381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Flowchart: Alternate Process 20">
              <a:extLst>
                <a:ext uri="{FF2B5EF4-FFF2-40B4-BE49-F238E27FC236}">
                  <a16:creationId xmlns:a16="http://schemas.microsoft.com/office/drawing/2014/main" id="{58E1F704-816F-8062-30D7-3B9D21BFAD80}"/>
                </a:ext>
              </a:extLst>
            </p:cNvPr>
            <p:cNvSpPr/>
            <p:nvPr/>
          </p:nvSpPr>
          <p:spPr>
            <a:xfrm>
              <a:off x="4939934" y="4329412"/>
              <a:ext cx="3456432" cy="1883664"/>
            </a:xfrm>
            <a:prstGeom prst="flowChartAlternateProcess">
              <a:avLst/>
            </a:prstGeom>
            <a:noFill/>
            <a:ln w="28575">
              <a:solidFill>
                <a:srgbClr val="FF0000"/>
              </a:solidFill>
              <a:prstDash val="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sz="2400" dirty="0" err="1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D7B1DF0-3645-38B4-195C-FE4363E0AE90}"/>
                </a:ext>
              </a:extLst>
            </p:cNvPr>
            <p:cNvSpPr txBox="1"/>
            <p:nvPr/>
          </p:nvSpPr>
          <p:spPr>
            <a:xfrm>
              <a:off x="5656911" y="3834617"/>
              <a:ext cx="25651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2400" dirty="0"/>
                <a:t>Grandchild process</a:t>
              </a:r>
            </a:p>
          </p:txBody>
        </p:sp>
        <p:cxnSp>
          <p:nvCxnSpPr>
            <p:cNvPr id="23" name="Connector: Curved 22">
              <a:extLst>
                <a:ext uri="{FF2B5EF4-FFF2-40B4-BE49-F238E27FC236}">
                  <a16:creationId xmlns:a16="http://schemas.microsoft.com/office/drawing/2014/main" id="{B5E4BFC8-CD01-AA33-59A0-86178C32B427}"/>
                </a:ext>
              </a:extLst>
            </p:cNvPr>
            <p:cNvCxnSpPr>
              <a:cxnSpLocks/>
              <a:stCxn id="19" idx="2"/>
            </p:cNvCxnSpPr>
            <p:nvPr/>
          </p:nvCxnSpPr>
          <p:spPr>
            <a:xfrm rot="5400000" flipH="1" flipV="1">
              <a:off x="6646063" y="3252996"/>
              <a:ext cx="1587468" cy="3880491"/>
            </a:xfrm>
            <a:prstGeom prst="curvedConnector4">
              <a:avLst>
                <a:gd name="adj1" fmla="val -14400"/>
                <a:gd name="adj2" fmla="val 108104"/>
              </a:avLst>
            </a:prstGeom>
            <a:ln w="381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0412F03A-6329-C911-41C4-6C14D50129E4}"/>
                </a:ext>
              </a:extLst>
            </p:cNvPr>
            <p:cNvSpPr/>
            <p:nvPr/>
          </p:nvSpPr>
          <p:spPr>
            <a:xfrm>
              <a:off x="8693199" y="3834617"/>
              <a:ext cx="896200" cy="539418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2400" dirty="0" err="1"/>
                <a:t>avc</a:t>
              </a:r>
              <a:endParaRPr lang="en-IN" sz="2400" dirty="0"/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C68020DF-1B4A-E238-736D-47EDDED29767}"/>
                </a:ext>
              </a:extLst>
            </p:cNvPr>
            <p:cNvCxnSpPr>
              <a:cxnSpLocks/>
              <a:endCxn id="31" idx="2"/>
            </p:cNvCxnSpPr>
            <p:nvPr/>
          </p:nvCxnSpPr>
          <p:spPr>
            <a:xfrm flipH="1" flipV="1">
              <a:off x="7440299" y="3119629"/>
              <a:ext cx="1252900" cy="811103"/>
            </a:xfrm>
            <a:prstGeom prst="straightConnector1">
              <a:avLst/>
            </a:prstGeom>
            <a:ln w="381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2F4B96AD-0079-B0C7-345B-45595D247365}"/>
                </a:ext>
              </a:extLst>
            </p:cNvPr>
            <p:cNvCxnSpPr>
              <a:cxnSpLocks/>
              <a:stCxn id="25" idx="1"/>
            </p:cNvCxnSpPr>
            <p:nvPr/>
          </p:nvCxnSpPr>
          <p:spPr>
            <a:xfrm flipH="1">
              <a:off x="6638544" y="4104326"/>
              <a:ext cx="2054655" cy="517936"/>
            </a:xfrm>
            <a:prstGeom prst="straightConnector1">
              <a:avLst/>
            </a:prstGeom>
            <a:ln w="381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4FC2C04A-EA76-E315-2F4A-7E05A7B01DF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860411" y="3187883"/>
              <a:ext cx="2259989" cy="2301519"/>
            </a:xfrm>
            <a:prstGeom prst="straightConnector1">
              <a:avLst/>
            </a:prstGeom>
            <a:ln w="381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ctor: Curved 48">
              <a:extLst>
                <a:ext uri="{FF2B5EF4-FFF2-40B4-BE49-F238E27FC236}">
                  <a16:creationId xmlns:a16="http://schemas.microsoft.com/office/drawing/2014/main" id="{935C413C-DF74-8E9A-AC0D-50F4C81A90AF}"/>
                </a:ext>
              </a:extLst>
            </p:cNvPr>
            <p:cNvCxnSpPr>
              <a:endCxn id="25" idx="2"/>
            </p:cNvCxnSpPr>
            <p:nvPr/>
          </p:nvCxnSpPr>
          <p:spPr>
            <a:xfrm flipV="1">
              <a:off x="8066749" y="4374035"/>
              <a:ext cx="1074550" cy="225802"/>
            </a:xfrm>
            <a:prstGeom prst="curvedConnector2">
              <a:avLst/>
            </a:prstGeom>
            <a:ln w="381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Title 1">
            <a:extLst>
              <a:ext uri="{FF2B5EF4-FFF2-40B4-BE49-F238E27FC236}">
                <a16:creationId xmlns:a16="http://schemas.microsoft.com/office/drawing/2014/main" id="{B752B5A8-5186-DEF7-86BD-2145CDA1F3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356" y="-109271"/>
            <a:ext cx="10515600" cy="1325563"/>
          </a:xfrm>
        </p:spPr>
        <p:txBody>
          <a:bodyPr/>
          <a:lstStyle/>
          <a:p>
            <a:r>
              <a:rPr lang="en-IN" dirty="0"/>
              <a:t>After the child gets forked </a:t>
            </a:r>
          </a:p>
        </p:txBody>
      </p:sp>
    </p:spTree>
    <p:extLst>
      <p:ext uri="{BB962C8B-B14F-4D97-AF65-F5344CB8AC3E}">
        <p14:creationId xmlns:p14="http://schemas.microsoft.com/office/powerpoint/2010/main" val="8171243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F447E6-BC06-F0E0-1FC7-8972589AE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Algorithms to Allocate Space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625126-B530-D8B1-6778-44A2F6C7EA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678089"/>
          </a:xfrm>
        </p:spPr>
        <p:txBody>
          <a:bodyPr/>
          <a:lstStyle/>
          <a:p>
            <a:r>
              <a:rPr lang="en-IN"/>
              <a:t>Let’s say that there is a </a:t>
            </a:r>
            <a:r>
              <a:rPr lang="en-IN">
                <a:solidFill>
                  <a:srgbClr val="C00000"/>
                </a:solidFill>
              </a:rPr>
              <a:t>request</a:t>
            </a:r>
            <a:r>
              <a:rPr lang="en-IN"/>
              <a:t> for a </a:t>
            </a:r>
            <a:r>
              <a:rPr lang="en-IN">
                <a:solidFill>
                  <a:srgbClr val="0070C0"/>
                </a:solidFill>
              </a:rPr>
              <a:t>memory</a:t>
            </a:r>
            <a:r>
              <a:rPr lang="en-IN"/>
              <a:t> region </a:t>
            </a:r>
            <a:r>
              <a:rPr lang="en-IN">
                <a:solidFill>
                  <a:srgbClr val="00B050"/>
                </a:solidFill>
              </a:rPr>
              <a:t>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952AD2-A87C-A87C-DED4-F00AA41938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0B01AE-4069-AA8A-D2AA-68A9EB2E8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6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1F1B3DD-EA31-4442-FA32-2D9BA18D5022}"/>
              </a:ext>
            </a:extLst>
          </p:cNvPr>
          <p:cNvSpPr/>
          <p:nvPr/>
        </p:nvSpPr>
        <p:spPr>
          <a:xfrm>
            <a:off x="1012371" y="3225565"/>
            <a:ext cx="10428514" cy="62298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BCE59B7-9963-523F-878E-FBA37BF8B54B}"/>
              </a:ext>
            </a:extLst>
          </p:cNvPr>
          <p:cNvSpPr/>
          <p:nvPr/>
        </p:nvSpPr>
        <p:spPr>
          <a:xfrm>
            <a:off x="2068285" y="3225565"/>
            <a:ext cx="2144486" cy="62298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498E8CE-0CA8-0E50-B13B-5BBE95A4FD65}"/>
              </a:ext>
            </a:extLst>
          </p:cNvPr>
          <p:cNvSpPr/>
          <p:nvPr/>
        </p:nvSpPr>
        <p:spPr>
          <a:xfrm>
            <a:off x="5268685" y="3217173"/>
            <a:ext cx="1219200" cy="62298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5A46CAA-9724-A4E3-418D-DCB526291B3D}"/>
              </a:ext>
            </a:extLst>
          </p:cNvPr>
          <p:cNvSpPr/>
          <p:nvPr/>
        </p:nvSpPr>
        <p:spPr>
          <a:xfrm>
            <a:off x="6934199" y="3229758"/>
            <a:ext cx="2296886" cy="62298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9A3F365-D32C-31FA-5B8B-991525045194}"/>
              </a:ext>
            </a:extLst>
          </p:cNvPr>
          <p:cNvSpPr/>
          <p:nvPr/>
        </p:nvSpPr>
        <p:spPr>
          <a:xfrm>
            <a:off x="9677399" y="3229758"/>
            <a:ext cx="1251858" cy="62298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C0FBA65-4110-8244-1A95-9210D56CDB75}"/>
              </a:ext>
            </a:extLst>
          </p:cNvPr>
          <p:cNvSpPr txBox="1"/>
          <p:nvPr/>
        </p:nvSpPr>
        <p:spPr>
          <a:xfrm>
            <a:off x="248380" y="2687266"/>
            <a:ext cx="15279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>
                <a:solidFill>
                  <a:srgbClr val="0070C0"/>
                </a:solidFill>
                <a:latin typeface="Comic Sans MS" panose="030F0702030302020204" pitchFamily="66" charset="0"/>
              </a:rPr>
              <a:t>Memory</a:t>
            </a:r>
          </a:p>
        </p:txBody>
      </p:sp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A9E117FF-3A51-7572-7580-80C4BC1322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202764"/>
            <a:ext cx="735266" cy="735266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DF3FCD1-BBED-ED69-FD32-402772E93067}"/>
              </a:ext>
            </a:extLst>
          </p:cNvPr>
          <p:cNvSpPr txBox="1">
            <a:spLocks/>
          </p:cNvSpPr>
          <p:nvPr/>
        </p:nvSpPr>
        <p:spPr>
          <a:xfrm>
            <a:off x="1776362" y="4327361"/>
            <a:ext cx="4025724" cy="6780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/>
              <a:t>Which hole do we fill?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161BBB6-8C59-1F68-3E98-62DE8F3DACFF}"/>
              </a:ext>
            </a:extLst>
          </p:cNvPr>
          <p:cNvSpPr/>
          <p:nvPr/>
        </p:nvSpPr>
        <p:spPr>
          <a:xfrm>
            <a:off x="3116474" y="5005450"/>
            <a:ext cx="496616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Several Solutions</a:t>
            </a:r>
          </a:p>
        </p:txBody>
      </p:sp>
    </p:spTree>
    <p:extLst>
      <p:ext uri="{BB962C8B-B14F-4D97-AF65-F5344CB8AC3E}">
        <p14:creationId xmlns:p14="http://schemas.microsoft.com/office/powerpoint/2010/main" val="308584295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55495B-A22B-67BC-610E-B411AAA92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542E68-8F1F-1594-0032-FC304FFB6A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60</a:t>
            </a:fld>
            <a:endParaRPr lang="en-US"/>
          </a:p>
        </p:txBody>
      </p:sp>
      <p:pic>
        <p:nvPicPr>
          <p:cNvPr id="8" name="Picture 7" descr="A picture containing icon&#10;&#10;Description automatically generated">
            <a:extLst>
              <a:ext uri="{FF2B5EF4-FFF2-40B4-BE49-F238E27FC236}">
                <a16:creationId xmlns:a16="http://schemas.microsoft.com/office/drawing/2014/main" id="{DF5BEB8B-6203-FCD2-620F-7EAA14B6D7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flipH="1">
            <a:off x="2140527" y="136525"/>
            <a:ext cx="6096000" cy="6096000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A721809-0D3B-B858-7E45-A5940925520F}"/>
              </a:ext>
            </a:extLst>
          </p:cNvPr>
          <p:cNvSpPr/>
          <p:nvPr/>
        </p:nvSpPr>
        <p:spPr>
          <a:xfrm>
            <a:off x="7564582" y="3339966"/>
            <a:ext cx="4101237" cy="1106906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3600" dirty="0"/>
              <a:t>Go forward </a:t>
            </a:r>
            <a:r>
              <a:rPr lang="en-IN" sz="3600" dirty="0">
                <a:sym typeface="Wingdings" panose="05000000000000000000" pitchFamily="2" charset="2"/>
              </a:rPr>
              <a:t></a:t>
            </a:r>
            <a:endParaRPr lang="en-IN" sz="3600" dirty="0"/>
          </a:p>
          <a:p>
            <a:pPr algn="ctr"/>
            <a:r>
              <a:rPr lang="en-IN" sz="3600" dirty="0"/>
              <a:t>MGLRU Algorithm</a:t>
            </a:r>
          </a:p>
        </p:txBody>
      </p:sp>
    </p:spTree>
    <p:extLst>
      <p:ext uri="{BB962C8B-B14F-4D97-AF65-F5344CB8AC3E}">
        <p14:creationId xmlns:p14="http://schemas.microsoft.com/office/powerpoint/2010/main" val="372370323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25ECB2-EEF1-5B01-A354-605392DD6E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2799" y="1707802"/>
            <a:ext cx="8967020" cy="891612"/>
          </a:xfrm>
        </p:spPr>
        <p:txBody>
          <a:bodyPr/>
          <a:lstStyle/>
          <a:p>
            <a:pPr marL="194310" indent="-194310" defTabSz="777240">
              <a:spcBef>
                <a:spcPts val="850"/>
              </a:spcBef>
            </a:pPr>
            <a:r>
              <a:rPr lang="en-IN" sz="238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Iterate through the list of </a:t>
            </a:r>
            <a:r>
              <a:rPr lang="en-IN" sz="2380" kern="120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zones</a:t>
            </a:r>
          </a:p>
          <a:p>
            <a:pPr marL="194310" indent="-194310" defTabSz="777240">
              <a:spcBef>
                <a:spcPts val="850"/>
              </a:spcBef>
            </a:pPr>
            <a:r>
              <a:rPr lang="en-IN" sz="2380" kern="1200">
                <a:solidFill>
                  <a:srgbClr val="7030A0"/>
                </a:solidFill>
                <a:latin typeface="+mn-lt"/>
                <a:ea typeface="+mn-ea"/>
                <a:cs typeface="+mn-cs"/>
              </a:rPr>
              <a:t>Shrink</a:t>
            </a:r>
            <a:r>
              <a:rPr lang="en-IN" sz="238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each zone</a:t>
            </a:r>
          </a:p>
          <a:p>
            <a:pPr marL="194310" indent="-194310" defTabSz="777240">
              <a:spcBef>
                <a:spcPts val="850"/>
              </a:spcBef>
            </a:pPr>
            <a:endParaRPr lang="en-IN" sz="238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036526-DF2D-5079-63EA-1E6997E82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41583" y="6434110"/>
            <a:ext cx="3508834" cy="311355"/>
          </a:xfrm>
        </p:spPr>
        <p:txBody>
          <a:bodyPr/>
          <a:lstStyle/>
          <a:p>
            <a:pPr defTabSz="777240">
              <a:spcAft>
                <a:spcPts val="600"/>
              </a:spcAft>
            </a:pPr>
            <a:r>
              <a:rPr lang="it-IT" sz="1020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(c) Smruti R. Sarangi, 2023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4AB6FB-9BAD-DCF9-DBE4-AA02895E92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10535" y="6212284"/>
            <a:ext cx="2339223" cy="311355"/>
          </a:xfrm>
        </p:spPr>
        <p:txBody>
          <a:bodyPr/>
          <a:lstStyle/>
          <a:p>
            <a:pPr defTabSz="777240">
              <a:spcAft>
                <a:spcPts val="600"/>
              </a:spcAft>
            </a:pPr>
            <a:fld id="{330EA680-D336-4FF7-8B7A-9848BB0A1C32}" type="slidenum">
              <a:rPr lang="en-US" sz="102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pPr defTabSz="777240">
                <a:spcAft>
                  <a:spcPts val="600"/>
                </a:spcAft>
              </a:pPr>
              <a:t>61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7B3732-2ABF-9FF2-CB45-6DE3C087C718}"/>
              </a:ext>
            </a:extLst>
          </p:cNvPr>
          <p:cNvSpPr txBox="1"/>
          <p:nvPr/>
        </p:nvSpPr>
        <p:spPr>
          <a:xfrm>
            <a:off x="1469647" y="868814"/>
            <a:ext cx="36824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777240">
              <a:spcAft>
                <a:spcPts val="600"/>
              </a:spcAft>
            </a:pPr>
            <a:r>
              <a:rPr lang="en-US" sz="3600" kern="1200" dirty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MGLRU Algorithm </a:t>
            </a:r>
            <a:endParaRPr lang="en-IN" sz="44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Arrow: Down 1">
            <a:extLst>
              <a:ext uri="{FF2B5EF4-FFF2-40B4-BE49-F238E27FC236}">
                <a16:creationId xmlns:a16="http://schemas.microsoft.com/office/drawing/2014/main" id="{4E36AE30-AF15-22C9-977F-B59CE7E538FB}"/>
              </a:ext>
            </a:extLst>
          </p:cNvPr>
          <p:cNvSpPr/>
          <p:nvPr/>
        </p:nvSpPr>
        <p:spPr>
          <a:xfrm>
            <a:off x="4742065" y="2440410"/>
            <a:ext cx="930491" cy="366478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1F12067-99CB-5850-DDDC-E5D7052B3561}"/>
              </a:ext>
            </a:extLst>
          </p:cNvPr>
          <p:cNvSpPr/>
          <p:nvPr/>
        </p:nvSpPr>
        <p:spPr>
          <a:xfrm>
            <a:off x="2295149" y="2922586"/>
            <a:ext cx="5653121" cy="646396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777240">
              <a:spcAft>
                <a:spcPts val="600"/>
              </a:spcAft>
            </a:pPr>
            <a:r>
              <a:rPr lang="en-IN" sz="2400" kern="1200">
                <a:solidFill>
                  <a:schemeClr val="tx1"/>
                </a:solidFill>
                <a:latin typeface="Comic Sans MS" panose="030F0702030302020204" pitchFamily="66" charset="0"/>
              </a:rPr>
              <a:t>Multi-Gen LRU Algorithm</a:t>
            </a:r>
            <a:endParaRPr lang="en-IN" sz="3200">
              <a:solidFill>
                <a:schemeClr val="tx1"/>
              </a:solidFill>
              <a:latin typeface="Comic Sans MS" panose="030F0702030302020204" pitchFamily="66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DF54676-C11E-AAA6-D0FA-3248AEE9A0BF}"/>
              </a:ext>
            </a:extLst>
          </p:cNvPr>
          <p:cNvCxnSpPr>
            <a:cxnSpLocks/>
          </p:cNvCxnSpPr>
          <p:nvPr/>
        </p:nvCxnSpPr>
        <p:spPr>
          <a:xfrm>
            <a:off x="3468711" y="3644901"/>
            <a:ext cx="0" cy="214183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0EF9CBF-2CA8-2C09-1FE2-F90D987F9485}"/>
              </a:ext>
            </a:extLst>
          </p:cNvPr>
          <p:cNvCxnSpPr>
            <a:cxnSpLocks/>
          </p:cNvCxnSpPr>
          <p:nvPr/>
        </p:nvCxnSpPr>
        <p:spPr>
          <a:xfrm>
            <a:off x="3468711" y="4022452"/>
            <a:ext cx="109728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3D156ACE-C06C-C313-1C6A-64FA0E39EA77}"/>
              </a:ext>
            </a:extLst>
          </p:cNvPr>
          <p:cNvSpPr txBox="1"/>
          <p:nvPr/>
        </p:nvSpPr>
        <p:spPr>
          <a:xfrm>
            <a:off x="4743241" y="3746586"/>
            <a:ext cx="64100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A </a:t>
            </a:r>
            <a:r>
              <a:rPr lang="en-IN" sz="2400" dirty="0">
                <a:solidFill>
                  <a:srgbClr val="0070C0"/>
                </a:solidFill>
              </a:rPr>
              <a:t>group</a:t>
            </a:r>
            <a:r>
              <a:rPr lang="en-IN" sz="2400" dirty="0"/>
              <a:t> of </a:t>
            </a:r>
            <a:r>
              <a:rPr lang="en-IN" sz="2400" dirty="0">
                <a:solidFill>
                  <a:srgbClr val="00B050"/>
                </a:solidFill>
              </a:rPr>
              <a:t>pages</a:t>
            </a:r>
            <a:r>
              <a:rPr lang="en-IN" sz="2400" dirty="0"/>
              <a:t> is associated with a </a:t>
            </a:r>
            <a:r>
              <a:rPr lang="en-IN" sz="2400" dirty="0">
                <a:solidFill>
                  <a:srgbClr val="7030A0"/>
                </a:solidFill>
              </a:rPr>
              <a:t>generation</a:t>
            </a:r>
            <a:r>
              <a:rPr lang="en-IN" sz="2400" dirty="0"/>
              <a:t>. 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EFC05F4-5389-6ED5-4F49-5DA01F9A3FE0}"/>
              </a:ext>
            </a:extLst>
          </p:cNvPr>
          <p:cNvCxnSpPr>
            <a:cxnSpLocks/>
          </p:cNvCxnSpPr>
          <p:nvPr/>
        </p:nvCxnSpPr>
        <p:spPr>
          <a:xfrm>
            <a:off x="3468711" y="4515071"/>
            <a:ext cx="109728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DC1ED2F7-E8B7-118E-C3DC-1042A5949BD9}"/>
              </a:ext>
            </a:extLst>
          </p:cNvPr>
          <p:cNvSpPr txBox="1"/>
          <p:nvPr/>
        </p:nvSpPr>
        <p:spPr>
          <a:xfrm>
            <a:off x="4742064" y="4237226"/>
            <a:ext cx="59071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/>
              <a:t>The generation indicates </a:t>
            </a:r>
            <a:r>
              <a:rPr lang="en-IN" sz="2400">
                <a:solidFill>
                  <a:srgbClr val="FF0000"/>
                </a:solidFill>
              </a:rPr>
              <a:t>recency of access</a:t>
            </a:r>
            <a:r>
              <a:rPr lang="en-IN" sz="2400"/>
              <a:t>.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F1ABB8F-5977-B53D-EEDB-FB8A46E6CEFC}"/>
              </a:ext>
            </a:extLst>
          </p:cNvPr>
          <p:cNvCxnSpPr>
            <a:cxnSpLocks/>
          </p:cNvCxnSpPr>
          <p:nvPr/>
        </p:nvCxnSpPr>
        <p:spPr>
          <a:xfrm>
            <a:off x="3468711" y="5012544"/>
            <a:ext cx="109728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9C859E2A-01D2-2323-EF7C-59FF0A34B73C}"/>
              </a:ext>
            </a:extLst>
          </p:cNvPr>
          <p:cNvSpPr txBox="1"/>
          <p:nvPr/>
        </p:nvSpPr>
        <p:spPr>
          <a:xfrm>
            <a:off x="4742064" y="4734699"/>
            <a:ext cx="59071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Take the </a:t>
            </a:r>
            <a:r>
              <a:rPr lang="en-IN" sz="2400" dirty="0">
                <a:solidFill>
                  <a:srgbClr val="7030A0"/>
                </a:solidFill>
              </a:rPr>
              <a:t>priority</a:t>
            </a:r>
            <a:r>
              <a:rPr lang="en-IN" sz="2400" dirty="0"/>
              <a:t> of pages into account. Prefer </a:t>
            </a:r>
            <a:r>
              <a:rPr lang="en-IN" sz="2400" dirty="0">
                <a:solidFill>
                  <a:srgbClr val="C00000"/>
                </a:solidFill>
              </a:rPr>
              <a:t>unmapped</a:t>
            </a:r>
            <a:r>
              <a:rPr lang="en-IN" sz="2400" dirty="0"/>
              <a:t> and </a:t>
            </a:r>
            <a:r>
              <a:rPr lang="en-IN" sz="2400" dirty="0">
                <a:solidFill>
                  <a:srgbClr val="00B050"/>
                </a:solidFill>
              </a:rPr>
              <a:t>clean</a:t>
            </a:r>
            <a:r>
              <a:rPr lang="en-IN" sz="2400" dirty="0"/>
              <a:t> pages for eviction.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CB29497-3431-4279-C3C6-E6A36A6305BD}"/>
              </a:ext>
            </a:extLst>
          </p:cNvPr>
          <p:cNvCxnSpPr>
            <a:cxnSpLocks/>
          </p:cNvCxnSpPr>
          <p:nvPr/>
        </p:nvCxnSpPr>
        <p:spPr>
          <a:xfrm>
            <a:off x="3468711" y="5786736"/>
            <a:ext cx="109728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CA8D78E-0D75-27CE-F6B9-0848E8D31F59}"/>
              </a:ext>
            </a:extLst>
          </p:cNvPr>
          <p:cNvSpPr txBox="1"/>
          <p:nvPr/>
        </p:nvSpPr>
        <p:spPr>
          <a:xfrm>
            <a:off x="4742064" y="5548585"/>
            <a:ext cx="59071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rgbClr val="7030A0"/>
                </a:solidFill>
              </a:rPr>
              <a:t>Evict</a:t>
            </a:r>
            <a:r>
              <a:rPr lang="en-IN" sz="2400" dirty="0"/>
              <a:t> pages in the </a:t>
            </a:r>
            <a:r>
              <a:rPr lang="en-IN" sz="2400" dirty="0">
                <a:solidFill>
                  <a:srgbClr val="FF0000"/>
                </a:solidFill>
              </a:rPr>
              <a:t>oldest</a:t>
            </a:r>
            <a:r>
              <a:rPr lang="en-IN" sz="2400" dirty="0"/>
              <a:t> generation (min gen) and also take the </a:t>
            </a:r>
            <a:r>
              <a:rPr lang="en-IN" sz="2400" dirty="0">
                <a:solidFill>
                  <a:srgbClr val="00B050"/>
                </a:solidFill>
              </a:rPr>
              <a:t>priority</a:t>
            </a:r>
            <a:r>
              <a:rPr lang="en-IN" sz="2400" dirty="0"/>
              <a:t> into account</a:t>
            </a:r>
          </a:p>
        </p:txBody>
      </p:sp>
      <p:pic>
        <p:nvPicPr>
          <p:cNvPr id="15" name="Picture 14" descr="A picture containing text&#10;&#10;Description automatically generated">
            <a:extLst>
              <a:ext uri="{FF2B5EF4-FFF2-40B4-BE49-F238E27FC236}">
                <a16:creationId xmlns:a16="http://schemas.microsoft.com/office/drawing/2014/main" id="{F46B4406-A3B8-E7BE-5A50-02E86C4D8F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892" y="742891"/>
            <a:ext cx="958907" cy="898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243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A92939-644B-6B3A-8E1A-74F94E8C5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Page Replacement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229A64-D166-54A8-92DD-ECDF7FDB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36575"/>
          </a:xfrm>
        </p:spPr>
        <p:txBody>
          <a:bodyPr/>
          <a:lstStyle/>
          <a:p>
            <a:r>
              <a:rPr lang="en-IN">
                <a:solidFill>
                  <a:srgbClr val="0070C0"/>
                </a:solidFill>
              </a:rPr>
              <a:t>Objectives</a:t>
            </a:r>
            <a:r>
              <a:rPr lang="en-IN"/>
              <a:t> of a page replacement algorithm.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F3B202-FE0D-0BAD-5229-07B65639A0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C4EA13-CCE3-C383-1DEB-A45E38FE69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62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2EBA844-994E-D6B4-58E1-0367F52FB95B}"/>
              </a:ext>
            </a:extLst>
          </p:cNvPr>
          <p:cNvSpPr/>
          <p:nvPr/>
        </p:nvSpPr>
        <p:spPr>
          <a:xfrm>
            <a:off x="5989320" y="365125"/>
            <a:ext cx="5541264" cy="512699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https://elixir.bootlin.com/linux/latest/source/Documentation/mm/multigen_lru.rst</a:t>
            </a:r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28F97ECD-8BED-5952-2CEA-1E1800EAD57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06386785"/>
              </p:ext>
            </p:extLst>
          </p:nvPr>
        </p:nvGraphicFramePr>
        <p:xfrm>
          <a:off x="2129971" y="2421921"/>
          <a:ext cx="9006115" cy="39344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7D61D7E-4C88-8F88-E425-045268604928}"/>
              </a:ext>
            </a:extLst>
          </p:cNvPr>
          <p:cNvSpPr/>
          <p:nvPr/>
        </p:nvSpPr>
        <p:spPr>
          <a:xfrm>
            <a:off x="8371114" y="1285120"/>
            <a:ext cx="3222171" cy="87085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New MG-LRU page replacement algorithm</a:t>
            </a:r>
          </a:p>
        </p:txBody>
      </p:sp>
    </p:spTree>
    <p:extLst>
      <p:ext uri="{BB962C8B-B14F-4D97-AF65-F5344CB8AC3E}">
        <p14:creationId xmlns:p14="http://schemas.microsoft.com/office/powerpoint/2010/main" val="367401247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4E6E5B-558C-CBFB-AD9C-2C393D7649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F6B233-B598-0D5D-650B-57D940DB3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63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61D7BBA-D3FD-2219-BCDE-CFEA3C9291B0}"/>
              </a:ext>
            </a:extLst>
          </p:cNvPr>
          <p:cNvSpPr/>
          <p:nvPr/>
        </p:nvSpPr>
        <p:spPr>
          <a:xfrm>
            <a:off x="662151" y="436335"/>
            <a:ext cx="10515600" cy="266332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lruvec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sz="2400">
                <a:solidFill>
                  <a:srgbClr val="0070C0"/>
                </a:solidFill>
                <a:latin typeface="Consolas" panose="020B0609020204030204" pitchFamily="49" charset="0"/>
              </a:rPr>
              <a:t>    </a:t>
            </a:r>
            <a:r>
              <a:rPr lang="en-IN" sz="2400">
                <a:solidFill>
                  <a:srgbClr val="0000FF"/>
                </a:solidFill>
                <a:latin typeface="Consolas" panose="020B0609020204030204" pitchFamily="49" charset="0"/>
              </a:rPr>
              <a:t>struct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pglist_data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</a:t>
            </a:r>
            <a:r>
              <a:rPr lang="en-IN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pgdat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400">
                <a:solidFill>
                  <a:srgbClr val="0000FF"/>
                </a:solidFill>
                <a:latin typeface="Consolas" panose="020B0609020204030204" pitchFamily="49" charset="0"/>
              </a:rPr>
              <a:t>unsigned long </a:t>
            </a:r>
            <a:r>
              <a:rPr lang="en-IN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refaults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[ANON_AND_FILE];</a:t>
            </a:r>
          </a:p>
          <a:p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lru_gen_struct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  </a:t>
            </a:r>
            <a:r>
              <a:rPr lang="en-IN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lrugen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lru_gen_mm_state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</a:t>
            </a:r>
            <a:r>
              <a:rPr lang="en-IN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mm_state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};</a:t>
            </a:r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E7FFE4E5-054B-6905-DD0A-0D7351DC80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35730" y="237627"/>
            <a:ext cx="656900" cy="58710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2B35F40-3CCF-F93C-E0AC-60E71C66289F}"/>
              </a:ext>
            </a:extLst>
          </p:cNvPr>
          <p:cNvSpPr/>
          <p:nvPr/>
        </p:nvSpPr>
        <p:spPr>
          <a:xfrm>
            <a:off x="664029" y="3838984"/>
            <a:ext cx="10513722" cy="2517366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lru_gen_struct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unsigned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long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max_seq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unsigned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long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min_seq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[ANON_AND_FILE];</a:t>
            </a:r>
          </a:p>
          <a:p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unsigned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long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timestamps[MAX_NR_GENS];</a:t>
            </a:r>
          </a:p>
          <a:p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list_head</a:t>
            </a:r>
            <a:br>
              <a:rPr lang="en-IN" sz="240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IN" sz="2400">
                <a:solidFill>
                  <a:srgbClr val="000000"/>
                </a:solidFill>
                <a:latin typeface="Consolas" panose="020B0609020204030204" pitchFamily="49" charset="0"/>
              </a:rPr>
              <a:t>             </a:t>
            </a:r>
            <a:r>
              <a:rPr lang="en-IN" sz="24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lists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[MAX_NR_GENS][ANON_AND_FILE][MAX_NR_ZONES];</a:t>
            </a:r>
          </a:p>
          <a:p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};</a:t>
            </a:r>
            <a:endParaRPr lang="en-IN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89E0FE6E-9018-86CF-5291-56BC307D9A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35730" y="3429000"/>
            <a:ext cx="656900" cy="587104"/>
          </a:xfrm>
          <a:prstGeom prst="rect">
            <a:avLst/>
          </a:prstGeom>
        </p:spPr>
      </p:pic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8B68CC6-FB44-8E12-2E31-1384F9BED4C4}"/>
              </a:ext>
            </a:extLst>
          </p:cNvPr>
          <p:cNvSpPr/>
          <p:nvPr/>
        </p:nvSpPr>
        <p:spPr>
          <a:xfrm>
            <a:off x="109349" y="2007935"/>
            <a:ext cx="1234819" cy="2517365"/>
          </a:xfrm>
          <a:custGeom>
            <a:avLst/>
            <a:gdLst>
              <a:gd name="connsiteX0" fmla="*/ 1234819 w 1234819"/>
              <a:gd name="connsiteY0" fmla="*/ 3395 h 2315847"/>
              <a:gd name="connsiteX1" fmla="*/ 411859 w 1234819"/>
              <a:gd name="connsiteY1" fmla="*/ 241139 h 2315847"/>
              <a:gd name="connsiteX2" fmla="*/ 379 w 1234819"/>
              <a:gd name="connsiteY2" fmla="*/ 1539587 h 2315847"/>
              <a:gd name="connsiteX3" fmla="*/ 475867 w 1234819"/>
              <a:gd name="connsiteY3" fmla="*/ 2298539 h 2315847"/>
              <a:gd name="connsiteX4" fmla="*/ 905635 w 1234819"/>
              <a:gd name="connsiteY4" fmla="*/ 1996787 h 2315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34819" h="2315847">
                <a:moveTo>
                  <a:pt x="1234819" y="3395"/>
                </a:moveTo>
                <a:cubicBezTo>
                  <a:pt x="926209" y="-5749"/>
                  <a:pt x="617599" y="-14893"/>
                  <a:pt x="411859" y="241139"/>
                </a:cubicBezTo>
                <a:cubicBezTo>
                  <a:pt x="206119" y="497171"/>
                  <a:pt x="-10289" y="1196687"/>
                  <a:pt x="379" y="1539587"/>
                </a:cubicBezTo>
                <a:cubicBezTo>
                  <a:pt x="11047" y="1882487"/>
                  <a:pt x="324991" y="2222339"/>
                  <a:pt x="475867" y="2298539"/>
                </a:cubicBezTo>
                <a:cubicBezTo>
                  <a:pt x="626743" y="2374739"/>
                  <a:pt x="766189" y="2185763"/>
                  <a:pt x="905635" y="1996787"/>
                </a:cubicBezTo>
              </a:path>
            </a:pathLst>
          </a:custGeom>
          <a:noFill/>
          <a:ln w="57150"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50F53BE-5B49-708F-6C99-87E3A9BE1C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57744" y="0"/>
            <a:ext cx="458241" cy="46233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1240FBC-9A3C-0AF1-96E5-576080ED2E50}"/>
              </a:ext>
            </a:extLst>
          </p:cNvPr>
          <p:cNvSpPr/>
          <p:nvPr/>
        </p:nvSpPr>
        <p:spPr>
          <a:xfrm>
            <a:off x="9015985" y="48621"/>
            <a:ext cx="3070916" cy="36285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777240">
              <a:spcAft>
                <a:spcPts val="600"/>
              </a:spcAft>
            </a:pPr>
            <a:r>
              <a:rPr lang="en-IN" sz="2040" kern="1200">
                <a:solidFill>
                  <a:srgbClr val="0070C0"/>
                </a:solidFill>
                <a:latin typeface="+mn-lt"/>
                <a:ea typeface="+mn-ea"/>
                <a:cs typeface="+mn-cs"/>
              </a:rPr>
              <a:t>/include/</a:t>
            </a:r>
            <a:r>
              <a:rPr lang="en-IN" sz="2040" kern="1200" err="1">
                <a:solidFill>
                  <a:srgbClr val="0070C0"/>
                </a:solidFill>
                <a:latin typeface="+mn-lt"/>
                <a:ea typeface="+mn-ea"/>
                <a:cs typeface="+mn-cs"/>
              </a:rPr>
              <a:t>linux</a:t>
            </a:r>
            <a:r>
              <a:rPr lang="en-IN" sz="2040" kern="1200">
                <a:solidFill>
                  <a:srgbClr val="0070C0"/>
                </a:solidFill>
                <a:latin typeface="+mn-lt"/>
                <a:ea typeface="+mn-ea"/>
                <a:cs typeface="+mn-cs"/>
              </a:rPr>
              <a:t>/</a:t>
            </a:r>
            <a:r>
              <a:rPr lang="en-IN" sz="2040" kern="1200" err="1">
                <a:solidFill>
                  <a:srgbClr val="0070C0"/>
                </a:solidFill>
                <a:latin typeface="+mn-lt"/>
                <a:ea typeface="+mn-ea"/>
                <a:cs typeface="+mn-cs"/>
              </a:rPr>
              <a:t>mmzone.h</a:t>
            </a:r>
            <a:endParaRPr lang="en-IN" sz="2400">
              <a:solidFill>
                <a:srgbClr val="0070C0"/>
              </a:solidFill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09E72A27-E08A-A460-B47A-E7507FA9A0A8}"/>
              </a:ext>
            </a:extLst>
          </p:cNvPr>
          <p:cNvSpPr/>
          <p:nvPr/>
        </p:nvSpPr>
        <p:spPr>
          <a:xfrm>
            <a:off x="8557744" y="1455643"/>
            <a:ext cx="3387208" cy="36285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Number of </a:t>
            </a:r>
            <a:r>
              <a:rPr lang="en-IN" sz="2400" err="1"/>
              <a:t>refaults</a:t>
            </a:r>
            <a:endParaRPr lang="en-IN" sz="240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3E0602C6-6C40-96A8-1DE2-D9947D1D8EA7}"/>
              </a:ext>
            </a:extLst>
          </p:cNvPr>
          <p:cNvSpPr/>
          <p:nvPr/>
        </p:nvSpPr>
        <p:spPr>
          <a:xfrm>
            <a:off x="8424260" y="4143825"/>
            <a:ext cx="3271825" cy="362859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Latest</a:t>
            </a:r>
            <a:endParaRPr lang="en-IN" sz="2000"/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EE9CECBA-CC76-174E-80CE-CFFCC29C8185}"/>
              </a:ext>
            </a:extLst>
          </p:cNvPr>
          <p:cNvSpPr/>
          <p:nvPr/>
        </p:nvSpPr>
        <p:spPr>
          <a:xfrm>
            <a:off x="8349904" y="4653979"/>
            <a:ext cx="3420535" cy="621792"/>
          </a:xfrm>
          <a:prstGeom prst="wedgeRoundRectCallout">
            <a:avLst>
              <a:gd name="adj1" fmla="val -70556"/>
              <a:gd name="adj2" fmla="val -3455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Oldest: separate for anon and file types</a:t>
            </a:r>
          </a:p>
        </p:txBody>
      </p:sp>
      <p:sp>
        <p:nvSpPr>
          <p:cNvPr id="14" name="Speech Bubble: Rectangle with Corners Rounded 13">
            <a:extLst>
              <a:ext uri="{FF2B5EF4-FFF2-40B4-BE49-F238E27FC236}">
                <a16:creationId xmlns:a16="http://schemas.microsoft.com/office/drawing/2014/main" id="{BA5A652C-A471-DB63-8EED-6E1AA2916A7D}"/>
              </a:ext>
            </a:extLst>
          </p:cNvPr>
          <p:cNvSpPr/>
          <p:nvPr/>
        </p:nvSpPr>
        <p:spPr>
          <a:xfrm>
            <a:off x="4929371" y="3535997"/>
            <a:ext cx="3420534" cy="621792"/>
          </a:xfrm>
          <a:prstGeom prst="wedgeRoundRectCallout">
            <a:avLst>
              <a:gd name="adj1" fmla="val -43637"/>
              <a:gd name="adj2" fmla="val 186339"/>
              <a:gd name="adj3" fmla="val 16667"/>
            </a:avLst>
          </a:prstGeom>
          <a:solidFill>
            <a:srgbClr val="4472C4">
              <a:alpha val="32941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>
                <a:solidFill>
                  <a:schemeClr val="tx1"/>
                </a:solidFill>
              </a:rPr>
              <a:t>age at least </a:t>
            </a:r>
            <a:r>
              <a:rPr lang="en-IN" sz="2400" i="1" err="1">
                <a:solidFill>
                  <a:schemeClr val="tx1"/>
                </a:solidFill>
              </a:rPr>
              <a:t>min_ttl</a:t>
            </a:r>
            <a:r>
              <a:rPr lang="en-IN" sz="2400" i="1">
                <a:solidFill>
                  <a:schemeClr val="tx1"/>
                </a:solidFill>
              </a:rPr>
              <a:t> </a:t>
            </a:r>
            <a:r>
              <a:rPr lang="en-IN" sz="2400" i="1" err="1">
                <a:solidFill>
                  <a:schemeClr val="tx1"/>
                </a:solidFill>
              </a:rPr>
              <a:t>ms</a:t>
            </a:r>
            <a:r>
              <a:rPr lang="en-IN" sz="2400">
                <a:solidFill>
                  <a:schemeClr val="tx1"/>
                </a:solidFill>
              </a:rPr>
              <a:t> after </a:t>
            </a:r>
            <a:r>
              <a:rPr lang="en-IN" sz="2400" i="1" err="1">
                <a:solidFill>
                  <a:schemeClr val="tx1"/>
                </a:solidFill>
              </a:rPr>
              <a:t>min_seq</a:t>
            </a:r>
            <a:r>
              <a:rPr lang="en-IN" sz="2400">
                <a:solidFill>
                  <a:schemeClr val="tx1"/>
                </a:solidFill>
              </a:rPr>
              <a:t> is created </a:t>
            </a:r>
            <a:endParaRPr lang="en-IN" sz="2400" i="1">
              <a:solidFill>
                <a:schemeClr val="tx1"/>
              </a:solidFill>
            </a:endParaRPr>
          </a:p>
        </p:txBody>
      </p:sp>
      <p:sp>
        <p:nvSpPr>
          <p:cNvPr id="3" name="Rectangle: Rounded Corners 12">
            <a:extLst>
              <a:ext uri="{FF2B5EF4-FFF2-40B4-BE49-F238E27FC236}">
                <a16:creationId xmlns:a16="http://schemas.microsoft.com/office/drawing/2014/main" id="{806C58D0-05E2-4EA9-A180-3412BDA509C6}"/>
              </a:ext>
            </a:extLst>
          </p:cNvPr>
          <p:cNvSpPr/>
          <p:nvPr/>
        </p:nvSpPr>
        <p:spPr>
          <a:xfrm>
            <a:off x="6047498" y="1029853"/>
            <a:ext cx="2510246" cy="36285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/>
              <a:t>Zone information</a:t>
            </a:r>
          </a:p>
        </p:txBody>
      </p:sp>
    </p:spTree>
    <p:extLst>
      <p:ext uri="{BB962C8B-B14F-4D97-AF65-F5344CB8AC3E}">
        <p14:creationId xmlns:p14="http://schemas.microsoft.com/office/powerpoint/2010/main" val="20463790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E8292-77B6-52D1-C68A-3C0C7D88F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i="1" dirty="0" err="1"/>
              <a:t>lru_gen_mm_state</a:t>
            </a:r>
            <a:endParaRPr lang="en-IN" i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B8DDE2-E30E-7BCA-FF2F-997C1C165C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1B2887-85C7-BC9B-CF7C-1535FEA18A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64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79957D2-647D-2A59-EBCC-12F54C144D08}"/>
              </a:ext>
            </a:extLst>
          </p:cNvPr>
          <p:cNvSpPr/>
          <p:nvPr/>
        </p:nvSpPr>
        <p:spPr>
          <a:xfrm>
            <a:off x="838200" y="1919288"/>
            <a:ext cx="9335703" cy="2808514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lru_gen_mm_state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unsigned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long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seq;</a:t>
            </a:r>
          </a:p>
          <a:p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list_head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*head;</a:t>
            </a:r>
          </a:p>
          <a:p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list_head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*tail;</a:t>
            </a:r>
          </a:p>
          <a:p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unsigned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long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*filters[NR_BLOOM_FILTERS];</a:t>
            </a:r>
          </a:p>
          <a:p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nr_walkers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};</a:t>
            </a:r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98A5B2BA-49C7-ED4B-AECD-CCDA98F4EC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88130" y="1762896"/>
            <a:ext cx="656900" cy="58710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9C96D66-12E8-A99A-254B-83D9C4C4C5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0600" y="94362"/>
            <a:ext cx="458241" cy="46233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7DF51A5-0245-9380-0BE0-2E427F898DEF}"/>
              </a:ext>
            </a:extLst>
          </p:cNvPr>
          <p:cNvSpPr/>
          <p:nvPr/>
        </p:nvSpPr>
        <p:spPr>
          <a:xfrm>
            <a:off x="9068840" y="136525"/>
            <a:ext cx="3018059" cy="37801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777240">
              <a:spcAft>
                <a:spcPts val="600"/>
              </a:spcAft>
            </a:pPr>
            <a:r>
              <a:rPr lang="en-IN" sz="2040" kern="1200">
                <a:solidFill>
                  <a:srgbClr val="0070C0"/>
                </a:solidFill>
                <a:latin typeface="+mn-lt"/>
                <a:ea typeface="+mn-ea"/>
                <a:cs typeface="+mn-cs"/>
              </a:rPr>
              <a:t>/include/</a:t>
            </a:r>
            <a:r>
              <a:rPr lang="en-IN" sz="2040" kern="1200" err="1">
                <a:solidFill>
                  <a:srgbClr val="0070C0"/>
                </a:solidFill>
                <a:latin typeface="+mn-lt"/>
                <a:ea typeface="+mn-ea"/>
                <a:cs typeface="+mn-cs"/>
              </a:rPr>
              <a:t>linux</a:t>
            </a:r>
            <a:r>
              <a:rPr lang="en-IN" sz="2040" kern="1200">
                <a:solidFill>
                  <a:srgbClr val="0070C0"/>
                </a:solidFill>
                <a:latin typeface="+mn-lt"/>
                <a:ea typeface="+mn-ea"/>
                <a:cs typeface="+mn-cs"/>
              </a:rPr>
              <a:t>/</a:t>
            </a:r>
            <a:r>
              <a:rPr lang="en-IN" sz="2040" kern="1200" err="1">
                <a:solidFill>
                  <a:srgbClr val="0070C0"/>
                </a:solidFill>
                <a:latin typeface="+mn-lt"/>
                <a:ea typeface="+mn-ea"/>
                <a:cs typeface="+mn-cs"/>
              </a:rPr>
              <a:t>mmzone.h</a:t>
            </a:r>
            <a:endParaRPr lang="en-IN" sz="2400">
              <a:solidFill>
                <a:srgbClr val="0070C0"/>
              </a:solidFill>
            </a:endParaRPr>
          </a:p>
        </p:txBody>
      </p: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A4E9D29F-EBA4-0651-7DE9-A181EA003944}"/>
              </a:ext>
            </a:extLst>
          </p:cNvPr>
          <p:cNvSpPr/>
          <p:nvPr/>
        </p:nvSpPr>
        <p:spPr>
          <a:xfrm>
            <a:off x="6190488" y="1919288"/>
            <a:ext cx="2258568" cy="587104"/>
          </a:xfrm>
          <a:prstGeom prst="wedgeRoundRectCallout">
            <a:avLst>
              <a:gd name="adj1" fmla="val -115975"/>
              <a:gd name="adj2" fmla="val 6717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Current sequence number</a:t>
            </a:r>
          </a:p>
        </p:txBody>
      </p: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3932AC3D-926C-0CFE-D692-7C88000DFBAD}"/>
              </a:ext>
            </a:extLst>
          </p:cNvPr>
          <p:cNvSpPr/>
          <p:nvPr/>
        </p:nvSpPr>
        <p:spPr>
          <a:xfrm>
            <a:off x="9982200" y="3025684"/>
            <a:ext cx="2014728" cy="587104"/>
          </a:xfrm>
          <a:prstGeom prst="wedgeRoundRectCallout">
            <a:avLst>
              <a:gd name="adj1" fmla="val -124598"/>
              <a:gd name="adj2" fmla="val 70287"/>
              <a:gd name="adj3" fmla="val 16667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list of Bloom filters</a:t>
            </a:r>
          </a:p>
        </p:txBody>
      </p:sp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1DA28783-953E-07B5-434C-A13A44314008}"/>
              </a:ext>
            </a:extLst>
          </p:cNvPr>
          <p:cNvSpPr/>
          <p:nvPr/>
        </p:nvSpPr>
        <p:spPr>
          <a:xfrm>
            <a:off x="4995672" y="4369298"/>
            <a:ext cx="2014728" cy="587104"/>
          </a:xfrm>
          <a:prstGeom prst="wedgeRoundRectCallout">
            <a:avLst>
              <a:gd name="adj1" fmla="val -91920"/>
              <a:gd name="adj2" fmla="val -110380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#page walkers</a:t>
            </a:r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467CB5E7-F019-AB39-7A62-58CB8C279157}"/>
              </a:ext>
            </a:extLst>
          </p:cNvPr>
          <p:cNvSpPr/>
          <p:nvPr/>
        </p:nvSpPr>
        <p:spPr>
          <a:xfrm>
            <a:off x="5559552" y="2862072"/>
            <a:ext cx="192024" cy="587104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B40A5AB-DAAF-0CFD-A4C4-2A385D31CA52}"/>
              </a:ext>
            </a:extLst>
          </p:cNvPr>
          <p:cNvSpPr/>
          <p:nvPr/>
        </p:nvSpPr>
        <p:spPr>
          <a:xfrm>
            <a:off x="5852160" y="2825938"/>
            <a:ext cx="2758440" cy="72571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i="1"/>
              <a:t>tail</a:t>
            </a:r>
            <a:r>
              <a:rPr lang="en-IN" sz="2000"/>
              <a:t> has finished. continue at </a:t>
            </a:r>
            <a:r>
              <a:rPr lang="en-IN" sz="2000" i="1"/>
              <a:t>head</a:t>
            </a:r>
            <a:endParaRPr lang="en-IN" sz="20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E9863C3-29C5-3876-BB55-9B72FD1D26CF}"/>
              </a:ext>
            </a:extLst>
          </p:cNvPr>
          <p:cNvSpPr/>
          <p:nvPr/>
        </p:nvSpPr>
        <p:spPr>
          <a:xfrm>
            <a:off x="1904999" y="5312228"/>
            <a:ext cx="1262743" cy="729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mm</a:t>
            </a:r>
            <a:endParaRPr lang="en-IN" sz="20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CB9B3EC-16E7-6F38-ACD9-A3F5B8291F97}"/>
              </a:ext>
            </a:extLst>
          </p:cNvPr>
          <p:cNvSpPr/>
          <p:nvPr/>
        </p:nvSpPr>
        <p:spPr>
          <a:xfrm>
            <a:off x="3732929" y="5312228"/>
            <a:ext cx="1262743" cy="729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mm</a:t>
            </a:r>
            <a:endParaRPr lang="en-IN" sz="2000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A9AF44A6-26BC-CD85-F935-295CB05EB3C3}"/>
              </a:ext>
            </a:extLst>
          </p:cNvPr>
          <p:cNvSpPr/>
          <p:nvPr/>
        </p:nvSpPr>
        <p:spPr>
          <a:xfrm>
            <a:off x="3167742" y="5545451"/>
            <a:ext cx="555172" cy="25663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D17B00F-B356-D704-7D1D-77D8C08967FE}"/>
              </a:ext>
            </a:extLst>
          </p:cNvPr>
          <p:cNvSpPr/>
          <p:nvPr/>
        </p:nvSpPr>
        <p:spPr>
          <a:xfrm>
            <a:off x="5570874" y="5321352"/>
            <a:ext cx="1262743" cy="729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mm</a:t>
            </a:r>
            <a:endParaRPr lang="en-IN" sz="2000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4E5BB0C3-A834-A876-4B35-826FA05246D4}"/>
              </a:ext>
            </a:extLst>
          </p:cNvPr>
          <p:cNvSpPr/>
          <p:nvPr/>
        </p:nvSpPr>
        <p:spPr>
          <a:xfrm>
            <a:off x="5005687" y="5554575"/>
            <a:ext cx="555172" cy="25663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E8798AC-150D-9DAE-30D6-E8ACE2FEE2F8}"/>
              </a:ext>
            </a:extLst>
          </p:cNvPr>
          <p:cNvSpPr/>
          <p:nvPr/>
        </p:nvSpPr>
        <p:spPr>
          <a:xfrm>
            <a:off x="7398804" y="5312228"/>
            <a:ext cx="1262743" cy="729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mm</a:t>
            </a:r>
            <a:endParaRPr lang="en-IN" sz="2000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F84236FC-CE34-A521-3A39-C5AA1AFDA0AC}"/>
              </a:ext>
            </a:extLst>
          </p:cNvPr>
          <p:cNvSpPr/>
          <p:nvPr/>
        </p:nvSpPr>
        <p:spPr>
          <a:xfrm>
            <a:off x="6833617" y="5545451"/>
            <a:ext cx="555172" cy="25663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4CD15B4-3241-8053-6B21-174B2E2F9D26}"/>
              </a:ext>
            </a:extLst>
          </p:cNvPr>
          <p:cNvSpPr/>
          <p:nvPr/>
        </p:nvSpPr>
        <p:spPr>
          <a:xfrm>
            <a:off x="1600199" y="5159828"/>
            <a:ext cx="7358744" cy="1032910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185204E5-F170-AEB6-FD96-71815730D488}"/>
              </a:ext>
            </a:extLst>
          </p:cNvPr>
          <p:cNvSpPr/>
          <p:nvPr/>
        </p:nvSpPr>
        <p:spPr>
          <a:xfrm>
            <a:off x="9236749" y="5222688"/>
            <a:ext cx="2786743" cy="881743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Array of </a:t>
            </a:r>
            <a:r>
              <a:rPr lang="en-IN" sz="2400" i="1" err="1"/>
              <a:t>mm_struct</a:t>
            </a:r>
            <a:endParaRPr lang="en-IN" sz="2400" i="1"/>
          </a:p>
          <a:p>
            <a:pPr algn="ctr"/>
            <a:r>
              <a:rPr lang="en-IN" sz="2400"/>
              <a:t>objects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08D6562-75B0-B2E9-3385-189DC1298C18}"/>
              </a:ext>
            </a:extLst>
          </p:cNvPr>
          <p:cNvCxnSpPr/>
          <p:nvPr/>
        </p:nvCxnSpPr>
        <p:spPr>
          <a:xfrm flipH="1">
            <a:off x="553295" y="3405633"/>
            <a:ext cx="98347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5FED65A-BD0A-819E-8D4F-25CE6D0F6351}"/>
              </a:ext>
            </a:extLst>
          </p:cNvPr>
          <p:cNvCxnSpPr>
            <a:cxnSpLocks/>
          </p:cNvCxnSpPr>
          <p:nvPr/>
        </p:nvCxnSpPr>
        <p:spPr>
          <a:xfrm flipV="1">
            <a:off x="553295" y="3429000"/>
            <a:ext cx="0" cy="3063875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F9344D1-0DF9-B391-79B1-9B31570F04EF}"/>
              </a:ext>
            </a:extLst>
          </p:cNvPr>
          <p:cNvCxnSpPr>
            <a:cxnSpLocks/>
          </p:cNvCxnSpPr>
          <p:nvPr/>
        </p:nvCxnSpPr>
        <p:spPr>
          <a:xfrm flipH="1">
            <a:off x="553295" y="6492874"/>
            <a:ext cx="3821020" cy="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87E2D4D-FB58-C0D1-38B7-34663FBE9D3E}"/>
              </a:ext>
            </a:extLst>
          </p:cNvPr>
          <p:cNvCxnSpPr>
            <a:cxnSpLocks/>
            <a:endCxn id="15" idx="2"/>
          </p:cNvCxnSpPr>
          <p:nvPr/>
        </p:nvCxnSpPr>
        <p:spPr>
          <a:xfrm flipH="1" flipV="1">
            <a:off x="4364301" y="6041571"/>
            <a:ext cx="10014" cy="45130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5D8D2176-2389-CB7A-2FC2-A1F177DDCC2A}"/>
              </a:ext>
            </a:extLst>
          </p:cNvPr>
          <p:cNvCxnSpPr>
            <a:cxnSpLocks/>
          </p:cNvCxnSpPr>
          <p:nvPr/>
        </p:nvCxnSpPr>
        <p:spPr>
          <a:xfrm flipH="1">
            <a:off x="293914" y="3025684"/>
            <a:ext cx="1177538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95BF26A5-E414-BD1C-77B3-C6C2C906EF18}"/>
              </a:ext>
            </a:extLst>
          </p:cNvPr>
          <p:cNvCxnSpPr>
            <a:cxnSpLocks/>
          </p:cNvCxnSpPr>
          <p:nvPr/>
        </p:nvCxnSpPr>
        <p:spPr>
          <a:xfrm flipV="1">
            <a:off x="293914" y="3025684"/>
            <a:ext cx="0" cy="369579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182B0482-9388-7A3C-4770-877002E83999}"/>
              </a:ext>
            </a:extLst>
          </p:cNvPr>
          <p:cNvCxnSpPr>
            <a:cxnSpLocks/>
          </p:cNvCxnSpPr>
          <p:nvPr/>
        </p:nvCxnSpPr>
        <p:spPr>
          <a:xfrm flipH="1">
            <a:off x="293914" y="6744841"/>
            <a:ext cx="5802086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EB12CBCF-E7EE-DFEC-BC9F-9538CDFE56AD}"/>
              </a:ext>
            </a:extLst>
          </p:cNvPr>
          <p:cNvCxnSpPr>
            <a:cxnSpLocks/>
          </p:cNvCxnSpPr>
          <p:nvPr/>
        </p:nvCxnSpPr>
        <p:spPr>
          <a:xfrm flipH="1" flipV="1">
            <a:off x="6090994" y="6001659"/>
            <a:ext cx="5007" cy="75230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5246B645-0F20-E0B1-1031-40B439B6CD32}"/>
              </a:ext>
            </a:extLst>
          </p:cNvPr>
          <p:cNvSpPr txBox="1"/>
          <p:nvPr/>
        </p:nvSpPr>
        <p:spPr>
          <a:xfrm>
            <a:off x="7010400" y="1073426"/>
            <a:ext cx="4224490" cy="6463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Walk the pages in the background.</a:t>
            </a:r>
            <a:br>
              <a:rPr lang="en-US" dirty="0"/>
            </a:br>
            <a:r>
              <a:rPr lang="en-US" dirty="0"/>
              <a:t>Age them and shrink the memory footprint</a:t>
            </a:r>
          </a:p>
        </p:txBody>
      </p:sp>
    </p:spTree>
    <p:extLst>
      <p:ext uri="{BB962C8B-B14F-4D97-AF65-F5344CB8AC3E}">
        <p14:creationId xmlns:p14="http://schemas.microsoft.com/office/powerpoint/2010/main" val="16056676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22F46-9610-1113-367A-C51F7758A0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Tracking Accesses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202BFD-A426-A129-A965-C5576596D6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0743" y="3426818"/>
            <a:ext cx="10853057" cy="2639105"/>
          </a:xfrm>
        </p:spPr>
        <p:txBody>
          <a:bodyPr>
            <a:normAutofit fontScale="92500" lnSpcReduction="20000"/>
          </a:bodyPr>
          <a:lstStyle/>
          <a:p>
            <a:r>
              <a:rPr lang="en-IN"/>
              <a:t>This </a:t>
            </a:r>
            <a:r>
              <a:rPr lang="en-IN">
                <a:solidFill>
                  <a:srgbClr val="00B050"/>
                </a:solidFill>
              </a:rPr>
              <a:t>function</a:t>
            </a:r>
            <a:r>
              <a:rPr lang="en-IN"/>
              <a:t> is called by a bunch of functions that </a:t>
            </a:r>
            <a:r>
              <a:rPr lang="en-IN">
                <a:solidFill>
                  <a:srgbClr val="0070C0"/>
                </a:solidFill>
              </a:rPr>
              <a:t>walk</a:t>
            </a:r>
            <a:r>
              <a:rPr lang="en-IN"/>
              <a:t> the page table</a:t>
            </a:r>
          </a:p>
          <a:p>
            <a:r>
              <a:rPr lang="en-IN"/>
              <a:t>The </a:t>
            </a:r>
            <a:r>
              <a:rPr lang="en-IN">
                <a:solidFill>
                  <a:srgbClr val="7030A0"/>
                </a:solidFill>
              </a:rPr>
              <a:t>key idea </a:t>
            </a:r>
            <a:r>
              <a:rPr lang="en-IN"/>
              <a:t>is to clear the </a:t>
            </a:r>
            <a:r>
              <a:rPr lang="en-IN">
                <a:solidFill>
                  <a:srgbClr val="00B050"/>
                </a:solidFill>
              </a:rPr>
              <a:t>_PAGE_ACCESSED </a:t>
            </a:r>
            <a:r>
              <a:rPr lang="en-IN"/>
              <a:t>bit in the PTE entry</a:t>
            </a:r>
          </a:p>
          <a:p>
            <a:r>
              <a:rPr lang="en-IN"/>
              <a:t>The next time that the HW </a:t>
            </a:r>
            <a:r>
              <a:rPr lang="en-IN">
                <a:solidFill>
                  <a:srgbClr val="FF0000"/>
                </a:solidFill>
              </a:rPr>
              <a:t>accesses</a:t>
            </a:r>
            <a:r>
              <a:rPr lang="en-IN"/>
              <a:t> this page	</a:t>
            </a:r>
          </a:p>
          <a:p>
            <a:pPr lvl="1"/>
            <a:r>
              <a:rPr lang="en-IN"/>
              <a:t>It can either </a:t>
            </a:r>
            <a:r>
              <a:rPr lang="en-IN">
                <a:solidFill>
                  <a:srgbClr val="FF0000"/>
                </a:solidFill>
              </a:rPr>
              <a:t>raise</a:t>
            </a:r>
            <a:r>
              <a:rPr lang="en-IN"/>
              <a:t> a page fault</a:t>
            </a:r>
          </a:p>
          <a:p>
            <a:pPr lvl="1"/>
            <a:r>
              <a:rPr lang="en-IN"/>
              <a:t>OR </a:t>
            </a:r>
            <a:r>
              <a:rPr lang="en-IN">
                <a:solidFill>
                  <a:schemeClr val="accent2">
                    <a:lumMod val="75000"/>
                  </a:schemeClr>
                </a:solidFill>
              </a:rPr>
              <a:t>set</a:t>
            </a:r>
            <a:r>
              <a:rPr lang="en-IN"/>
              <a:t> the bit itself (</a:t>
            </a:r>
            <a:r>
              <a:rPr lang="en-IN">
                <a:solidFill>
                  <a:schemeClr val="accent1">
                    <a:lumMod val="75000"/>
                  </a:schemeClr>
                </a:solidFill>
              </a:rPr>
              <a:t>directly</a:t>
            </a:r>
            <a:r>
              <a:rPr lang="en-IN"/>
              <a:t>)</a:t>
            </a:r>
          </a:p>
          <a:p>
            <a:r>
              <a:rPr lang="en-IN"/>
              <a:t>A second scan of this memory region will indicate, which </a:t>
            </a:r>
            <a:r>
              <a:rPr lang="en-IN">
                <a:solidFill>
                  <a:srgbClr val="00B050"/>
                </a:solidFill>
              </a:rPr>
              <a:t>pages</a:t>
            </a:r>
            <a:r>
              <a:rPr lang="en-IN"/>
              <a:t> have been </a:t>
            </a:r>
            <a:r>
              <a:rPr lang="en-IN">
                <a:solidFill>
                  <a:srgbClr val="FF0000"/>
                </a:solidFill>
              </a:rPr>
              <a:t>accessed</a:t>
            </a:r>
            <a:r>
              <a:rPr lang="en-IN"/>
              <a:t>.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A2C4D7-55D3-2111-2A07-EB80F2AF8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987021-6997-C473-2ED5-432A1DE90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65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ECE5A01-2E2B-5036-FD6A-D30EE465B04D}"/>
              </a:ext>
            </a:extLst>
          </p:cNvPr>
          <p:cNvSpPr/>
          <p:nvPr/>
        </p:nvSpPr>
        <p:spPr>
          <a:xfrm>
            <a:off x="683623" y="1489520"/>
            <a:ext cx="8991600" cy="1738312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sz="2400" b="1" err="1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pte_t</a:t>
            </a:r>
            <a:r>
              <a:rPr lang="en-IN" sz="2400" b="1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pte_mkold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pte_t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pte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pte_clear_flags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pte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_PAGE_ACCESSED);</a:t>
            </a:r>
          </a:p>
          <a:p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lang="en-IN" sz="200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7B89E12-1E6E-C5DE-461F-50D0A99EEF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7709" y="292241"/>
            <a:ext cx="555691" cy="46233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1FE6F21-9D91-D456-10B6-BCAADA641E2C}"/>
              </a:ext>
            </a:extLst>
          </p:cNvPr>
          <p:cNvSpPr/>
          <p:nvPr/>
        </p:nvSpPr>
        <p:spPr>
          <a:xfrm>
            <a:off x="8153400" y="283029"/>
            <a:ext cx="3810000" cy="47154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777240">
              <a:spcAft>
                <a:spcPts val="600"/>
              </a:spcAft>
            </a:pPr>
            <a:r>
              <a:rPr lang="en-IN" sz="2040" kern="1200">
                <a:solidFill>
                  <a:srgbClr val="0070C0"/>
                </a:solidFill>
                <a:latin typeface="+mn-lt"/>
                <a:ea typeface="+mn-ea"/>
                <a:cs typeface="+mn-cs"/>
              </a:rPr>
              <a:t>/arch/x86/</a:t>
            </a:r>
            <a:r>
              <a:rPr lang="en-IN" sz="2040">
                <a:solidFill>
                  <a:srgbClr val="0070C0"/>
                </a:solidFill>
              </a:rPr>
              <a:t>include/</a:t>
            </a:r>
            <a:r>
              <a:rPr lang="en-IN" sz="2040" err="1">
                <a:solidFill>
                  <a:srgbClr val="0070C0"/>
                </a:solidFill>
              </a:rPr>
              <a:t>asm</a:t>
            </a:r>
            <a:r>
              <a:rPr lang="en-IN" sz="2040">
                <a:solidFill>
                  <a:srgbClr val="0070C0"/>
                </a:solidFill>
              </a:rPr>
              <a:t>/</a:t>
            </a:r>
            <a:r>
              <a:rPr lang="en-IN" sz="2040" err="1">
                <a:solidFill>
                  <a:srgbClr val="0070C0"/>
                </a:solidFill>
              </a:rPr>
              <a:t>pgtable.h</a:t>
            </a:r>
            <a:endParaRPr lang="en-IN" sz="2400">
              <a:solidFill>
                <a:srgbClr val="0070C0"/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FBB1192-B14A-D9E9-536C-D299DF8CC397}"/>
              </a:ext>
            </a:extLst>
          </p:cNvPr>
          <p:cNvSpPr/>
          <p:nvPr/>
        </p:nvSpPr>
        <p:spPr>
          <a:xfrm>
            <a:off x="2660904" y="5623560"/>
            <a:ext cx="3435096" cy="4937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Indicator of recency 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2636BD8C-4325-59D9-7A6A-1B14AA231FC1}"/>
              </a:ext>
            </a:extLst>
          </p:cNvPr>
          <p:cNvSpPr/>
          <p:nvPr/>
        </p:nvSpPr>
        <p:spPr>
          <a:xfrm>
            <a:off x="5065776" y="802450"/>
            <a:ext cx="457200" cy="5145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4594D481-39AB-B32E-5690-E157292E7513}"/>
              </a:ext>
            </a:extLst>
          </p:cNvPr>
          <p:cNvSpPr/>
          <p:nvPr/>
        </p:nvSpPr>
        <p:spPr>
          <a:xfrm>
            <a:off x="5650992" y="864767"/>
            <a:ext cx="4099560" cy="471547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Needed to maintain generations</a:t>
            </a:r>
          </a:p>
        </p:txBody>
      </p:sp>
    </p:spTree>
    <p:extLst>
      <p:ext uri="{BB962C8B-B14F-4D97-AF65-F5344CB8AC3E}">
        <p14:creationId xmlns:p14="http://schemas.microsoft.com/office/powerpoint/2010/main" val="350846488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84CD4B-C93F-F4AF-39C9-BC3179701F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36525"/>
            <a:ext cx="10515600" cy="1325563"/>
          </a:xfrm>
        </p:spPr>
        <p:txBody>
          <a:bodyPr/>
          <a:lstStyle/>
          <a:p>
            <a:r>
              <a:rPr lang="en-IN"/>
              <a:t>When do we age and subsequently evict? 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11DE9B9D-2CD9-109F-7744-20517B6654A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72212827"/>
              </p:ext>
            </p:extLst>
          </p:nvPr>
        </p:nvGraphicFramePr>
        <p:xfrm>
          <a:off x="838199" y="1507920"/>
          <a:ext cx="10341429" cy="45118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CF3C1F-414D-6B58-E2F9-A21E4A40EC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810482-C3B1-1BB2-8044-8888B2613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66</a:t>
            </a:fld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3B57025-C2BB-B394-E9A7-EDCE0176879F}"/>
              </a:ext>
            </a:extLst>
          </p:cNvPr>
          <p:cNvSpPr/>
          <p:nvPr/>
        </p:nvSpPr>
        <p:spPr>
          <a:xfrm>
            <a:off x="8539843" y="3995058"/>
            <a:ext cx="1817914" cy="435429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err="1"/>
              <a:t>vmscan.c</a:t>
            </a:r>
            <a:endParaRPr lang="en-US" sz="2400"/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E32FF82A-FB29-B172-437E-3A6155067C6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125" y="519269"/>
            <a:ext cx="560074" cy="560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03119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25A8D4-7AAA-0E77-6A14-BE1CC07DD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7967" y="350320"/>
            <a:ext cx="10515600" cy="805543"/>
          </a:xfrm>
        </p:spPr>
        <p:txBody>
          <a:bodyPr/>
          <a:lstStyle/>
          <a:p>
            <a:r>
              <a:rPr lang="en-IN"/>
              <a:t>Should we run the Aging Algorithm?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A788B2-9AC2-34E6-17DA-AE967881F6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06091" y="2056633"/>
            <a:ext cx="10515600" cy="2861876"/>
          </a:xfrm>
        </p:spPr>
        <p:txBody>
          <a:bodyPr>
            <a:normAutofit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rgbClr val="FF0000"/>
                </a:solidFill>
              </a:rPr>
              <a:t>Youngest</a:t>
            </a:r>
            <a:r>
              <a:rPr lang="en-IN" sz="2400" dirty="0"/>
              <a:t> generation number: </a:t>
            </a:r>
            <a:r>
              <a:rPr lang="en-IN" sz="2400" dirty="0" err="1"/>
              <a:t>lrugen</a:t>
            </a:r>
            <a:r>
              <a:rPr lang="en-IN" sz="2400" dirty="0"/>
              <a:t>-&gt;</a:t>
            </a:r>
            <a:r>
              <a:rPr lang="en-IN" sz="2400" dirty="0" err="1"/>
              <a:t>max_seq</a:t>
            </a:r>
            <a:r>
              <a:rPr lang="en-IN" sz="2400" dirty="0"/>
              <a:t>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rgbClr val="0070C0"/>
                </a:solidFill>
              </a:rPr>
              <a:t>Oldest</a:t>
            </a:r>
            <a:r>
              <a:rPr lang="en-IN" sz="2400" dirty="0"/>
              <a:t> generation number: </a:t>
            </a:r>
            <a:r>
              <a:rPr lang="en-IN" sz="2400" dirty="0" err="1"/>
              <a:t>lrugen</a:t>
            </a:r>
            <a:r>
              <a:rPr lang="en-IN" sz="2400" dirty="0"/>
              <a:t>-&gt;</a:t>
            </a:r>
            <a:r>
              <a:rPr lang="en-IN" sz="2400" dirty="0" err="1"/>
              <a:t>minseq</a:t>
            </a:r>
            <a:r>
              <a:rPr lang="en-IN" sz="2400" dirty="0"/>
              <a:t>[ANON] and </a:t>
            </a:r>
            <a:r>
              <a:rPr lang="en-IN" sz="2400" dirty="0" err="1"/>
              <a:t>lrugen</a:t>
            </a:r>
            <a:r>
              <a:rPr lang="en-IN" sz="2400" dirty="0"/>
              <a:t>-&gt;</a:t>
            </a:r>
            <a:r>
              <a:rPr lang="en-IN" sz="2400" dirty="0" err="1"/>
              <a:t>min_seq</a:t>
            </a:r>
            <a:r>
              <a:rPr lang="en-IN" sz="2400" dirty="0"/>
              <a:t>[FILE]</a:t>
            </a:r>
          </a:p>
          <a:p>
            <a:r>
              <a:rPr lang="en-IN" sz="2400" dirty="0"/>
              <a:t>When </a:t>
            </a:r>
            <a:r>
              <a:rPr lang="en-IN" sz="2400" i="1" dirty="0" err="1">
                <a:solidFill>
                  <a:srgbClr val="FF0000"/>
                </a:solidFill>
              </a:rPr>
              <a:t>max_seq</a:t>
            </a:r>
            <a:r>
              <a:rPr lang="en-IN" sz="2400" i="1" dirty="0">
                <a:solidFill>
                  <a:srgbClr val="FF0000"/>
                </a:solidFill>
              </a:rPr>
              <a:t> – </a:t>
            </a:r>
            <a:r>
              <a:rPr lang="en-IN" sz="2400" i="1" dirty="0" err="1">
                <a:solidFill>
                  <a:srgbClr val="FF0000"/>
                </a:solidFill>
              </a:rPr>
              <a:t>min_seq</a:t>
            </a:r>
            <a:r>
              <a:rPr lang="en-IN" sz="2400" i="1" dirty="0">
                <a:solidFill>
                  <a:srgbClr val="FF0000"/>
                </a:solidFill>
              </a:rPr>
              <a:t> + 1 </a:t>
            </a:r>
            <a:r>
              <a:rPr lang="en-IN" sz="2400" dirty="0"/>
              <a:t>&lt;= MIN_NR_GENS, </a:t>
            </a:r>
            <a:r>
              <a:rPr lang="en-IN" sz="2400" dirty="0">
                <a:solidFill>
                  <a:schemeClr val="accent5">
                    <a:lumMod val="75000"/>
                  </a:schemeClr>
                </a:solidFill>
              </a:rPr>
              <a:t>increment</a:t>
            </a:r>
            <a:r>
              <a:rPr lang="en-IN" sz="2400" dirty="0"/>
              <a:t> </a:t>
            </a:r>
            <a:r>
              <a:rPr lang="en-IN" sz="2400" i="1" dirty="0" err="1">
                <a:solidFill>
                  <a:srgbClr val="FF0000"/>
                </a:solidFill>
              </a:rPr>
              <a:t>max_seq</a:t>
            </a:r>
            <a:endParaRPr lang="en-IN" sz="2400" i="1" dirty="0">
              <a:solidFill>
                <a:srgbClr val="FF0000"/>
              </a:solidFill>
            </a:endParaRPr>
          </a:p>
          <a:p>
            <a:r>
              <a:rPr lang="en-IN" sz="2400" dirty="0"/>
              <a:t>Given that </a:t>
            </a:r>
            <a:r>
              <a:rPr lang="en-IN" sz="2400" i="1" dirty="0" err="1"/>
              <a:t>max_seq</a:t>
            </a:r>
            <a:r>
              <a:rPr lang="en-IN" sz="2400" i="1" dirty="0"/>
              <a:t> </a:t>
            </a:r>
            <a:r>
              <a:rPr lang="en-IN" sz="2400" dirty="0"/>
              <a:t>and </a:t>
            </a:r>
            <a:r>
              <a:rPr lang="en-IN" sz="2400" i="1" dirty="0" err="1"/>
              <a:t>min_seq</a:t>
            </a:r>
            <a:r>
              <a:rPr lang="en-IN" sz="2400" i="1" dirty="0"/>
              <a:t> </a:t>
            </a:r>
            <a:r>
              <a:rPr lang="en-IN" sz="2400" dirty="0"/>
              <a:t>increase </a:t>
            </a:r>
            <a:r>
              <a:rPr lang="en-IN" sz="2400" dirty="0">
                <a:solidFill>
                  <a:srgbClr val="C00000"/>
                </a:solidFill>
              </a:rPr>
              <a:t>monotonically</a:t>
            </a:r>
            <a:r>
              <a:rPr lang="en-IN" sz="2400" dirty="0"/>
              <a:t>, not incrementing the sequence of a </a:t>
            </a:r>
            <a:r>
              <a:rPr lang="en-IN" sz="2400" dirty="0">
                <a:solidFill>
                  <a:srgbClr val="00B050"/>
                </a:solidFill>
              </a:rPr>
              <a:t>folio</a:t>
            </a:r>
            <a:r>
              <a:rPr lang="en-IN" sz="2400" dirty="0"/>
              <a:t> automatically </a:t>
            </a:r>
            <a:r>
              <a:rPr lang="en-IN" sz="2400" dirty="0">
                <a:solidFill>
                  <a:srgbClr val="7030A0"/>
                </a:solidFill>
              </a:rPr>
              <a:t>ages</a:t>
            </a:r>
            <a:r>
              <a:rPr lang="en-IN" sz="2400" dirty="0"/>
              <a:t> it</a:t>
            </a:r>
          </a:p>
          <a:p>
            <a:r>
              <a:rPr lang="en-IN" sz="2400" dirty="0"/>
              <a:t>A </a:t>
            </a:r>
            <a:r>
              <a:rPr lang="en-IN" sz="2400" dirty="0">
                <a:solidFill>
                  <a:srgbClr val="0070C0"/>
                </a:solidFill>
              </a:rPr>
              <a:t>sliding window </a:t>
            </a:r>
            <a:r>
              <a:rPr lang="en-IN" sz="2400" dirty="0"/>
              <a:t>of generations is </a:t>
            </a:r>
            <a:r>
              <a:rPr lang="en-IN" sz="2400" dirty="0">
                <a:solidFill>
                  <a:srgbClr val="7030A0"/>
                </a:solidFill>
              </a:rPr>
              <a:t>maintained</a:t>
            </a:r>
            <a:r>
              <a:rPr lang="en-IN" sz="2400" dirty="0"/>
              <a:t>. It tracks [MIN_NR_GENS, MAX_NR_GENS] generations</a:t>
            </a:r>
            <a:endParaRPr lang="en-IN" sz="1600" dirty="0"/>
          </a:p>
          <a:p>
            <a:endParaRPr lang="en-IN" sz="2400" dirty="0"/>
          </a:p>
          <a:p>
            <a:endParaRPr lang="en-IN" sz="2400" dirty="0"/>
          </a:p>
          <a:p>
            <a:endParaRPr lang="en-IN" dirty="0"/>
          </a:p>
          <a:p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B28A68-CFB8-A3F4-D0A5-B027DDD230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FD78B6-90DC-650C-9586-2927C1891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67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C2785FD-3C88-301E-56C1-7059F0718846}"/>
              </a:ext>
            </a:extLst>
          </p:cNvPr>
          <p:cNvSpPr/>
          <p:nvPr/>
        </p:nvSpPr>
        <p:spPr>
          <a:xfrm>
            <a:off x="7552938" y="1184506"/>
            <a:ext cx="3940629" cy="515399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i="1" err="1">
                <a:solidFill>
                  <a:srgbClr val="0070C0"/>
                </a:solidFill>
              </a:rPr>
              <a:t>should_run_aging</a:t>
            </a:r>
            <a:r>
              <a:rPr lang="en-US" sz="2800" i="1">
                <a:solidFill>
                  <a:srgbClr val="0070C0"/>
                </a:solidFill>
              </a:rPr>
              <a:t>(...)</a:t>
            </a:r>
          </a:p>
        </p:txBody>
      </p:sp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0256C002-8127-52C7-CD0D-1B2136FBCB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675" y="449042"/>
            <a:ext cx="608100" cy="608100"/>
          </a:xfrm>
          <a:prstGeom prst="rect">
            <a:avLst/>
          </a:prstGeom>
        </p:spPr>
      </p:pic>
      <p:pic>
        <p:nvPicPr>
          <p:cNvPr id="17" name="Picture 16" descr="Icon&#10;&#10;Description automatically generated">
            <a:extLst>
              <a:ext uri="{FF2B5EF4-FFF2-40B4-BE49-F238E27FC236}">
                <a16:creationId xmlns:a16="http://schemas.microsoft.com/office/drawing/2014/main" id="{6E098035-8F7E-1D11-1C95-3CC7B7B883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775" y="2056633"/>
            <a:ext cx="679798" cy="679798"/>
          </a:xfrm>
          <a:prstGeom prst="rect">
            <a:avLst/>
          </a:prstGeom>
        </p:spPr>
      </p:pic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583C9E71-E673-78B9-7D72-F47A7273CA1D}"/>
              </a:ext>
            </a:extLst>
          </p:cNvPr>
          <p:cNvSpPr/>
          <p:nvPr/>
        </p:nvSpPr>
        <p:spPr>
          <a:xfrm>
            <a:off x="2535310" y="5043638"/>
            <a:ext cx="6987942" cy="6298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Triggered by a call to age the </a:t>
            </a:r>
            <a:r>
              <a:rPr lang="en-IN" sz="2400" i="1" err="1"/>
              <a:t>lruvec</a:t>
            </a:r>
            <a:r>
              <a:rPr lang="en-IN" sz="2400"/>
              <a:t> and reclaim pages</a:t>
            </a:r>
          </a:p>
        </p:txBody>
      </p:sp>
      <p:pic>
        <p:nvPicPr>
          <p:cNvPr id="20" name="Picture 19" descr="Icon&#10;&#10;Description automatically generated">
            <a:extLst>
              <a:ext uri="{FF2B5EF4-FFF2-40B4-BE49-F238E27FC236}">
                <a16:creationId xmlns:a16="http://schemas.microsoft.com/office/drawing/2014/main" id="{1E2795A3-0603-6199-03DE-4B89A116DD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406091" y="4918914"/>
            <a:ext cx="754580" cy="754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47492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55A92-AD70-7EF3-78C2-04D42B31D8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47046"/>
            <a:ext cx="10515600" cy="1325563"/>
          </a:xfrm>
        </p:spPr>
        <p:txBody>
          <a:bodyPr/>
          <a:lstStyle/>
          <a:p>
            <a:r>
              <a:rPr lang="en-IN"/>
              <a:t>The Aging Process of Pages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1710AD-55BE-2567-B246-8EC2BDBB06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9D60F7-90EA-D9F0-6347-0A449EF56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68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0D7DBC-D06E-9798-3260-B6B68600B3F4}"/>
              </a:ext>
            </a:extLst>
          </p:cNvPr>
          <p:cNvSpPr txBox="1"/>
          <p:nvPr/>
        </p:nvSpPr>
        <p:spPr>
          <a:xfrm>
            <a:off x="2671446" y="1965429"/>
            <a:ext cx="5888736" cy="147732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young_gen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MIN_NR_GENS &gt; total)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old_gen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(MIN_NR_GENS +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&lt; total)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189100A9-1A6D-48D9-1E9E-249083608E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157368" y="1671877"/>
            <a:ext cx="656900" cy="587104"/>
          </a:xfrm>
          <a:prstGeom prst="rect">
            <a:avLst/>
          </a:prstGeom>
        </p:spPr>
      </p:pic>
      <p:sp>
        <p:nvSpPr>
          <p:cNvPr id="12" name="Speech Bubble: Rectangle with Corners Rounded 11">
            <a:extLst>
              <a:ext uri="{FF2B5EF4-FFF2-40B4-BE49-F238E27FC236}">
                <a16:creationId xmlns:a16="http://schemas.microsoft.com/office/drawing/2014/main" id="{47C9E54E-01FA-971B-B649-D059716BFF81}"/>
              </a:ext>
            </a:extLst>
          </p:cNvPr>
          <p:cNvSpPr/>
          <p:nvPr/>
        </p:nvSpPr>
        <p:spPr>
          <a:xfrm>
            <a:off x="8718678" y="1751181"/>
            <a:ext cx="2985961" cy="694879"/>
          </a:xfrm>
          <a:prstGeom prst="wedgeRoundRectCallout">
            <a:avLst>
              <a:gd name="adj1" fmla="val -110559"/>
              <a:gd name="adj2" fmla="val 24339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Too many young pages. </a:t>
            </a:r>
          </a:p>
        </p:txBody>
      </p:sp>
      <p:sp>
        <p:nvSpPr>
          <p:cNvPr id="13" name="Speech Bubble: Rectangle with Corners Rounded 12">
            <a:extLst>
              <a:ext uri="{FF2B5EF4-FFF2-40B4-BE49-F238E27FC236}">
                <a16:creationId xmlns:a16="http://schemas.microsoft.com/office/drawing/2014/main" id="{20762882-74CD-09FD-D201-4185606C5DAE}"/>
              </a:ext>
            </a:extLst>
          </p:cNvPr>
          <p:cNvSpPr/>
          <p:nvPr/>
        </p:nvSpPr>
        <p:spPr>
          <a:xfrm>
            <a:off x="8718678" y="2607604"/>
            <a:ext cx="2985961" cy="694879"/>
          </a:xfrm>
          <a:prstGeom prst="wedgeRoundRectCallout">
            <a:avLst>
              <a:gd name="adj1" fmla="val -97391"/>
              <a:gd name="adj2" fmla="val -32245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Too few old pages.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4D72246-EE99-FA98-BC9A-3D419817F4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10187" y="275849"/>
            <a:ext cx="458241" cy="462335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9CD4CAF2-E6FB-6643-F3C1-8600660838A2}"/>
              </a:ext>
            </a:extLst>
          </p:cNvPr>
          <p:cNvSpPr/>
          <p:nvPr/>
        </p:nvSpPr>
        <p:spPr>
          <a:xfrm>
            <a:off x="10068428" y="383326"/>
            <a:ext cx="1983364" cy="37801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777240">
              <a:spcAft>
                <a:spcPts val="600"/>
              </a:spcAft>
            </a:pPr>
            <a:r>
              <a:rPr lang="en-IN" sz="2040" kern="1200">
                <a:solidFill>
                  <a:srgbClr val="0070C0"/>
                </a:solidFill>
                <a:latin typeface="+mn-lt"/>
                <a:ea typeface="+mn-ea"/>
                <a:cs typeface="+mn-cs"/>
              </a:rPr>
              <a:t>/mm/</a:t>
            </a:r>
            <a:r>
              <a:rPr lang="en-IN" sz="2040" kern="1200" err="1">
                <a:solidFill>
                  <a:srgbClr val="0070C0"/>
                </a:solidFill>
                <a:latin typeface="+mn-lt"/>
                <a:ea typeface="+mn-ea"/>
                <a:cs typeface="+mn-cs"/>
              </a:rPr>
              <a:t>vmscan.c</a:t>
            </a:r>
            <a:endParaRPr lang="en-IN" sz="2400">
              <a:solidFill>
                <a:srgbClr val="0070C0"/>
              </a:solidFill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DFE1E49-A9DE-B41D-EC39-F4F1BE124B34}"/>
              </a:ext>
            </a:extLst>
          </p:cNvPr>
          <p:cNvCxnSpPr/>
          <p:nvPr/>
        </p:nvCxnSpPr>
        <p:spPr>
          <a:xfrm flipV="1">
            <a:off x="1299411" y="4040534"/>
            <a:ext cx="9535885" cy="7013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D98B8566-106D-FF34-6898-6D75B0BA67D2}"/>
              </a:ext>
            </a:extLst>
          </p:cNvPr>
          <p:cNvSpPr/>
          <p:nvPr/>
        </p:nvSpPr>
        <p:spPr>
          <a:xfrm>
            <a:off x="4249439" y="3760885"/>
            <a:ext cx="3273365" cy="559295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Sliding window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7087D06-65C5-3BA0-88FC-23771764381D}"/>
              </a:ext>
            </a:extLst>
          </p:cNvPr>
          <p:cNvCxnSpPr/>
          <p:nvPr/>
        </p:nvCxnSpPr>
        <p:spPr>
          <a:xfrm>
            <a:off x="4249439" y="3544224"/>
            <a:ext cx="0" cy="99261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F4F1FDA-9064-650C-C56B-EAEC31E6A527}"/>
              </a:ext>
            </a:extLst>
          </p:cNvPr>
          <p:cNvCxnSpPr/>
          <p:nvPr/>
        </p:nvCxnSpPr>
        <p:spPr>
          <a:xfrm>
            <a:off x="7522804" y="3544224"/>
            <a:ext cx="0" cy="99261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CC86570-4C6E-A64C-D7D7-FEB082D6B24D}"/>
              </a:ext>
            </a:extLst>
          </p:cNvPr>
          <p:cNvSpPr txBox="1"/>
          <p:nvPr/>
        </p:nvSpPr>
        <p:spPr>
          <a:xfrm>
            <a:off x="3792240" y="4448612"/>
            <a:ext cx="10994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i="1" err="1"/>
              <a:t>minseq</a:t>
            </a:r>
            <a:endParaRPr lang="en-IN" i="1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7877C1C-4865-F568-C31B-70D5FA5AE3D4}"/>
              </a:ext>
            </a:extLst>
          </p:cNvPr>
          <p:cNvSpPr txBox="1"/>
          <p:nvPr/>
        </p:nvSpPr>
        <p:spPr>
          <a:xfrm>
            <a:off x="7112382" y="4431040"/>
            <a:ext cx="14477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i="1" err="1"/>
              <a:t>maxseq</a:t>
            </a:r>
            <a:endParaRPr lang="en-IN" i="1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529A20C7-FE84-4FB2-19F1-96B6EFB512A9}"/>
              </a:ext>
            </a:extLst>
          </p:cNvPr>
          <p:cNvSpPr/>
          <p:nvPr/>
        </p:nvSpPr>
        <p:spPr>
          <a:xfrm>
            <a:off x="9625" y="2411212"/>
            <a:ext cx="2598821" cy="7230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err="1"/>
              <a:t>max_seq</a:t>
            </a:r>
            <a:r>
              <a:rPr lang="en-IN" sz="2000"/>
              <a:t> – </a:t>
            </a:r>
            <a:r>
              <a:rPr lang="en-IN" sz="2000" err="1"/>
              <a:t>min_seq</a:t>
            </a:r>
            <a:r>
              <a:rPr lang="en-IN" sz="2000"/>
              <a:t> == MIN_NR_GENS 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13816B2A-BD75-48C3-ADE3-E2C6E9ECBFE6}"/>
              </a:ext>
            </a:extLst>
          </p:cNvPr>
          <p:cNvSpPr/>
          <p:nvPr/>
        </p:nvSpPr>
        <p:spPr>
          <a:xfrm>
            <a:off x="2673444" y="5363323"/>
            <a:ext cx="6261628" cy="6836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In this function, young page’s gen == </a:t>
            </a:r>
            <a:r>
              <a:rPr lang="en-IN" sz="2400" err="1"/>
              <a:t>max_seq</a:t>
            </a:r>
            <a:endParaRPr lang="en-IN" sz="2400"/>
          </a:p>
          <a:p>
            <a:pPr algn="ctr"/>
            <a:r>
              <a:rPr lang="en-IN" sz="2400"/>
              <a:t>old page’s gen == </a:t>
            </a:r>
            <a:r>
              <a:rPr lang="en-IN" sz="2400" err="1"/>
              <a:t>min_seq</a:t>
            </a:r>
            <a:r>
              <a:rPr lang="en-IN" sz="2400"/>
              <a:t> 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8532905D-68E5-54C0-F369-D564B26F1CA8}"/>
              </a:ext>
            </a:extLst>
          </p:cNvPr>
          <p:cNvSpPr/>
          <p:nvPr/>
        </p:nvSpPr>
        <p:spPr>
          <a:xfrm>
            <a:off x="170072" y="1361823"/>
            <a:ext cx="1828800" cy="723008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Corner case</a:t>
            </a:r>
          </a:p>
        </p:txBody>
      </p:sp>
      <p:sp>
        <p:nvSpPr>
          <p:cNvPr id="26" name="Speech Bubble: Oval 25">
            <a:extLst>
              <a:ext uri="{FF2B5EF4-FFF2-40B4-BE49-F238E27FC236}">
                <a16:creationId xmlns:a16="http://schemas.microsoft.com/office/drawing/2014/main" id="{C6E6B67E-7B09-28F8-8311-705058D13495}"/>
              </a:ext>
            </a:extLst>
          </p:cNvPr>
          <p:cNvSpPr/>
          <p:nvPr/>
        </p:nvSpPr>
        <p:spPr>
          <a:xfrm>
            <a:off x="262382" y="4931773"/>
            <a:ext cx="2223436" cy="773371"/>
          </a:xfrm>
          <a:prstGeom prst="wedgeEllipseCallout">
            <a:avLst>
              <a:gd name="adj1" fmla="val 60501"/>
              <a:gd name="adj2" fmla="val 15410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Note the definition</a:t>
            </a:r>
          </a:p>
        </p:txBody>
      </p:sp>
    </p:spTree>
    <p:extLst>
      <p:ext uri="{BB962C8B-B14F-4D97-AF65-F5344CB8AC3E}">
        <p14:creationId xmlns:p14="http://schemas.microsoft.com/office/powerpoint/2010/main" val="239672158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A9EC72-1A90-8301-9DF9-DCCBDFBB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The Aging Process Triggers </a:t>
            </a:r>
            <a:r>
              <a:rPr lang="en-IN" i="1" err="1"/>
              <a:t>walk_mm</a:t>
            </a:r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4A6D2D-5D0C-3BF8-2679-4DF7DA9F26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7BF484-AE35-BD4C-BAD8-E5D5D14FD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69</a:t>
            </a:fld>
            <a:endParaRPr lang="en-US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59722BDA-E67A-62DA-09AC-C531D15B44D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03630032"/>
              </p:ext>
            </p:extLst>
          </p:nvPr>
        </p:nvGraphicFramePr>
        <p:xfrm>
          <a:off x="838199" y="1690688"/>
          <a:ext cx="10515599" cy="45713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0250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67D96D-45DF-ADF0-153D-9069AB7F86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Algorithms to Allocate Space – II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CE9931-12A9-7368-0DDD-7F368B2865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B90AFC-FCD4-DF4A-7531-3566AF66BA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7</a:t>
            </a:fld>
            <a:endParaRPr lang="en-US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D5BDD14B-A0CF-20F3-4406-06C64D3BB25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36749579"/>
              </p:ext>
            </p:extLst>
          </p:nvPr>
        </p:nvGraphicFramePr>
        <p:xfrm>
          <a:off x="359228" y="1690688"/>
          <a:ext cx="10889343" cy="46252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977418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93C0F8-7754-6306-A2CA-18D220B19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760" y="0"/>
            <a:ext cx="10515600" cy="1325563"/>
          </a:xfrm>
        </p:spPr>
        <p:txBody>
          <a:bodyPr/>
          <a:lstStyle/>
          <a:p>
            <a:r>
              <a:rPr lang="en-IN"/>
              <a:t>Eviction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C41F62F-2543-B562-D6FC-7D2CCDD667F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265610"/>
                <a:ext cx="10515600" cy="4351338"/>
              </a:xfrm>
            </p:spPr>
            <p:txBody>
              <a:bodyPr>
                <a:normAutofit/>
              </a:bodyPr>
              <a:lstStyle/>
              <a:p>
                <a:r>
                  <a:rPr lang="en-IN" sz="2400" dirty="0"/>
                  <a:t>When the </a:t>
                </a:r>
                <a:r>
                  <a:rPr lang="en-IN" sz="2400" dirty="0" err="1"/>
                  <a:t>lrugen</a:t>
                </a:r>
                <a:r>
                  <a:rPr lang="en-IN" sz="2400" dirty="0"/>
                  <a:t>-&gt;lists[</a:t>
                </a:r>
                <a:r>
                  <a:rPr lang="en-IN" sz="2400" dirty="0" err="1"/>
                  <a:t>min_seq</a:t>
                </a:r>
                <a:r>
                  <a:rPr lang="en-IN" sz="2400" dirty="0"/>
                  <a:t>][type][] is empty, </a:t>
                </a:r>
                <a:r>
                  <a:rPr lang="en-IN" sz="2400" i="1" dirty="0" err="1">
                    <a:solidFill>
                      <a:schemeClr val="accent1">
                        <a:lumMod val="75000"/>
                      </a:schemeClr>
                    </a:solidFill>
                  </a:rPr>
                  <a:t>min_seq</a:t>
                </a:r>
                <a:r>
                  <a:rPr lang="en-IN" sz="2400" i="1" dirty="0">
                    <a:solidFill>
                      <a:schemeClr val="accent1">
                        <a:lumMod val="75000"/>
                      </a:schemeClr>
                    </a:solidFill>
                  </a:rPr>
                  <a:t> </a:t>
                </a:r>
                <a:r>
                  <a:rPr lang="en-IN" sz="2400" dirty="0"/>
                  <a:t>can be incremented for the corresponding type (</a:t>
                </a:r>
                <a:r>
                  <a:rPr lang="en-IN" sz="2400" dirty="0">
                    <a:solidFill>
                      <a:srgbClr val="0070C0"/>
                    </a:solidFill>
                  </a:rPr>
                  <a:t>anon</a:t>
                </a:r>
                <a:r>
                  <a:rPr lang="en-IN" sz="2400" dirty="0"/>
                  <a:t> or </a:t>
                </a:r>
                <a:r>
                  <a:rPr lang="en-IN" sz="2400" dirty="0">
                    <a:solidFill>
                      <a:srgbClr val="00B050"/>
                    </a:solidFill>
                  </a:rPr>
                  <a:t>file</a:t>
                </a:r>
                <a:r>
                  <a:rPr lang="en-IN" sz="2400" dirty="0"/>
                  <a:t>). Otherwise, </a:t>
                </a:r>
                <a:r>
                  <a:rPr lang="en-IN" sz="2400" dirty="0">
                    <a:solidFill>
                      <a:srgbClr val="FF0000"/>
                    </a:solidFill>
                  </a:rPr>
                  <a:t>incrementing </a:t>
                </a:r>
                <a14:m>
                  <m:oMath xmlns:m="http://schemas.openxmlformats.org/officeDocument/2006/math">
                    <m:r>
                      <a:rPr lang="en-I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IN" sz="2400" dirty="0"/>
                  <a:t> </a:t>
                </a:r>
                <a:r>
                  <a:rPr lang="en-IN" sz="2400" dirty="0">
                    <a:solidFill>
                      <a:srgbClr val="0070C0"/>
                    </a:solidFill>
                  </a:rPr>
                  <a:t>eviction</a:t>
                </a:r>
              </a:p>
              <a:p>
                <a:r>
                  <a:rPr lang="en-IN" sz="2400" dirty="0">
                    <a:solidFill>
                      <a:srgbClr val="FF0000"/>
                    </a:solidFill>
                  </a:rPr>
                  <a:t>Maintain</a:t>
                </a:r>
                <a:r>
                  <a:rPr lang="en-IN" sz="2400" dirty="0"/>
                  <a:t> tiers for each generation – maintained in </a:t>
                </a:r>
                <a:r>
                  <a:rPr lang="en-IN" sz="2400" dirty="0">
                    <a:solidFill>
                      <a:srgbClr val="FF0000"/>
                    </a:solidFill>
                  </a:rPr>
                  <a:t>folio-&gt;flags</a:t>
                </a:r>
              </a:p>
              <a:p>
                <a:pPr lvl="1"/>
                <a:r>
                  <a:rPr lang="en-IN" dirty="0">
                    <a:solidFill>
                      <a:srgbClr val="0070C0"/>
                    </a:solidFill>
                  </a:rPr>
                  <a:t>tier</a:t>
                </a:r>
                <a:r>
                  <a:rPr lang="en-IN" dirty="0"/>
                  <a:t> = log</a:t>
                </a:r>
                <a:r>
                  <a:rPr lang="en-IN" baseline="-25000" dirty="0"/>
                  <a:t>2</a:t>
                </a:r>
                <a:r>
                  <a:rPr lang="en-IN" dirty="0"/>
                  <a:t> (#recorded_page_accesses)</a:t>
                </a:r>
              </a:p>
              <a:p>
                <a:pPr lvl="1"/>
                <a:r>
                  <a:rPr lang="en-IN" dirty="0">
                    <a:solidFill>
                      <a:srgbClr val="C00000"/>
                    </a:solidFill>
                  </a:rPr>
                  <a:t>Tracked</a:t>
                </a:r>
                <a:r>
                  <a:rPr lang="en-IN" dirty="0"/>
                  <a:t> via system calls for file page accesses</a:t>
                </a:r>
              </a:p>
              <a:p>
                <a:pPr lvl="1"/>
                <a:r>
                  <a:rPr lang="en-IN" dirty="0">
                    <a:solidFill>
                      <a:srgbClr val="C00000"/>
                    </a:solidFill>
                  </a:rPr>
                  <a:t>Tracked</a:t>
                </a:r>
                <a:r>
                  <a:rPr lang="en-IN" dirty="0"/>
                  <a:t> via access bit changes for ANON page accesses</a:t>
                </a:r>
              </a:p>
              <a:p>
                <a:pPr lvl="1"/>
                <a:r>
                  <a:rPr lang="en-IN" dirty="0"/>
                  <a:t>The </a:t>
                </a:r>
                <a:r>
                  <a:rPr lang="en-IN" dirty="0">
                    <a:solidFill>
                      <a:srgbClr val="0070C0"/>
                    </a:solidFill>
                  </a:rPr>
                  <a:t>first</a:t>
                </a:r>
                <a:r>
                  <a:rPr lang="en-IN" dirty="0"/>
                  <a:t> tier has </a:t>
                </a:r>
                <a:r>
                  <a:rPr lang="en-IN" dirty="0">
                    <a:solidFill>
                      <a:schemeClr val="accent2">
                        <a:lumMod val="75000"/>
                      </a:schemeClr>
                    </a:solidFill>
                  </a:rPr>
                  <a:t>single-use clean pages </a:t>
                </a:r>
                <a:r>
                  <a:rPr lang="en-IN" dirty="0"/>
                  <a:t>that are </a:t>
                </a:r>
                <a:r>
                  <a:rPr lang="en-IN" dirty="0">
                    <a:solidFill>
                      <a:srgbClr val="FF0000"/>
                    </a:solidFill>
                  </a:rPr>
                  <a:t>unmapped</a:t>
                </a:r>
                <a:endParaRPr lang="en-IN" dirty="0"/>
              </a:p>
              <a:p>
                <a:r>
                  <a:rPr lang="en-IN" sz="2400" dirty="0">
                    <a:solidFill>
                      <a:schemeClr val="accent2">
                        <a:lumMod val="75000"/>
                      </a:schemeClr>
                    </a:solidFill>
                  </a:rPr>
                  <a:t>Broad idea</a:t>
                </a:r>
                <a:r>
                  <a:rPr lang="en-IN" sz="2400" dirty="0"/>
                  <a:t>: Compare the </a:t>
                </a:r>
                <a:r>
                  <a:rPr lang="en-IN" sz="2400" dirty="0">
                    <a:solidFill>
                      <a:srgbClr val="00B050"/>
                    </a:solidFill>
                  </a:rPr>
                  <a:t>file</a:t>
                </a:r>
                <a:r>
                  <a:rPr lang="en-IN" sz="2400" dirty="0"/>
                  <a:t> and </a:t>
                </a:r>
                <a:r>
                  <a:rPr lang="en-IN" sz="2400" dirty="0">
                    <a:solidFill>
                      <a:srgbClr val="0070C0"/>
                    </a:solidFill>
                  </a:rPr>
                  <a:t>anon</a:t>
                </a:r>
                <a:r>
                  <a:rPr lang="en-IN" sz="2400" dirty="0"/>
                  <a:t> </a:t>
                </a:r>
                <a:r>
                  <a:rPr lang="en-IN" sz="2400" i="1" dirty="0" err="1">
                    <a:solidFill>
                      <a:srgbClr val="C00000"/>
                    </a:solidFill>
                  </a:rPr>
                  <a:t>min_seq</a:t>
                </a:r>
                <a:r>
                  <a:rPr lang="en-IN" sz="2400" dirty="0"/>
                  <a:t>[] values</a:t>
                </a:r>
              </a:p>
              <a:p>
                <a:pPr lvl="1"/>
                <a:r>
                  <a:rPr lang="en-IN" dirty="0"/>
                  <a:t>Choose the </a:t>
                </a:r>
                <a:r>
                  <a:rPr lang="en-IN" dirty="0">
                    <a:solidFill>
                      <a:srgbClr val="C00000"/>
                    </a:solidFill>
                  </a:rPr>
                  <a:t>one</a:t>
                </a:r>
                <a:r>
                  <a:rPr lang="en-IN" dirty="0"/>
                  <a:t> with the lower value</a:t>
                </a:r>
              </a:p>
              <a:p>
                <a:pPr lvl="1"/>
                <a:r>
                  <a:rPr lang="en-IN" dirty="0"/>
                  <a:t>If both are the </a:t>
                </a:r>
                <a:r>
                  <a:rPr lang="en-IN" dirty="0">
                    <a:solidFill>
                      <a:srgbClr val="0070C0"/>
                    </a:solidFill>
                  </a:rPr>
                  <a:t>same</a:t>
                </a:r>
                <a:r>
                  <a:rPr lang="en-IN" dirty="0"/>
                  <a:t>, then </a:t>
                </a:r>
                <a:r>
                  <a:rPr lang="en-IN" dirty="0">
                    <a:solidFill>
                      <a:srgbClr val="7030A0"/>
                    </a:solidFill>
                  </a:rPr>
                  <a:t> choose that type </a:t>
                </a:r>
                <a:r>
                  <a:rPr lang="en-IN" dirty="0"/>
                  <a:t>whose </a:t>
                </a:r>
                <a:r>
                  <a:rPr lang="en-IN" dirty="0">
                    <a:solidFill>
                      <a:srgbClr val="0070C0"/>
                    </a:solidFill>
                  </a:rPr>
                  <a:t>first</a:t>
                </a:r>
                <a:r>
                  <a:rPr lang="en-IN" dirty="0"/>
                  <a:t> tier has a lower normalized </a:t>
                </a:r>
                <a:r>
                  <a:rPr lang="en-IN" dirty="0" err="1">
                    <a:solidFill>
                      <a:srgbClr val="FF0000"/>
                    </a:solidFill>
                  </a:rPr>
                  <a:t>refault</a:t>
                </a:r>
                <a:r>
                  <a:rPr lang="en-IN" dirty="0">
                    <a:solidFill>
                      <a:srgbClr val="FF0000"/>
                    </a:solidFill>
                  </a:rPr>
                  <a:t> rate</a:t>
                </a:r>
              </a:p>
              <a:p>
                <a:pPr lvl="1"/>
                <a:endParaRPr lang="en-IN" dirty="0"/>
              </a:p>
              <a:p>
                <a:pPr lvl="1"/>
                <a:endParaRPr lang="en-I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C41F62F-2543-B562-D6FC-7D2CCDD667F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265610"/>
                <a:ext cx="10515600" cy="4351338"/>
              </a:xfrm>
              <a:blipFill>
                <a:blip r:embed="rId2"/>
                <a:stretch>
                  <a:fillRect l="-812" t="-1964" b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A3200B-B4F3-AD64-C311-A50181E1C6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399536-81E7-DCF2-BB1D-4E170F965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70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3587E45-F21E-27E9-9F95-2DE1079D81ED}"/>
              </a:ext>
            </a:extLst>
          </p:cNvPr>
          <p:cNvSpPr/>
          <p:nvPr/>
        </p:nvSpPr>
        <p:spPr>
          <a:xfrm>
            <a:off x="3818262" y="5697307"/>
            <a:ext cx="4792338" cy="65904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Evict the oldest generation</a:t>
            </a:r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BDA23B39-5266-EC67-65BC-1298BE52B8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811214" y="5616947"/>
            <a:ext cx="819762" cy="819762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6983B826-61CC-FFBD-2052-AC75304EF852}"/>
              </a:ext>
            </a:extLst>
          </p:cNvPr>
          <p:cNvSpPr/>
          <p:nvPr/>
        </p:nvSpPr>
        <p:spPr>
          <a:xfrm>
            <a:off x="5845629" y="250371"/>
            <a:ext cx="4223657" cy="9307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/>
              <a:t>Overview</a:t>
            </a:r>
            <a:endParaRPr lang="en-US" sz="200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DF70F16-7711-78B7-6251-617638DC35F6}"/>
              </a:ext>
            </a:extLst>
          </p:cNvPr>
          <p:cNvSpPr/>
          <p:nvPr/>
        </p:nvSpPr>
        <p:spPr>
          <a:xfrm>
            <a:off x="8989997" y="3235567"/>
            <a:ext cx="2906829" cy="903296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dirty="0"/>
              <a:t>Typically, in the page cache: SW cache for pages read from the disk</a:t>
            </a:r>
          </a:p>
        </p:txBody>
      </p:sp>
    </p:spTree>
    <p:extLst>
      <p:ext uri="{BB962C8B-B14F-4D97-AF65-F5344CB8AC3E}">
        <p14:creationId xmlns:p14="http://schemas.microsoft.com/office/powerpoint/2010/main" val="241748542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3B0715-A156-9BF6-56C4-FCC786307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Error Term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4A91B5-D39D-6135-856C-C03092B78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877239-9D14-2B18-516E-147871CE9D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71</a:t>
            </a:fld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9174F3B-06EE-C7AD-B783-2C0D76B740E6}"/>
              </a:ext>
            </a:extLst>
          </p:cNvPr>
          <p:cNvSpPr/>
          <p:nvPr/>
        </p:nvSpPr>
        <p:spPr>
          <a:xfrm>
            <a:off x="84075" y="8509"/>
            <a:ext cx="2944368" cy="713232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/>
              <a:t>Error term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7E0BA7B-3851-BC08-91AD-B939BCA0879B}"/>
              </a:ext>
            </a:extLst>
          </p:cNvPr>
          <p:cNvSpPr txBox="1"/>
          <p:nvPr/>
        </p:nvSpPr>
        <p:spPr>
          <a:xfrm>
            <a:off x="1665169" y="1539472"/>
            <a:ext cx="9885146" cy="101566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err = 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(</a:t>
            </a:r>
            <a:r>
              <a:rPr lang="en-IN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pv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IN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refaulted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64 )</a:t>
            </a:r>
            <a:r>
              <a:rPr lang="en-IN" sz="2000" b="1" dirty="0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||</a:t>
            </a:r>
          </a:p>
          <a:p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</a:t>
            </a:r>
            <a:r>
              <a:rPr lang="en-IN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pv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IN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refaulted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/</a:t>
            </a:r>
            <a:r>
              <a:rPr lang="en-IN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pv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-&gt;total * </a:t>
            </a:r>
            <a:r>
              <a:rPr lang="en-IN" sz="2000" b="0" dirty="0" err="1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swappiness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1" dirty="0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&lt;=</a:t>
            </a:r>
          </a:p>
          <a:p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(</a:t>
            </a:r>
            <a:r>
              <a:rPr lang="en-IN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sp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IN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refaulted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IN" sz="2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/ (</a:t>
            </a:r>
            <a:r>
              <a:rPr lang="en-IN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sp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-&gt;total + 64)* (200 – </a:t>
            </a:r>
            <a:r>
              <a:rPr lang="en-IN" sz="2000" b="0" dirty="0" err="1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swappiness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F479723A-A130-51DB-320A-B3A14E6495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086970" y="1291251"/>
            <a:ext cx="676741" cy="604837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C8D9180-965D-8ACB-D6A4-41E7DF7978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5577" y="2866067"/>
            <a:ext cx="10515600" cy="2700682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400" dirty="0">
                <a:solidFill>
                  <a:schemeClr val="accent1"/>
                </a:solidFill>
              </a:rPr>
              <a:t>err = 1 </a:t>
            </a:r>
            <a:r>
              <a:rPr lang="en-US" sz="2400" i="1" dirty="0">
                <a:solidFill>
                  <a:srgbClr val="00B050"/>
                </a:solidFill>
              </a:rPr>
              <a:t>if</a:t>
            </a:r>
            <a:r>
              <a:rPr lang="en-US" sz="2400" i="1" dirty="0"/>
              <a:t>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 err="1"/>
              <a:t>sp</a:t>
            </a:r>
            <a:r>
              <a:rPr lang="en-US" sz="2400" dirty="0"/>
              <a:t> (set point): ANON, </a:t>
            </a:r>
            <a:r>
              <a:rPr lang="en-US" sz="2400" dirty="0" err="1"/>
              <a:t>pv</a:t>
            </a:r>
            <a:r>
              <a:rPr lang="en-US" sz="2400" dirty="0"/>
              <a:t> (process variable): FILE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Too few pages have </a:t>
            </a:r>
            <a:r>
              <a:rPr lang="en-US" sz="2400" dirty="0" err="1">
                <a:solidFill>
                  <a:srgbClr val="C00000"/>
                </a:solidFill>
              </a:rPr>
              <a:t>refaulted</a:t>
            </a:r>
            <a:r>
              <a:rPr lang="en-US" sz="2400" dirty="0"/>
              <a:t> (&lt; 64)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The </a:t>
            </a:r>
            <a:r>
              <a:rPr lang="en-US" sz="2400" dirty="0" err="1"/>
              <a:t>refault</a:t>
            </a:r>
            <a:r>
              <a:rPr lang="en-US" sz="2400" dirty="0"/>
              <a:t> rate (</a:t>
            </a:r>
            <a:r>
              <a:rPr lang="en-US" sz="2400" dirty="0" err="1"/>
              <a:t>refaulted</a:t>
            </a:r>
            <a:r>
              <a:rPr lang="en-US" sz="2400" dirty="0"/>
              <a:t>/total) is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lower</a:t>
            </a:r>
            <a:r>
              <a:rPr lang="en-US" sz="2400" dirty="0"/>
              <a:t> than the </a:t>
            </a:r>
            <a:r>
              <a:rPr lang="en-US" sz="2400" dirty="0">
                <a:solidFill>
                  <a:srgbClr val="00B050"/>
                </a:solidFill>
              </a:rPr>
              <a:t>set point </a:t>
            </a:r>
            <a:r>
              <a:rPr lang="en-US" sz="2400" dirty="0"/>
              <a:t>(subject to the </a:t>
            </a:r>
            <a:r>
              <a:rPr lang="en-US" sz="2400" dirty="0" err="1">
                <a:solidFill>
                  <a:srgbClr val="0070C0"/>
                </a:solidFill>
              </a:rPr>
              <a:t>swappiness</a:t>
            </a:r>
            <a:r>
              <a:rPr lang="en-US" sz="2400" dirty="0"/>
              <a:t>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We are basically comparing the following ratio: </a:t>
            </a:r>
            <a:r>
              <a:rPr lang="en-US" sz="2400" dirty="0">
                <a:solidFill>
                  <a:srgbClr val="7030A0"/>
                </a:solidFill>
              </a:rPr>
              <a:t>normalized </a:t>
            </a:r>
            <a:r>
              <a:rPr lang="en-US" sz="2400" dirty="0" err="1">
                <a:solidFill>
                  <a:srgbClr val="7030A0"/>
                </a:solidFill>
              </a:rPr>
              <a:t>refault</a:t>
            </a:r>
            <a:r>
              <a:rPr lang="en-US" sz="2400" dirty="0">
                <a:solidFill>
                  <a:srgbClr val="7030A0"/>
                </a:solidFill>
              </a:rPr>
              <a:t> rate </a:t>
            </a:r>
            <a:r>
              <a:rPr lang="en-US" sz="2400" dirty="0"/>
              <a:t>/ </a:t>
            </a:r>
            <a:r>
              <a:rPr lang="en-US" sz="2400" dirty="0">
                <a:solidFill>
                  <a:srgbClr val="FF0000"/>
                </a:solidFill>
              </a:rPr>
              <a:t>gain</a:t>
            </a:r>
            <a:endParaRPr lang="en-US" sz="2400" dirty="0"/>
          </a:p>
          <a:p>
            <a:pPr marL="914400" lvl="1" indent="-457200">
              <a:buFont typeface="+mj-lt"/>
              <a:buAutoNum type="arabicPeriod"/>
            </a:pPr>
            <a:r>
              <a:rPr lang="en-US" sz="2000" dirty="0"/>
              <a:t>The gain is </a:t>
            </a:r>
            <a:r>
              <a:rPr lang="en-US" sz="2000" dirty="0" err="1"/>
              <a:t>swappiness</a:t>
            </a:r>
            <a:r>
              <a:rPr lang="en-US" sz="2000" dirty="0"/>
              <a:t> for ANON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/>
              <a:t>200-swappiness for FILE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The </a:t>
            </a:r>
            <a:r>
              <a:rPr lang="en-US" sz="2400" dirty="0" err="1"/>
              <a:t>swappiness</a:t>
            </a:r>
            <a:r>
              <a:rPr lang="en-US" sz="2400" dirty="0"/>
              <a:t> is close to 0 (</a:t>
            </a:r>
            <a:r>
              <a:rPr lang="en-US" sz="2400" dirty="0">
                <a:solidFill>
                  <a:srgbClr val="7030A0"/>
                </a:solidFill>
              </a:rPr>
              <a:t>low</a:t>
            </a:r>
            <a:r>
              <a:rPr lang="en-US" sz="2400" dirty="0"/>
              <a:t>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3827FD7-3289-EB4F-CA30-23FE28D52C46}"/>
                  </a:ext>
                </a:extLst>
              </p:cNvPr>
              <p:cNvSpPr txBox="1"/>
              <p:nvPr/>
            </p:nvSpPr>
            <p:spPr>
              <a:xfrm>
                <a:off x="5432294" y="318233"/>
                <a:ext cx="3178306" cy="7314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𝑁𝑜𝑟𝑚𝑎𝑙𝑖𝑧𝑒𝑑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𝑅𝑒𝑓𝑎𝑢𝑙𝑡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𝑅𝑎𝑡𝑒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𝑔𝑎𝑖𝑛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3827FD7-3289-EB4F-CA30-23FE28D52C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2294" y="318233"/>
                <a:ext cx="3178306" cy="731419"/>
              </a:xfrm>
              <a:prstGeom prst="rect">
                <a:avLst/>
              </a:prstGeom>
              <a:blipFill>
                <a:blip r:embed="rId4"/>
                <a:stretch>
                  <a:fillRect b="-8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Oval 6">
            <a:extLst>
              <a:ext uri="{FF2B5EF4-FFF2-40B4-BE49-F238E27FC236}">
                <a16:creationId xmlns:a16="http://schemas.microsoft.com/office/drawing/2014/main" id="{E48596DA-08EC-95D4-8421-792805301F5B}"/>
              </a:ext>
            </a:extLst>
          </p:cNvPr>
          <p:cNvSpPr/>
          <p:nvPr/>
        </p:nvSpPr>
        <p:spPr>
          <a:xfrm>
            <a:off x="8734316" y="289517"/>
            <a:ext cx="2495767" cy="86444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If this is low, evict</a:t>
            </a:r>
          </a:p>
        </p:txBody>
      </p:sp>
    </p:spTree>
    <p:extLst>
      <p:ext uri="{BB962C8B-B14F-4D97-AF65-F5344CB8AC3E}">
        <p14:creationId xmlns:p14="http://schemas.microsoft.com/office/powerpoint/2010/main" val="260324850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390E63-BB42-AD1F-C470-E90553E748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14513"/>
            <a:ext cx="10515600" cy="885188"/>
          </a:xfrm>
        </p:spPr>
        <p:txBody>
          <a:bodyPr/>
          <a:lstStyle/>
          <a:p>
            <a:r>
              <a:rPr lang="en-US" i="1" err="1"/>
              <a:t>evict_folios</a:t>
            </a:r>
            <a:r>
              <a:rPr lang="en-US" i="1"/>
              <a:t> (</a:t>
            </a:r>
            <a:r>
              <a:rPr lang="en-US" i="1" err="1"/>
              <a:t>lruvec</a:t>
            </a:r>
            <a:r>
              <a:rPr lang="en-US" i="1"/>
              <a:t>, int </a:t>
            </a:r>
            <a:r>
              <a:rPr lang="en-US" i="1" err="1"/>
              <a:t>swappiness</a:t>
            </a:r>
            <a:r>
              <a:rPr lang="en-US" i="1"/>
              <a:t>, ....)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683403-C5E8-307F-D23D-466F8AD4D3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28D679-8096-A20C-1DFA-1A6630C6F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38912"/>
            <a:ext cx="2743200" cy="365125"/>
          </a:xfrm>
        </p:spPr>
        <p:txBody>
          <a:bodyPr/>
          <a:lstStyle/>
          <a:p>
            <a:fld id="{330EA680-D336-4FF7-8B7A-9848BB0A1C32}" type="slidenum">
              <a:rPr lang="en-US" smtClean="0"/>
              <a:t>72</a:t>
            </a:fld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C0C4443-A60A-1D20-2861-E1FEABE6B5D4}"/>
              </a:ext>
            </a:extLst>
          </p:cNvPr>
          <p:cNvSpPr/>
          <p:nvPr/>
        </p:nvSpPr>
        <p:spPr>
          <a:xfrm>
            <a:off x="217714" y="2511041"/>
            <a:ext cx="6270172" cy="63137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scanned = </a:t>
            </a:r>
            <a:r>
              <a:rPr lang="en-US" sz="2400" err="1"/>
              <a:t>isolate_folios</a:t>
            </a:r>
            <a:r>
              <a:rPr lang="en-US" sz="2400"/>
              <a:t> (</a:t>
            </a:r>
            <a:r>
              <a:rPr lang="en-US" sz="2400" err="1"/>
              <a:t>lruvec</a:t>
            </a:r>
            <a:r>
              <a:rPr lang="en-US" sz="2400"/>
              <a:t>, </a:t>
            </a:r>
            <a:r>
              <a:rPr lang="en-US" sz="2400" err="1"/>
              <a:t>swappiness</a:t>
            </a:r>
            <a:r>
              <a:rPr lang="en-US" sz="2400"/>
              <a:t>, ... )</a:t>
            </a:r>
          </a:p>
        </p:txBody>
      </p:sp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203911F6-8D25-E84B-DDDC-BCCF4317B923}"/>
              </a:ext>
            </a:extLst>
          </p:cNvPr>
          <p:cNvSpPr/>
          <p:nvPr/>
        </p:nvSpPr>
        <p:spPr>
          <a:xfrm>
            <a:off x="5197413" y="1460668"/>
            <a:ext cx="4952998" cy="348103"/>
          </a:xfrm>
          <a:prstGeom prst="wedgeRoundRectCallout">
            <a:avLst>
              <a:gd name="adj1" fmla="val 324"/>
              <a:gd name="adj2" fmla="val -110760"/>
              <a:gd name="adj3" fmla="val 16667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Hyperparameter, typical value: 60</a:t>
            </a:r>
            <a:endParaRPr lang="en-IN" sz="20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61C979-80A0-B063-2D5F-7E37F8F14584}"/>
              </a:ext>
            </a:extLst>
          </p:cNvPr>
          <p:cNvSpPr txBox="1"/>
          <p:nvPr/>
        </p:nvSpPr>
        <p:spPr>
          <a:xfrm>
            <a:off x="6868887" y="2463939"/>
            <a:ext cx="4952999" cy="83099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sz="2400">
                <a:solidFill>
                  <a:srgbClr val="00B050"/>
                </a:solidFill>
              </a:rPr>
              <a:t>Identify</a:t>
            </a:r>
            <a:r>
              <a:rPr lang="en-IN" sz="2400"/>
              <a:t> the folios that can possibly be </a:t>
            </a:r>
            <a:r>
              <a:rPr lang="en-IN" sz="2400">
                <a:solidFill>
                  <a:srgbClr val="C00000"/>
                </a:solidFill>
              </a:rPr>
              <a:t>evicted</a:t>
            </a:r>
            <a:r>
              <a:rPr lang="en-IN" sz="2400"/>
              <a:t>.  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E91F69C-B949-04FE-DC75-17C9E1A1271A}"/>
              </a:ext>
            </a:extLst>
          </p:cNvPr>
          <p:cNvSpPr/>
          <p:nvPr/>
        </p:nvSpPr>
        <p:spPr>
          <a:xfrm>
            <a:off x="217714" y="3726681"/>
            <a:ext cx="6270172" cy="63137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Reclaim pages by calling </a:t>
            </a:r>
            <a:r>
              <a:rPr lang="en-US" sz="2400" i="1" err="1"/>
              <a:t>shrink_folio_list</a:t>
            </a:r>
            <a:r>
              <a:rPr lang="en-US" sz="2400" i="1"/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ABFC3FE-BBA8-91D4-DBB5-13D312EA4F08}"/>
              </a:ext>
            </a:extLst>
          </p:cNvPr>
          <p:cNvSpPr txBox="1"/>
          <p:nvPr/>
        </p:nvSpPr>
        <p:spPr>
          <a:xfrm>
            <a:off x="6868887" y="3688986"/>
            <a:ext cx="4952999" cy="12003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chemeClr val="tx1"/>
                </a:solidFill>
              </a:rPr>
              <a:t>Try to </a:t>
            </a:r>
            <a:r>
              <a:rPr lang="en-IN" sz="2400" dirty="0">
                <a:solidFill>
                  <a:srgbClr val="FF0000"/>
                </a:solidFill>
              </a:rPr>
              <a:t>remove</a:t>
            </a:r>
            <a:r>
              <a:rPr lang="en-IN" sz="2400" dirty="0">
                <a:solidFill>
                  <a:schemeClr val="tx1"/>
                </a:solidFill>
              </a:rPr>
              <a:t> the folios that have been </a:t>
            </a:r>
            <a:r>
              <a:rPr lang="en-IN" sz="2400" dirty="0">
                <a:solidFill>
                  <a:srgbClr val="4472C4"/>
                </a:solidFill>
              </a:rPr>
              <a:t>identified</a:t>
            </a:r>
            <a:r>
              <a:rPr lang="en-IN" sz="2400" dirty="0">
                <a:solidFill>
                  <a:schemeClr val="tx1"/>
                </a:solidFill>
              </a:rPr>
              <a:t>. It is possible that a folio is mapped to </a:t>
            </a:r>
            <a:r>
              <a:rPr lang="en-IN" sz="2400" dirty="0">
                <a:solidFill>
                  <a:srgbClr val="C00000"/>
                </a:solidFill>
              </a:rPr>
              <a:t>multiple</a:t>
            </a:r>
            <a:r>
              <a:rPr lang="en-IN" sz="2400" dirty="0">
                <a:solidFill>
                  <a:schemeClr val="tx1"/>
                </a:solidFill>
              </a:rPr>
              <a:t> processes. 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B861476A-A702-815C-6C12-EE6C04684E37}"/>
              </a:ext>
            </a:extLst>
          </p:cNvPr>
          <p:cNvSpPr/>
          <p:nvPr/>
        </p:nvSpPr>
        <p:spPr>
          <a:xfrm>
            <a:off x="1774371" y="5377543"/>
            <a:ext cx="8251372" cy="63137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Do additional bookkeeping and account for all corner cases. </a:t>
            </a:r>
            <a:endParaRPr lang="en-US" sz="2400" i="1"/>
          </a:p>
        </p:txBody>
      </p:sp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57097C09-76ED-1220-45A7-9405F45E7F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29340"/>
            <a:ext cx="838200" cy="838200"/>
          </a:xfrm>
          <a:prstGeom prst="rect">
            <a:avLst/>
          </a:prstGeom>
        </p:spPr>
      </p:pic>
      <p:pic>
        <p:nvPicPr>
          <p:cNvPr id="15" name="Picture 14" descr="Icon&#10;&#10;Description automatically generated">
            <a:extLst>
              <a:ext uri="{FF2B5EF4-FFF2-40B4-BE49-F238E27FC236}">
                <a16:creationId xmlns:a16="http://schemas.microsoft.com/office/drawing/2014/main" id="{6C05B042-C8E5-DEAC-C7A1-6A1DE1E427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28560"/>
            <a:ext cx="838200" cy="8382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78C67E1-E1E9-591A-2809-7D306F6B3CA8}"/>
              </a:ext>
            </a:extLst>
          </p:cNvPr>
          <p:cNvSpPr/>
          <p:nvPr/>
        </p:nvSpPr>
        <p:spPr>
          <a:xfrm>
            <a:off x="356135" y="192505"/>
            <a:ext cx="5977288" cy="462013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Main </a:t>
            </a:r>
            <a:r>
              <a:rPr lang="en-IN" sz="2400">
                <a:solidFill>
                  <a:srgbClr val="00B050"/>
                </a:solidFill>
              </a:rPr>
              <a:t>function</a:t>
            </a:r>
            <a:r>
              <a:rPr lang="en-IN" sz="2400"/>
              <a:t> called from </a:t>
            </a:r>
            <a:r>
              <a:rPr lang="en-IN" sz="2400" i="1" err="1">
                <a:solidFill>
                  <a:srgbClr val="C00000"/>
                </a:solidFill>
              </a:rPr>
              <a:t>shrink_zones</a:t>
            </a:r>
            <a:endParaRPr lang="en-IN" sz="2400" i="1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872102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9B43285-B1F4-924C-6B88-0BD2E06BE045}"/>
              </a:ext>
            </a:extLst>
          </p:cNvPr>
          <p:cNvSpPr txBox="1"/>
          <p:nvPr/>
        </p:nvSpPr>
        <p:spPr>
          <a:xfrm>
            <a:off x="239486" y="2314098"/>
            <a:ext cx="11212286" cy="378565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!</a:t>
            </a:r>
            <a:r>
              <a:rPr lang="en-US" sz="24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swappiness</a:t>
            </a:r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type 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LRU_GEN_FILE;</a:t>
            </a:r>
          </a:p>
          <a:p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min_seq</a:t>
            </a:r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[LRU_GEN_ANON] 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min_seq</a:t>
            </a:r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[LRU_GEN_FILE])</a:t>
            </a:r>
          </a:p>
          <a:p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type 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LRU_GEN_ANON;</a:t>
            </a:r>
          </a:p>
          <a:p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24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swappiness</a:t>
            </a:r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type 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LRU_GEN_FILE;</a:t>
            </a:r>
          </a:p>
          <a:p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24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swappiness</a:t>
            </a:r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200</a:t>
            </a:r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type 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LRU_GEN_ANON;</a:t>
            </a:r>
          </a:p>
          <a:p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else</a:t>
            </a:r>
            <a:endParaRPr lang="en-US" sz="24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type 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get_type_to_scan</a:t>
            </a:r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lruvec</a:t>
            </a:r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swappiness</a:t>
            </a:r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tier</a:t>
            </a:r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7E614B-8563-5D17-53A0-66FCC24ED3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9" y="570459"/>
            <a:ext cx="7696201" cy="625475"/>
          </a:xfrm>
        </p:spPr>
        <p:txBody>
          <a:bodyPr>
            <a:normAutofit fontScale="90000"/>
          </a:bodyPr>
          <a:lstStyle/>
          <a:p>
            <a:r>
              <a:rPr lang="en-US" i="1" err="1"/>
              <a:t>evict_folios</a:t>
            </a:r>
            <a:r>
              <a:rPr lang="en-US" i="1"/>
              <a:t> </a:t>
            </a:r>
            <a:r>
              <a:rPr lang="en-US">
                <a:sym typeface="Wingdings" panose="05000000000000000000" pitchFamily="2" charset="2"/>
              </a:rPr>
              <a:t></a:t>
            </a:r>
            <a:r>
              <a:rPr lang="en-US" i="1">
                <a:sym typeface="Wingdings" panose="05000000000000000000" pitchFamily="2" charset="2"/>
              </a:rPr>
              <a:t> </a:t>
            </a:r>
            <a:r>
              <a:rPr lang="en-US" i="1" err="1"/>
              <a:t>isolate_folios</a:t>
            </a:r>
            <a:endParaRPr lang="en-US" i="1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32C7F6-DEAB-D80C-7194-3CCDAE98CB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CF48A3-4B30-2FCE-2CBF-9D6ED67C9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73</a:t>
            </a:fld>
            <a:endParaRPr lang="en-US"/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273F48EB-C247-1AE0-3C06-1E09FCC593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2313" y="1995169"/>
            <a:ext cx="656900" cy="58710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C563983-5E37-CF53-03D8-47A83CA775D0}"/>
              </a:ext>
            </a:extLst>
          </p:cNvPr>
          <p:cNvSpPr/>
          <p:nvPr/>
        </p:nvSpPr>
        <p:spPr>
          <a:xfrm>
            <a:off x="7881258" y="651265"/>
            <a:ext cx="2579915" cy="48926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/mm/</a:t>
            </a:r>
            <a:r>
              <a:rPr lang="en-US" sz="2400" err="1">
                <a:solidFill>
                  <a:schemeClr val="accent5">
                    <a:lumMod val="50000"/>
                  </a:schemeClr>
                </a:solidFill>
              </a:rPr>
              <a:t>vmscan.c</a:t>
            </a:r>
            <a:endParaRPr lang="en-US" sz="240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EE78CAA-418A-5E81-8F3E-8D77DF700B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5567" y="659997"/>
            <a:ext cx="555691" cy="46233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D8ADCE5-3255-810E-5D6B-0100D086A028}"/>
              </a:ext>
            </a:extLst>
          </p:cNvPr>
          <p:cNvSpPr/>
          <p:nvPr/>
        </p:nvSpPr>
        <p:spPr>
          <a:xfrm>
            <a:off x="5083631" y="1597932"/>
            <a:ext cx="5377542" cy="62547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ANON = 0, FILE = 1, ANON_AND_FILE = 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9C5E201-AEF5-3F05-5E88-FD54FE6D80CC}"/>
              </a:ext>
            </a:extLst>
          </p:cNvPr>
          <p:cNvSpPr/>
          <p:nvPr/>
        </p:nvSpPr>
        <p:spPr>
          <a:xfrm>
            <a:off x="3729468" y="1539467"/>
            <a:ext cx="1680731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0" cap="none" spc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type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3F32FA5-9D4D-DD8B-160D-1467EB883F6E}"/>
              </a:ext>
            </a:extLst>
          </p:cNvPr>
          <p:cNvSpPr/>
          <p:nvPr/>
        </p:nvSpPr>
        <p:spPr>
          <a:xfrm>
            <a:off x="6694455" y="2495479"/>
            <a:ext cx="3472542" cy="498384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Default if </a:t>
            </a:r>
            <a:r>
              <a:rPr lang="en-US" sz="2400" b="1" err="1">
                <a:solidFill>
                  <a:schemeClr val="accent1"/>
                </a:solidFill>
              </a:rPr>
              <a:t>swappiness</a:t>
            </a:r>
            <a:r>
              <a:rPr lang="en-US" sz="2400"/>
              <a:t> = 0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5F822481-C3F6-E9E4-9C6C-2E57715F5FA6}"/>
              </a:ext>
            </a:extLst>
          </p:cNvPr>
          <p:cNvSpPr/>
          <p:nvPr/>
        </p:nvSpPr>
        <p:spPr>
          <a:xfrm>
            <a:off x="6694455" y="3525369"/>
            <a:ext cx="3472542" cy="338769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ANON is </a:t>
            </a:r>
            <a:r>
              <a:rPr lang="en-US" sz="2400">
                <a:solidFill>
                  <a:srgbClr val="FF0000"/>
                </a:solidFill>
              </a:rPr>
              <a:t>older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2719C5BA-F325-6452-6244-5E6346CE8010}"/>
              </a:ext>
            </a:extLst>
          </p:cNvPr>
          <p:cNvSpPr/>
          <p:nvPr/>
        </p:nvSpPr>
        <p:spPr>
          <a:xfrm>
            <a:off x="6694455" y="4114105"/>
            <a:ext cx="3969873" cy="338769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Choose FILE if </a:t>
            </a:r>
            <a:r>
              <a:rPr lang="en-US" sz="2400" b="1" err="1">
                <a:solidFill>
                  <a:srgbClr val="0070C0"/>
                </a:solidFill>
              </a:rPr>
              <a:t>swappiness</a:t>
            </a:r>
            <a:r>
              <a:rPr lang="en-US" sz="2400"/>
              <a:t> = 1</a:t>
            </a:r>
            <a:endParaRPr lang="en-US" sz="2400">
              <a:solidFill>
                <a:srgbClr val="FF0000"/>
              </a:solidFill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656E05E2-14FA-C8A6-0480-8F92D0028C55}"/>
              </a:ext>
            </a:extLst>
          </p:cNvPr>
          <p:cNvSpPr/>
          <p:nvPr/>
        </p:nvSpPr>
        <p:spPr>
          <a:xfrm>
            <a:off x="6694455" y="4886520"/>
            <a:ext cx="4509699" cy="442322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Choose ANON if </a:t>
            </a:r>
            <a:r>
              <a:rPr lang="en-US" sz="2400" b="1" err="1">
                <a:solidFill>
                  <a:srgbClr val="0070C0"/>
                </a:solidFill>
              </a:rPr>
              <a:t>swappiness</a:t>
            </a:r>
            <a:r>
              <a:rPr lang="en-US" sz="2400"/>
              <a:t> = 200</a:t>
            </a:r>
            <a:endParaRPr lang="en-US" sz="2400">
              <a:solidFill>
                <a:srgbClr val="FF0000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86493DF-B423-F28A-3979-BAFAE85E9A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53831" y="5644490"/>
            <a:ext cx="1255137" cy="1142302"/>
          </a:xfrm>
          <a:prstGeom prst="rect">
            <a:avLst/>
          </a:prstGeom>
        </p:spPr>
      </p:pic>
      <p:pic>
        <p:nvPicPr>
          <p:cNvPr id="14" name="Picture 13" descr="Icon&#10;&#10;Description automatically generated">
            <a:extLst>
              <a:ext uri="{FF2B5EF4-FFF2-40B4-BE49-F238E27FC236}">
                <a16:creationId xmlns:a16="http://schemas.microsoft.com/office/drawing/2014/main" id="{E2C78E67-635B-F862-0A3E-EDCEA28B061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6574"/>
            <a:ext cx="838200" cy="8382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1A9ADE6D-B970-94BE-973B-BF99E676609E}"/>
              </a:ext>
            </a:extLst>
          </p:cNvPr>
          <p:cNvSpPr/>
          <p:nvPr/>
        </p:nvSpPr>
        <p:spPr>
          <a:xfrm>
            <a:off x="1021090" y="1511212"/>
            <a:ext cx="2579914" cy="6664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Find the type that should be evicted</a:t>
            </a:r>
          </a:p>
        </p:txBody>
      </p:sp>
    </p:spTree>
    <p:extLst>
      <p:ext uri="{BB962C8B-B14F-4D97-AF65-F5344CB8AC3E}">
        <p14:creationId xmlns:p14="http://schemas.microsoft.com/office/powerpoint/2010/main" val="366005731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B9465-ACC7-48A5-B8D1-2BA266DD4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651" y="0"/>
            <a:ext cx="12475029" cy="1325563"/>
          </a:xfrm>
        </p:spPr>
        <p:txBody>
          <a:bodyPr/>
          <a:lstStyle/>
          <a:p>
            <a:r>
              <a:rPr lang="en-US" i="1" err="1"/>
              <a:t>get_type_to_scan</a:t>
            </a:r>
            <a:r>
              <a:rPr lang="en-US" i="1"/>
              <a:t> (</a:t>
            </a:r>
            <a:r>
              <a:rPr lang="en-US" i="1" err="1"/>
              <a:t>lruvec</a:t>
            </a:r>
            <a:r>
              <a:rPr lang="en-US" i="1"/>
              <a:t>, </a:t>
            </a:r>
            <a:r>
              <a:rPr lang="en-US" i="1" err="1"/>
              <a:t>swappiness</a:t>
            </a:r>
            <a:r>
              <a:rPr lang="en-US" i="1"/>
              <a:t>, int *</a:t>
            </a:r>
            <a:r>
              <a:rPr lang="en-US" i="1" err="1"/>
              <a:t>tier_idx</a:t>
            </a:r>
            <a:r>
              <a:rPr lang="en-US" i="1"/>
              <a:t>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0CA29D-AF9D-E938-85F1-3D7FC4B041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0A8394-32BB-FB1D-F230-866B329B24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74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919C8F-2BEA-FCE2-8DC2-6F156616037B}"/>
              </a:ext>
            </a:extLst>
          </p:cNvPr>
          <p:cNvSpPr txBox="1"/>
          <p:nvPr/>
        </p:nvSpPr>
        <p:spPr>
          <a:xfrm>
            <a:off x="970786" y="2791504"/>
            <a:ext cx="11051168" cy="267765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gain</a:t>
            </a:r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[ANON_AND_FILE] 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{</a:t>
            </a:r>
            <a:r>
              <a:rPr lang="en-US" sz="24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swappiness</a:t>
            </a:r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200</a:t>
            </a:r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swappiness</a:t>
            </a:r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};</a:t>
            </a:r>
            <a:endParaRPr lang="en-US" sz="24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endParaRPr lang="en-US" sz="24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read_ctrl_pos</a:t>
            </a:r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lruvec</a:t>
            </a:r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LRU_GEN_ANON, 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gain</a:t>
            </a:r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[LRU_GEN_ANON], 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sp</a:t>
            </a:r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2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read_ctrl_pos</a:t>
            </a:r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lruvec</a:t>
            </a:r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LRU_GEN_FILE, 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gain</a:t>
            </a:r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[LRU_GEN_FILE], 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pv</a:t>
            </a:r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2400" b="1" dirty="0"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positive_ctrl_err</a:t>
            </a:r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sp</a:t>
            </a:r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pv</a:t>
            </a:r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endParaRPr lang="en-US" sz="24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sz="2400" b="1" dirty="0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1" dirty="0"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   </a:t>
            </a:r>
            <a:r>
              <a:rPr lang="en-US" sz="2400" b="1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/* If (Error = 1) return FILE else ANON */</a:t>
            </a:r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F4C5297C-59A1-8ED7-D03D-160FB19B0A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43039" y="2354839"/>
            <a:ext cx="656900" cy="587104"/>
          </a:xfrm>
          <a:prstGeom prst="rect">
            <a:avLst/>
          </a:prstGeom>
        </p:spPr>
      </p:pic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FBC4F390-6A7A-87D7-EAFE-C68FCB4BCBDB}"/>
              </a:ext>
            </a:extLst>
          </p:cNvPr>
          <p:cNvSpPr/>
          <p:nvPr/>
        </p:nvSpPr>
        <p:spPr>
          <a:xfrm>
            <a:off x="1594205" y="1435588"/>
            <a:ext cx="3758380" cy="1003609"/>
          </a:xfrm>
          <a:prstGeom prst="wedgeRoundRectCallout">
            <a:avLst>
              <a:gd name="adj1" fmla="val -49059"/>
              <a:gd name="adj2" fmla="val 174722"/>
              <a:gd name="adj3" fmla="val 16667"/>
            </a:avLst>
          </a:prstGeom>
          <a:solidFill>
            <a:srgbClr val="4472C4">
              <a:alpha val="2902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chemeClr val="tx1"/>
                </a:solidFill>
              </a:rPr>
              <a:t>Collect the number of total and </a:t>
            </a:r>
            <a:r>
              <a:rPr lang="en-US" sz="2400" b="1" err="1">
                <a:solidFill>
                  <a:schemeClr val="tx1"/>
                </a:solidFill>
              </a:rPr>
              <a:t>refault</a:t>
            </a:r>
            <a:r>
              <a:rPr lang="en-US" sz="2400" b="1">
                <a:solidFill>
                  <a:schemeClr val="tx1"/>
                </a:solidFill>
              </a:rPr>
              <a:t> accesses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97B7F998-F397-BAD2-0816-190596958384}"/>
              </a:ext>
            </a:extLst>
          </p:cNvPr>
          <p:cNvSpPr/>
          <p:nvPr/>
        </p:nvSpPr>
        <p:spPr>
          <a:xfrm>
            <a:off x="10905423" y="3570973"/>
            <a:ext cx="664143" cy="394635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400" err="1"/>
          </a:p>
        </p:txBody>
      </p: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5803921E-7E02-C138-9FD7-8BFC1ACC9C64}"/>
              </a:ext>
            </a:extLst>
          </p:cNvPr>
          <p:cNvSpPr/>
          <p:nvPr/>
        </p:nvSpPr>
        <p:spPr>
          <a:xfrm>
            <a:off x="9500136" y="1762228"/>
            <a:ext cx="2608446" cy="684443"/>
          </a:xfrm>
          <a:prstGeom prst="wedgeRoundRectCallout">
            <a:avLst>
              <a:gd name="adj1" fmla="val 17996"/>
              <a:gd name="adj2" fmla="val 227591"/>
              <a:gd name="adj3" fmla="val 16667"/>
            </a:avLst>
          </a:prstGeom>
          <a:solidFill>
            <a:srgbClr val="4472C4">
              <a:alpha val="2902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chemeClr val="tx1"/>
                </a:solidFill>
              </a:rPr>
              <a:t>Set point is ANON, tier = 0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689EA4AD-7F6B-EA61-006A-B888792FAEAC}"/>
              </a:ext>
            </a:extLst>
          </p:cNvPr>
          <p:cNvSpPr/>
          <p:nvPr/>
        </p:nvSpPr>
        <p:spPr>
          <a:xfrm>
            <a:off x="5969577" y="1318089"/>
            <a:ext cx="3171410" cy="11211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/>
              <a:t>Choose the type that has the lower  normalized </a:t>
            </a:r>
            <a:r>
              <a:rPr lang="en-IN" sz="2400" dirty="0" err="1"/>
              <a:t>refault</a:t>
            </a:r>
            <a:r>
              <a:rPr lang="en-IN" sz="2400" dirty="0"/>
              <a:t> rate</a:t>
            </a:r>
          </a:p>
        </p:txBody>
      </p:sp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004EB53A-C174-EF8F-9A0A-EDB0C979ED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1733" y="1170270"/>
            <a:ext cx="515688" cy="515688"/>
          </a:xfrm>
          <a:prstGeom prst="rect">
            <a:avLst/>
          </a:prstGeom>
        </p:spPr>
      </p:pic>
      <p:sp>
        <p:nvSpPr>
          <p:cNvPr id="13" name="Speech Bubble: Rectangle with Corners Rounded 12">
            <a:extLst>
              <a:ext uri="{FF2B5EF4-FFF2-40B4-BE49-F238E27FC236}">
                <a16:creationId xmlns:a16="http://schemas.microsoft.com/office/drawing/2014/main" id="{C05FD2C0-86EF-9E86-915A-B39F96742E5B}"/>
              </a:ext>
            </a:extLst>
          </p:cNvPr>
          <p:cNvSpPr/>
          <p:nvPr/>
        </p:nvSpPr>
        <p:spPr>
          <a:xfrm>
            <a:off x="8922619" y="5451920"/>
            <a:ext cx="3137836" cy="1059750"/>
          </a:xfrm>
          <a:prstGeom prst="wedgeRoundRectCallout">
            <a:avLst>
              <a:gd name="adj1" fmla="val 28550"/>
              <a:gd name="adj2" fmla="val -155358"/>
              <a:gd name="adj3" fmla="val 16667"/>
            </a:avLst>
          </a:prstGeom>
          <a:solidFill>
            <a:srgbClr val="4472C4">
              <a:alpha val="2902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chemeClr val="tx1"/>
                </a:solidFill>
              </a:rPr>
              <a:t>The process variable: </a:t>
            </a:r>
            <a:r>
              <a:rPr lang="en-US" sz="2400" b="1" err="1">
                <a:solidFill>
                  <a:schemeClr val="tx1"/>
                </a:solidFill>
              </a:rPr>
              <a:t>refault</a:t>
            </a:r>
            <a:r>
              <a:rPr lang="en-US" sz="2400" b="1">
                <a:solidFill>
                  <a:schemeClr val="tx1"/>
                </a:solidFill>
              </a:rPr>
              <a:t> rate of tier=0 for FILE 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492853E6-240F-79F6-A43C-9EC369C9D1EF}"/>
              </a:ext>
            </a:extLst>
          </p:cNvPr>
          <p:cNvSpPr/>
          <p:nvPr/>
        </p:nvSpPr>
        <p:spPr>
          <a:xfrm>
            <a:off x="10943924" y="3965608"/>
            <a:ext cx="664143" cy="394635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400" err="1"/>
          </a:p>
        </p:txBody>
      </p:sp>
      <p:sp>
        <p:nvSpPr>
          <p:cNvPr id="15" name="Speech Bubble: Rectangle with Corners Rounded 14">
            <a:extLst>
              <a:ext uri="{FF2B5EF4-FFF2-40B4-BE49-F238E27FC236}">
                <a16:creationId xmlns:a16="http://schemas.microsoft.com/office/drawing/2014/main" id="{CC527597-3AA1-E2FB-2605-B7F16500C458}"/>
              </a:ext>
            </a:extLst>
          </p:cNvPr>
          <p:cNvSpPr/>
          <p:nvPr/>
        </p:nvSpPr>
        <p:spPr>
          <a:xfrm>
            <a:off x="941910" y="5769246"/>
            <a:ext cx="3137836" cy="805460"/>
          </a:xfrm>
          <a:prstGeom prst="wedgeRoundRectCallout">
            <a:avLst>
              <a:gd name="adj1" fmla="val 31551"/>
              <a:gd name="adj2" fmla="val -185508"/>
              <a:gd name="adj3" fmla="val 16667"/>
            </a:avLst>
          </a:prstGeom>
          <a:solidFill>
            <a:srgbClr val="FF9966">
              <a:alpha val="43137"/>
            </a:srgb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hlinkClick r:id="rId5" action="ppaction://hlinksldjump"/>
              </a:rPr>
              <a:t>logic for comparing the normalized </a:t>
            </a:r>
            <a:r>
              <a:rPr lang="en-US" sz="2400" dirty="0" err="1">
                <a:hlinkClick r:id="rId5" action="ppaction://hlinksldjump"/>
              </a:rPr>
              <a:t>refault</a:t>
            </a:r>
            <a:r>
              <a:rPr lang="en-US" sz="2400" dirty="0">
                <a:hlinkClick r:id="rId5" action="ppaction://hlinksldjump"/>
              </a:rPr>
              <a:t> rate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3660981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7D78EC-04C7-A521-04E2-F204B3B9D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943" y="245229"/>
            <a:ext cx="10515600" cy="1325563"/>
          </a:xfrm>
        </p:spPr>
        <p:txBody>
          <a:bodyPr/>
          <a:lstStyle/>
          <a:p>
            <a:r>
              <a:rPr lang="en-US" dirty="0"/>
              <a:t>In detail … </a:t>
            </a:r>
            <a:endParaRPr lang="en-US" i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02521C-D086-A1D2-1932-EDD0727448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25C1B2-1B1D-6785-EDE6-66497CBAAD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75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E8E9582-16C9-55A8-38A4-44AF1748DE39}"/>
              </a:ext>
            </a:extLst>
          </p:cNvPr>
          <p:cNvSpPr/>
          <p:nvPr/>
        </p:nvSpPr>
        <p:spPr>
          <a:xfrm>
            <a:off x="2933701" y="3134572"/>
            <a:ext cx="1273628" cy="7075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tier 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083EAB1-8D74-2386-DB3E-36B51A62E75F}"/>
              </a:ext>
            </a:extLst>
          </p:cNvPr>
          <p:cNvSpPr/>
          <p:nvPr/>
        </p:nvSpPr>
        <p:spPr>
          <a:xfrm>
            <a:off x="4207329" y="3134571"/>
            <a:ext cx="1273628" cy="7075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tier 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DAD78A5-80B3-1C51-B78F-62EA4DDD0ABB}"/>
              </a:ext>
            </a:extLst>
          </p:cNvPr>
          <p:cNvSpPr/>
          <p:nvPr/>
        </p:nvSpPr>
        <p:spPr>
          <a:xfrm>
            <a:off x="5426530" y="3134571"/>
            <a:ext cx="1273628" cy="7075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tier 2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081FF22-0137-FE63-229C-6F5C68CB6997}"/>
              </a:ext>
            </a:extLst>
          </p:cNvPr>
          <p:cNvSpPr/>
          <p:nvPr/>
        </p:nvSpPr>
        <p:spPr>
          <a:xfrm>
            <a:off x="6700158" y="3134571"/>
            <a:ext cx="1273628" cy="7075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tier 3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934DBC9-8CFB-CAAE-2C11-AEE3CAB0E126}"/>
              </a:ext>
            </a:extLst>
          </p:cNvPr>
          <p:cNvSpPr/>
          <p:nvPr/>
        </p:nvSpPr>
        <p:spPr>
          <a:xfrm>
            <a:off x="7973786" y="3134570"/>
            <a:ext cx="1273628" cy="7075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tier 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693A689-50BF-50E8-67AC-5B5EF9E7829C}"/>
              </a:ext>
            </a:extLst>
          </p:cNvPr>
          <p:cNvSpPr txBox="1"/>
          <p:nvPr/>
        </p:nvSpPr>
        <p:spPr>
          <a:xfrm>
            <a:off x="114300" y="3134570"/>
            <a:ext cx="260680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  <a:latin typeface="Comic Sans MS" panose="030F0702030302020204" pitchFamily="66" charset="0"/>
              </a:rPr>
              <a:t>Type chosen for </a:t>
            </a:r>
            <a:br>
              <a:rPr lang="en-US" sz="2400" dirty="0">
                <a:solidFill>
                  <a:srgbClr val="0070C0"/>
                </a:solidFill>
                <a:latin typeface="Comic Sans MS" panose="030F0702030302020204" pitchFamily="66" charset="0"/>
              </a:rPr>
            </a:br>
            <a:r>
              <a:rPr lang="en-US" sz="2400" dirty="0">
                <a:solidFill>
                  <a:srgbClr val="0070C0"/>
                </a:solidFill>
                <a:latin typeface="Comic Sans MS" panose="030F0702030302020204" pitchFamily="66" charset="0"/>
              </a:rPr>
              <a:t>eviction (FILE/</a:t>
            </a:r>
            <a:br>
              <a:rPr lang="en-US" sz="2400" dirty="0">
                <a:solidFill>
                  <a:srgbClr val="0070C0"/>
                </a:solidFill>
                <a:latin typeface="Comic Sans MS" panose="030F0702030302020204" pitchFamily="66" charset="0"/>
              </a:rPr>
            </a:br>
            <a:r>
              <a:rPr lang="en-US" sz="2400" dirty="0">
                <a:solidFill>
                  <a:srgbClr val="0070C0"/>
                </a:solidFill>
                <a:latin typeface="Comic Sans MS" panose="030F0702030302020204" pitchFamily="66" charset="0"/>
              </a:rPr>
              <a:t>ANON)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40D240B-35A2-171D-5B58-8496F60B3C38}"/>
              </a:ext>
            </a:extLst>
          </p:cNvPr>
          <p:cNvSpPr/>
          <p:nvPr/>
        </p:nvSpPr>
        <p:spPr>
          <a:xfrm>
            <a:off x="2933701" y="4574692"/>
            <a:ext cx="1273628" cy="70757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tier 0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193EAA6-B339-53D1-683E-808553D393A0}"/>
              </a:ext>
            </a:extLst>
          </p:cNvPr>
          <p:cNvSpPr/>
          <p:nvPr/>
        </p:nvSpPr>
        <p:spPr>
          <a:xfrm>
            <a:off x="4207329" y="4574691"/>
            <a:ext cx="1273628" cy="70757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tier 1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37DA66B-63BF-436D-19F6-4CC2D510522A}"/>
              </a:ext>
            </a:extLst>
          </p:cNvPr>
          <p:cNvSpPr/>
          <p:nvPr/>
        </p:nvSpPr>
        <p:spPr>
          <a:xfrm>
            <a:off x="5426530" y="4574691"/>
            <a:ext cx="1273628" cy="70757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tier 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E175E30-A65E-FA31-24A2-C54DE736AE17}"/>
              </a:ext>
            </a:extLst>
          </p:cNvPr>
          <p:cNvSpPr/>
          <p:nvPr/>
        </p:nvSpPr>
        <p:spPr>
          <a:xfrm>
            <a:off x="6700158" y="4574691"/>
            <a:ext cx="1273628" cy="70757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tier 3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EA4D279-9B1F-3F01-FCD7-CA1700DF840A}"/>
              </a:ext>
            </a:extLst>
          </p:cNvPr>
          <p:cNvSpPr/>
          <p:nvPr/>
        </p:nvSpPr>
        <p:spPr>
          <a:xfrm>
            <a:off x="7973786" y="4574690"/>
            <a:ext cx="1273628" cy="70757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tier 4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B5199FC-F0C2-5819-0DD7-1C30F7F02B4F}"/>
              </a:ext>
            </a:extLst>
          </p:cNvPr>
          <p:cNvSpPr txBox="1"/>
          <p:nvPr/>
        </p:nvSpPr>
        <p:spPr>
          <a:xfrm>
            <a:off x="114300" y="4574690"/>
            <a:ext cx="18886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  <a:latin typeface="Comic Sans MS" panose="030F0702030302020204" pitchFamily="66" charset="0"/>
              </a:rPr>
              <a:t>Other type 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F4CA84E-5FE2-6363-FF0C-F3454D65C350}"/>
              </a:ext>
            </a:extLst>
          </p:cNvPr>
          <p:cNvCxnSpPr>
            <a:cxnSpLocks/>
            <a:stCxn id="12" idx="0"/>
            <a:endCxn id="6" idx="2"/>
          </p:cNvCxnSpPr>
          <p:nvPr/>
        </p:nvCxnSpPr>
        <p:spPr>
          <a:xfrm flipV="1">
            <a:off x="3570515" y="3842143"/>
            <a:ext cx="0" cy="73254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3F94C35-AA76-E7BA-A6F9-389FA41E9CA0}"/>
              </a:ext>
            </a:extLst>
          </p:cNvPr>
          <p:cNvCxnSpPr>
            <a:cxnSpLocks/>
            <a:stCxn id="12" idx="0"/>
            <a:endCxn id="7" idx="2"/>
          </p:cNvCxnSpPr>
          <p:nvPr/>
        </p:nvCxnSpPr>
        <p:spPr>
          <a:xfrm flipV="1">
            <a:off x="3570515" y="3842142"/>
            <a:ext cx="1273628" cy="7325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18C24BA7-8154-CA1A-D354-209074AC295C}"/>
              </a:ext>
            </a:extLst>
          </p:cNvPr>
          <p:cNvSpPr/>
          <p:nvPr/>
        </p:nvSpPr>
        <p:spPr>
          <a:xfrm>
            <a:off x="3931591" y="4021527"/>
            <a:ext cx="371398" cy="313372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&gt;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63312391-E76C-68C7-CBAF-3C30E7BC723C}"/>
              </a:ext>
            </a:extLst>
          </p:cNvPr>
          <p:cNvSpPr/>
          <p:nvPr/>
        </p:nvSpPr>
        <p:spPr>
          <a:xfrm>
            <a:off x="3174392" y="4021527"/>
            <a:ext cx="371398" cy="313372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&gt;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55ED09E-ACDA-5AE0-5AF6-B21F5F4E94E7}"/>
              </a:ext>
            </a:extLst>
          </p:cNvPr>
          <p:cNvCxnSpPr>
            <a:cxnSpLocks/>
            <a:stCxn id="12" idx="0"/>
            <a:endCxn id="8" idx="2"/>
          </p:cNvCxnSpPr>
          <p:nvPr/>
        </p:nvCxnSpPr>
        <p:spPr>
          <a:xfrm flipV="1">
            <a:off x="3570515" y="3842142"/>
            <a:ext cx="2492829" cy="7325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B1534A8B-6EF4-60AD-74AE-F4986BE07A95}"/>
              </a:ext>
            </a:extLst>
          </p:cNvPr>
          <p:cNvSpPr/>
          <p:nvPr/>
        </p:nvSpPr>
        <p:spPr>
          <a:xfrm>
            <a:off x="4890639" y="4021527"/>
            <a:ext cx="371398" cy="313372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&gt;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1D5A1FB-F2D4-8E88-D148-30333D02350C}"/>
              </a:ext>
            </a:extLst>
          </p:cNvPr>
          <p:cNvCxnSpPr>
            <a:cxnSpLocks/>
            <a:endCxn id="9" idx="2"/>
          </p:cNvCxnSpPr>
          <p:nvPr/>
        </p:nvCxnSpPr>
        <p:spPr>
          <a:xfrm flipV="1">
            <a:off x="3651846" y="3842142"/>
            <a:ext cx="3685126" cy="73254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36">
            <a:extLst>
              <a:ext uri="{FF2B5EF4-FFF2-40B4-BE49-F238E27FC236}">
                <a16:creationId xmlns:a16="http://schemas.microsoft.com/office/drawing/2014/main" id="{5453D121-5CB6-65C9-DEE2-47562A40B984}"/>
              </a:ext>
            </a:extLst>
          </p:cNvPr>
          <p:cNvSpPr/>
          <p:nvPr/>
        </p:nvSpPr>
        <p:spPr>
          <a:xfrm>
            <a:off x="6157390" y="4051730"/>
            <a:ext cx="371398" cy="313372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&lt;</a:t>
            </a:r>
          </a:p>
        </p:txBody>
      </p:sp>
      <p:sp>
        <p:nvSpPr>
          <p:cNvPr id="38" name="Speech Bubble: Rectangle with Corners Rounded 37">
            <a:extLst>
              <a:ext uri="{FF2B5EF4-FFF2-40B4-BE49-F238E27FC236}">
                <a16:creationId xmlns:a16="http://schemas.microsoft.com/office/drawing/2014/main" id="{77B25DB1-9F38-5A68-FB01-B9F60FC92EAD}"/>
              </a:ext>
            </a:extLst>
          </p:cNvPr>
          <p:cNvSpPr/>
          <p:nvPr/>
        </p:nvSpPr>
        <p:spPr>
          <a:xfrm>
            <a:off x="1834244" y="1901083"/>
            <a:ext cx="2841171" cy="707571"/>
          </a:xfrm>
          <a:prstGeom prst="wedgeRoundRectCallout">
            <a:avLst>
              <a:gd name="adj1" fmla="val 726"/>
              <a:gd name="adj2" fmla="val 125766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lower normalized </a:t>
            </a:r>
            <a:r>
              <a:rPr lang="en-US" sz="2400" dirty="0" err="1"/>
              <a:t>refault</a:t>
            </a:r>
            <a:r>
              <a:rPr lang="en-US" sz="2400" dirty="0"/>
              <a:t> rate</a:t>
            </a:r>
          </a:p>
        </p:txBody>
      </p:sp>
      <p:sp>
        <p:nvSpPr>
          <p:cNvPr id="39" name="Speech Bubble: Rectangle with Corners Rounded 38">
            <a:extLst>
              <a:ext uri="{FF2B5EF4-FFF2-40B4-BE49-F238E27FC236}">
                <a16:creationId xmlns:a16="http://schemas.microsoft.com/office/drawing/2014/main" id="{30233D20-CA1C-5EA1-E0C7-F587DDDD7E2C}"/>
              </a:ext>
            </a:extLst>
          </p:cNvPr>
          <p:cNvSpPr/>
          <p:nvPr/>
        </p:nvSpPr>
        <p:spPr>
          <a:xfrm>
            <a:off x="5676904" y="1876742"/>
            <a:ext cx="2977240" cy="1048240"/>
          </a:xfrm>
          <a:prstGeom prst="wedgeRoundRectCallout">
            <a:avLst>
              <a:gd name="adj1" fmla="val 7307"/>
              <a:gd name="adj2" fmla="val 69688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tier at which the tier’s </a:t>
            </a:r>
            <a:r>
              <a:rPr lang="en-US" sz="2400" dirty="0" err="1"/>
              <a:t>refault</a:t>
            </a:r>
            <a:r>
              <a:rPr lang="en-US" sz="2400" dirty="0"/>
              <a:t> rate is higher </a:t>
            </a:r>
          </a:p>
        </p:txBody>
      </p:sp>
      <p:sp>
        <p:nvSpPr>
          <p:cNvPr id="41" name="Left Brace 40">
            <a:extLst>
              <a:ext uri="{FF2B5EF4-FFF2-40B4-BE49-F238E27FC236}">
                <a16:creationId xmlns:a16="http://schemas.microsoft.com/office/drawing/2014/main" id="{D0FD8F7A-664C-F197-6536-C544B88D1241}"/>
              </a:ext>
            </a:extLst>
          </p:cNvPr>
          <p:cNvSpPr/>
          <p:nvPr/>
        </p:nvSpPr>
        <p:spPr>
          <a:xfrm rot="16200000">
            <a:off x="7803825" y="2825149"/>
            <a:ext cx="365125" cy="2522057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Speech Bubble: Rectangle with Corners Rounded 41">
            <a:extLst>
              <a:ext uri="{FF2B5EF4-FFF2-40B4-BE49-F238E27FC236}">
                <a16:creationId xmlns:a16="http://schemas.microsoft.com/office/drawing/2014/main" id="{C44B9E8E-9394-5266-B91E-91EBD96696DC}"/>
              </a:ext>
            </a:extLst>
          </p:cNvPr>
          <p:cNvSpPr/>
          <p:nvPr/>
        </p:nvSpPr>
        <p:spPr>
          <a:xfrm>
            <a:off x="9726386" y="1752600"/>
            <a:ext cx="2226454" cy="2430343"/>
          </a:xfrm>
          <a:prstGeom prst="wedgeRoundRectCallout">
            <a:avLst>
              <a:gd name="adj1" fmla="val -70214"/>
              <a:gd name="adj2" fmla="val 42682"/>
              <a:gd name="adj3" fmla="val 16667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Increment the generations of folios in these tiers when they are scanned</a:t>
            </a:r>
          </a:p>
        </p:txBody>
      </p:sp>
      <p:pic>
        <p:nvPicPr>
          <p:cNvPr id="43" name="Picture 42" descr="Icon&#10;&#10;Description automatically generated">
            <a:extLst>
              <a:ext uri="{FF2B5EF4-FFF2-40B4-BE49-F238E27FC236}">
                <a16:creationId xmlns:a16="http://schemas.microsoft.com/office/drawing/2014/main" id="{F020DAA9-AB94-27BD-1278-6B7D60E05B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4701" y="976470"/>
            <a:ext cx="864371" cy="864371"/>
          </a:xfrm>
          <a:prstGeom prst="rect">
            <a:avLst/>
          </a:prstGeom>
        </p:spPr>
      </p:pic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392BDB3D-30DA-A423-7A7D-830AEB2CD81C}"/>
              </a:ext>
            </a:extLst>
          </p:cNvPr>
          <p:cNvSpPr/>
          <p:nvPr/>
        </p:nvSpPr>
        <p:spPr>
          <a:xfrm>
            <a:off x="1834244" y="5518919"/>
            <a:ext cx="8612123" cy="751634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Even if the generation is </a:t>
            </a:r>
            <a:r>
              <a:rPr lang="en-US" sz="2400" i="1" dirty="0" err="1"/>
              <a:t>min_seq</a:t>
            </a:r>
            <a:r>
              <a:rPr lang="en-US" sz="2400" dirty="0"/>
              <a:t>, if the folio is in a higher tier, give it another chance by incrementing its generation</a:t>
            </a:r>
          </a:p>
        </p:txBody>
      </p:sp>
      <p:pic>
        <p:nvPicPr>
          <p:cNvPr id="45" name="Picture 44" descr="A close up of a device&#10;&#10;Description automatically generated">
            <a:extLst>
              <a:ext uri="{FF2B5EF4-FFF2-40B4-BE49-F238E27FC236}">
                <a16:creationId xmlns:a16="http://schemas.microsoft.com/office/drawing/2014/main" id="{3846B8BE-918E-686D-E70D-CC2E41929FE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5346529"/>
            <a:ext cx="1266242" cy="1266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006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497FD6-512F-B670-772F-A7BF71523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rest of the </a:t>
            </a:r>
            <a:r>
              <a:rPr lang="en-US" i="1" err="1"/>
              <a:t>isolate_folios</a:t>
            </a:r>
            <a:r>
              <a:rPr lang="en-US" i="1"/>
              <a:t> </a:t>
            </a:r>
            <a:r>
              <a:rPr lang="en-US"/>
              <a:t>function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20A4EF-3231-8F69-9FBE-962D974266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0022AE-9210-0591-DB5D-6B506B95F0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76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E4E086-D2AB-44AE-224C-A7D9186ADBE4}"/>
              </a:ext>
            </a:extLst>
          </p:cNvPr>
          <p:cNvSpPr txBox="1"/>
          <p:nvPr/>
        </p:nvSpPr>
        <p:spPr>
          <a:xfrm>
            <a:off x="653408" y="1685039"/>
            <a:ext cx="10885184" cy="2308324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24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!</a:t>
            </a:r>
            <a:r>
              <a:rPr lang="en-US" sz="24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swappiness</a:t>
            </a:r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sz="24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ANON_AND_FILE; </a:t>
            </a:r>
            <a:r>
              <a:rPr lang="en-US" sz="24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 {</a:t>
            </a:r>
            <a:b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if(scanned = </a:t>
            </a:r>
            <a:r>
              <a:rPr lang="en-US" sz="2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scan_folios</a:t>
            </a:r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lruvec</a:t>
            </a:r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type, list, …) </a:t>
            </a:r>
            <a:r>
              <a:rPr lang="en-US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break</a:t>
            </a:r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sz="24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/* reset the type*/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</a:rPr>
              <a:t>	</a:t>
            </a:r>
          </a:p>
          <a:p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</a:rPr>
              <a:t>	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</a:rPr>
              <a:t>return scanned;</a:t>
            </a:r>
            <a:endParaRPr lang="en-US" sz="2400" b="0" dirty="0">
              <a:solidFill>
                <a:srgbClr val="FF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9E8DBB4F-170F-EC5D-4519-F9DC2047FD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69619" y="1291493"/>
            <a:ext cx="656900" cy="587104"/>
          </a:xfrm>
          <a:prstGeom prst="rect">
            <a:avLst/>
          </a:prstGeom>
        </p:spPr>
      </p:pic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BFD3A213-FBCD-11B1-7788-51134F6913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463724">
            <a:off x="8037455" y="5377576"/>
            <a:ext cx="1384522" cy="138452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6F58C7D-FB5E-75A8-96B3-1EC653CACC89}"/>
              </a:ext>
            </a:extLst>
          </p:cNvPr>
          <p:cNvSpPr txBox="1"/>
          <p:nvPr/>
        </p:nvSpPr>
        <p:spPr>
          <a:xfrm>
            <a:off x="4462257" y="5703303"/>
            <a:ext cx="35108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0070C0"/>
                </a:solidFill>
                <a:latin typeface="Comic Sans MS" panose="030F0702030302020204" pitchFamily="66" charset="0"/>
              </a:rPr>
              <a:t>more about </a:t>
            </a:r>
            <a:r>
              <a:rPr lang="en-US" sz="2400" err="1">
                <a:solidFill>
                  <a:srgbClr val="0070C0"/>
                </a:solidFill>
                <a:latin typeface="Comic Sans MS" panose="030F0702030302020204" pitchFamily="66" charset="0"/>
              </a:rPr>
              <a:t>scan_folios</a:t>
            </a:r>
            <a:endParaRPr lang="en-US" sz="2400">
              <a:solidFill>
                <a:srgbClr val="0070C0"/>
              </a:solidFill>
              <a:latin typeface="Comic Sans MS" panose="030F0702030302020204" pitchFamily="66" charset="0"/>
            </a:endParaRPr>
          </a:p>
        </p:txBody>
      </p:sp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47F63E57-30DA-0B8B-7FC8-4D3A8BC6C392}"/>
              </a:ext>
            </a:extLst>
          </p:cNvPr>
          <p:cNvSpPr/>
          <p:nvPr/>
        </p:nvSpPr>
        <p:spPr>
          <a:xfrm>
            <a:off x="3872371" y="4023723"/>
            <a:ext cx="3058886" cy="1488199"/>
          </a:xfrm>
          <a:prstGeom prst="wedgeRoundRectCallout">
            <a:avLst>
              <a:gd name="adj1" fmla="val 18913"/>
              <a:gd name="adj2" fmla="val -154476"/>
              <a:gd name="adj3" fmla="val 16667"/>
            </a:avLst>
          </a:prstGeom>
          <a:solidFill>
            <a:srgbClr val="4472C4">
              <a:alpha val="32157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Check if there are </a:t>
            </a:r>
            <a:r>
              <a:rPr lang="en-US" sz="2400" err="1">
                <a:solidFill>
                  <a:schemeClr val="tx1"/>
                </a:solidFill>
              </a:rPr>
              <a:t>evictable</a:t>
            </a:r>
            <a:r>
              <a:rPr lang="en-US" sz="2400">
                <a:solidFill>
                  <a:schemeClr val="tx1"/>
                </a:solidFill>
              </a:rPr>
              <a:t> folios and return the number of such folios</a:t>
            </a:r>
          </a:p>
        </p:txBody>
      </p:sp>
    </p:spTree>
    <p:extLst>
      <p:ext uri="{BB962C8B-B14F-4D97-AF65-F5344CB8AC3E}">
        <p14:creationId xmlns:p14="http://schemas.microsoft.com/office/powerpoint/2010/main" val="157845915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F6408-0597-C269-F21F-55AB0F18B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err="1"/>
              <a:t>evict_folios</a:t>
            </a:r>
            <a:r>
              <a:rPr lang="en-US" i="1"/>
              <a:t> </a:t>
            </a:r>
            <a:r>
              <a:rPr lang="en-US" i="1">
                <a:sym typeface="Wingdings" panose="05000000000000000000" pitchFamily="2" charset="2"/>
              </a:rPr>
              <a:t> </a:t>
            </a:r>
            <a:r>
              <a:rPr lang="en-US" i="1" err="1">
                <a:sym typeface="Wingdings" panose="05000000000000000000" pitchFamily="2" charset="2"/>
              </a:rPr>
              <a:t>isolate_folios</a:t>
            </a:r>
            <a:r>
              <a:rPr lang="en-US" i="1">
                <a:sym typeface="Wingdings" panose="05000000000000000000" pitchFamily="2" charset="2"/>
              </a:rPr>
              <a:t>  </a:t>
            </a:r>
            <a:r>
              <a:rPr lang="en-US" i="1" err="1"/>
              <a:t>scan_folios</a:t>
            </a:r>
            <a:endParaRPr lang="en-US" i="1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504AE6-53DA-9F6D-259A-585D7FB597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83EA48-7C0A-9E12-152F-E135201FB3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77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07E43B-34DB-D1F6-748B-273BB83133C6}"/>
              </a:ext>
            </a:extLst>
          </p:cNvPr>
          <p:cNvSpPr txBox="1"/>
          <p:nvPr/>
        </p:nvSpPr>
        <p:spPr>
          <a:xfrm>
            <a:off x="979844" y="3107844"/>
            <a:ext cx="1067185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lvl="1" indent="-457200">
              <a:buFont typeface="+mj-lt"/>
              <a:buAutoNum type="arabicPeriod"/>
            </a:pPr>
            <a:r>
              <a:rPr lang="en-US" sz="2400" dirty="0">
                <a:solidFill>
                  <a:srgbClr val="FF0000"/>
                </a:solidFill>
              </a:rPr>
              <a:t>Iterate</a:t>
            </a:r>
            <a:r>
              <a:rPr lang="en-US" sz="2400" dirty="0"/>
              <a:t> through the </a:t>
            </a:r>
            <a:r>
              <a:rPr lang="en-US" sz="2400" dirty="0">
                <a:solidFill>
                  <a:srgbClr val="0070C0"/>
                </a:solidFill>
              </a:rPr>
              <a:t>zones</a:t>
            </a:r>
            <a:r>
              <a:rPr lang="en-US" sz="2400" dirty="0"/>
              <a:t> that need to be </a:t>
            </a:r>
            <a:r>
              <a:rPr lang="en-US" sz="2400" dirty="0">
                <a:solidFill>
                  <a:srgbClr val="00B050"/>
                </a:solidFill>
              </a:rPr>
              <a:t>shrunk</a:t>
            </a:r>
            <a:r>
              <a:rPr lang="en-US" sz="2400" dirty="0"/>
              <a:t> (</a:t>
            </a:r>
            <a:r>
              <a:rPr lang="en-US" sz="2400" dirty="0">
                <a:solidFill>
                  <a:srgbClr val="002060"/>
                </a:solidFill>
              </a:rPr>
              <a:t>order</a:t>
            </a:r>
            <a:r>
              <a:rPr lang="en-US" sz="2400" dirty="0"/>
              <a:t>: 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descending</a:t>
            </a:r>
            <a:r>
              <a:rPr lang="en-US" sz="2400" dirty="0"/>
              <a:t>)</a:t>
            </a:r>
          </a:p>
          <a:p>
            <a:pPr marL="1428750" lvl="2" indent="-514350">
              <a:buFont typeface="+mj-lt"/>
              <a:buAutoNum type="romanUcPeriod"/>
            </a:pPr>
            <a:r>
              <a:rPr lang="en-US" sz="2400" dirty="0"/>
              <a:t>Iterate through all the </a:t>
            </a:r>
            <a:r>
              <a:rPr lang="en-US" sz="2400" dirty="0">
                <a:solidFill>
                  <a:srgbClr val="00B050"/>
                </a:solidFill>
              </a:rPr>
              <a:t>folios</a:t>
            </a:r>
            <a:r>
              <a:rPr lang="en-US" sz="2400" dirty="0"/>
              <a:t> pointed to by </a:t>
            </a:r>
            <a:br>
              <a:rPr lang="en-US" sz="2400" dirty="0"/>
            </a:br>
            <a:r>
              <a:rPr lang="en-US" sz="2400" dirty="0"/>
              <a:t> </a:t>
            </a:r>
            <a:r>
              <a:rPr lang="en-US" sz="2400" dirty="0" err="1"/>
              <a:t>lrugen</a:t>
            </a:r>
            <a:r>
              <a:rPr lang="en-US" sz="2400" dirty="0"/>
              <a:t>-&gt;lists[</a:t>
            </a:r>
            <a:r>
              <a:rPr lang="en-US" sz="2400" dirty="0" err="1"/>
              <a:t>min_seq</a:t>
            </a:r>
            <a:r>
              <a:rPr lang="en-US" sz="2400" dirty="0"/>
              <a:t>][type][zone]</a:t>
            </a:r>
          </a:p>
          <a:p>
            <a:pPr marL="1828800" lvl="3" indent="-457200">
              <a:buFont typeface="+mj-lt"/>
              <a:buAutoNum type="alphaLcParenR"/>
            </a:pPr>
            <a:r>
              <a:rPr lang="en-US" sz="2400" dirty="0"/>
              <a:t>Check that the </a:t>
            </a:r>
            <a:r>
              <a:rPr lang="en-US" sz="2400" dirty="0">
                <a:solidFill>
                  <a:srgbClr val="0070C0"/>
                </a:solidFill>
              </a:rPr>
              <a:t>folio</a:t>
            </a:r>
            <a:r>
              <a:rPr lang="en-US" sz="2400" dirty="0"/>
              <a:t> can be evicted</a:t>
            </a:r>
          </a:p>
          <a:p>
            <a:pPr marL="1828800" lvl="3" indent="-457200">
              <a:buFont typeface="+mj-lt"/>
              <a:buAutoNum type="alphaLcParenR"/>
            </a:pPr>
            <a:r>
              <a:rPr lang="en-US" sz="2400" dirty="0"/>
              <a:t>If the </a:t>
            </a:r>
            <a:r>
              <a:rPr lang="en-US" sz="2400" dirty="0">
                <a:solidFill>
                  <a:srgbClr val="0070C0"/>
                </a:solidFill>
              </a:rPr>
              <a:t>folio</a:t>
            </a:r>
            <a:r>
              <a:rPr lang="en-US" sz="2400" dirty="0"/>
              <a:t> is pinned, is being </a:t>
            </a:r>
            <a:r>
              <a:rPr lang="en-US" sz="2400" dirty="0">
                <a:solidFill>
                  <a:srgbClr val="7030A0"/>
                </a:solidFill>
              </a:rPr>
              <a:t>written</a:t>
            </a:r>
            <a:r>
              <a:rPr lang="en-US" sz="2400" dirty="0"/>
              <a:t> back, was recently accessed, or there is a </a:t>
            </a:r>
            <a:r>
              <a:rPr lang="en-US" sz="2400" dirty="0">
                <a:solidFill>
                  <a:srgbClr val="C00000"/>
                </a:solidFill>
              </a:rPr>
              <a:t>race</a:t>
            </a:r>
            <a:r>
              <a:rPr lang="en-US" sz="2400" dirty="0"/>
              <a:t> condition, </a:t>
            </a:r>
            <a:r>
              <a:rPr lang="en-US" sz="2400" dirty="0">
                <a:solidFill>
                  <a:srgbClr val="FF0000"/>
                </a:solidFill>
              </a:rPr>
              <a:t>skip</a:t>
            </a:r>
            <a:r>
              <a:rPr lang="en-US" sz="2400" dirty="0"/>
              <a:t> it</a:t>
            </a:r>
          </a:p>
          <a:p>
            <a:pPr marL="914400" lvl="1" indent="-457200">
              <a:buFont typeface="+mj-lt"/>
              <a:buAutoNum type="romanUcPeriod"/>
            </a:pPr>
            <a:r>
              <a:rPr lang="en-US" sz="2400" dirty="0"/>
              <a:t>Return the number of pages that can possibly be evicted, and a list of folios</a:t>
            </a:r>
          </a:p>
          <a:p>
            <a:pPr marL="1428750" lvl="2" indent="-514350">
              <a:buFont typeface="+mj-lt"/>
              <a:buAutoNum type="romanUcPeriod"/>
            </a:pPr>
            <a:r>
              <a:rPr lang="en-US" sz="2400" dirty="0"/>
              <a:t>This is the variable </a:t>
            </a:r>
            <a:r>
              <a:rPr lang="en-US" sz="2400" dirty="0">
                <a:solidFill>
                  <a:srgbClr val="0070C0"/>
                </a:solidFill>
              </a:rPr>
              <a:t>scanned</a:t>
            </a:r>
          </a:p>
          <a:p>
            <a:pPr marL="1428750" lvl="2" indent="-514350">
              <a:buFont typeface="+mj-lt"/>
              <a:buAutoNum type="romanUcPeriod"/>
            </a:pPr>
            <a:r>
              <a:rPr lang="en-US" sz="2400" i="1" dirty="0">
                <a:solidFill>
                  <a:srgbClr val="FF0000"/>
                </a:solidFill>
              </a:rPr>
              <a:t>list</a:t>
            </a:r>
            <a:r>
              <a:rPr lang="en-US" sz="2400" dirty="0"/>
              <a:t> variable </a:t>
            </a:r>
            <a:r>
              <a:rPr lang="en-US" sz="2400" dirty="0">
                <a:sym typeface="Wingdings" panose="05000000000000000000" pitchFamily="2" charset="2"/>
              </a:rPr>
              <a:t> list of possibly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  <a:sym typeface="Wingdings" panose="05000000000000000000" pitchFamily="2" charset="2"/>
              </a:rPr>
              <a:t>evictable</a:t>
            </a:r>
            <a:r>
              <a:rPr lang="en-US" sz="2400" dirty="0">
                <a:sym typeface="Wingdings" panose="05000000000000000000" pitchFamily="2" charset="2"/>
              </a:rPr>
              <a:t> folios</a:t>
            </a:r>
            <a:endParaRPr lang="en-US" sz="2400" dirty="0"/>
          </a:p>
        </p:txBody>
      </p:sp>
      <p:pic>
        <p:nvPicPr>
          <p:cNvPr id="14" name="Picture 13" descr="Icon&#10;&#10;Description automatically generated with medium confidence">
            <a:extLst>
              <a:ext uri="{FF2B5EF4-FFF2-40B4-BE49-F238E27FC236}">
                <a16:creationId xmlns:a16="http://schemas.microsoft.com/office/drawing/2014/main" id="{2137D899-BFE6-0F6C-09AF-3AD5860A46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rot="15876432" flipV="1">
            <a:off x="6799784" y="919522"/>
            <a:ext cx="1071064" cy="1542332"/>
          </a:xfrm>
          <a:prstGeom prst="rect">
            <a:avLst/>
          </a:prstGeom>
        </p:spPr>
      </p:pic>
      <p:pic>
        <p:nvPicPr>
          <p:cNvPr id="15" name="Picture 14" descr="Icon&#10;&#10;Description automatically generated with medium confidence">
            <a:extLst>
              <a:ext uri="{FF2B5EF4-FFF2-40B4-BE49-F238E27FC236}">
                <a16:creationId xmlns:a16="http://schemas.microsoft.com/office/drawing/2014/main" id="{5E3E434A-44F1-6E1F-1737-E9C0B123E9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rot="15876432" flipV="1">
            <a:off x="3142184" y="1011115"/>
            <a:ext cx="1071064" cy="154233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A912E7A-F907-6460-911D-8CCB2B870C76}"/>
              </a:ext>
            </a:extLst>
          </p:cNvPr>
          <p:cNvSpPr txBox="1"/>
          <p:nvPr/>
        </p:nvSpPr>
        <p:spPr>
          <a:xfrm>
            <a:off x="6950016" y="2254235"/>
            <a:ext cx="13227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0070C0"/>
                </a:solidFill>
                <a:latin typeface="Comic Sans MS" panose="030F0702030302020204" pitchFamily="66" charset="0"/>
              </a:rPr>
              <a:t>scanned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065C24-5ADF-17DD-0C93-4261D8E2BD3F}"/>
              </a:ext>
            </a:extLst>
          </p:cNvPr>
          <p:cNvSpPr txBox="1"/>
          <p:nvPr/>
        </p:nvSpPr>
        <p:spPr>
          <a:xfrm>
            <a:off x="3016317" y="2286216"/>
            <a:ext cx="13227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0070C0"/>
                </a:solidFill>
                <a:latin typeface="Comic Sans MS" panose="030F0702030302020204" pitchFamily="66" charset="0"/>
              </a:rPr>
              <a:t>scanned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C8AD3C7-D274-3926-B2BE-7EA1897DD821}"/>
              </a:ext>
            </a:extLst>
          </p:cNvPr>
          <p:cNvSpPr/>
          <p:nvPr/>
        </p:nvSpPr>
        <p:spPr>
          <a:xfrm>
            <a:off x="6785811" y="2672370"/>
            <a:ext cx="1636168" cy="34388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list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0AEFAB5-A040-0C0C-9DF7-F56448E030DE}"/>
              </a:ext>
            </a:extLst>
          </p:cNvPr>
          <p:cNvSpPr/>
          <p:nvPr/>
        </p:nvSpPr>
        <p:spPr>
          <a:xfrm>
            <a:off x="2890411" y="2675914"/>
            <a:ext cx="1636168" cy="34388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list</a:t>
            </a:r>
          </a:p>
        </p:txBody>
      </p:sp>
    </p:spTree>
    <p:extLst>
      <p:ext uri="{BB962C8B-B14F-4D97-AF65-F5344CB8AC3E}">
        <p14:creationId xmlns:p14="http://schemas.microsoft.com/office/powerpoint/2010/main" val="425240601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983A10-C19C-5E60-8BAC-2588D6BF2D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7428" y="365124"/>
            <a:ext cx="10515600" cy="1325563"/>
          </a:xfrm>
        </p:spPr>
        <p:txBody>
          <a:bodyPr/>
          <a:lstStyle/>
          <a:p>
            <a:r>
              <a:rPr lang="en-US" i="1" err="1"/>
              <a:t>evict_folios</a:t>
            </a:r>
            <a:r>
              <a:rPr lang="en-US" i="1"/>
              <a:t> </a:t>
            </a:r>
            <a:r>
              <a:rPr lang="en-US">
                <a:sym typeface="Wingdings" panose="05000000000000000000" pitchFamily="2" charset="2"/>
              </a:rPr>
              <a:t> </a:t>
            </a:r>
            <a:r>
              <a:rPr lang="en-US" i="1" err="1">
                <a:sym typeface="Wingdings" panose="05000000000000000000" pitchFamily="2" charset="2"/>
              </a:rPr>
              <a:t>shrink_folio_list</a:t>
            </a:r>
            <a:endParaRPr lang="en-US" i="1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849D1AD-6D78-C141-8289-9C65E42442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89218" y="889396"/>
            <a:ext cx="2233953" cy="2233953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FE843-F594-D5A9-FBD2-4BBA1CB82F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8814B6-23C9-3762-24A2-2177B2E8DC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78</a:t>
            </a:fld>
            <a:endParaRPr lang="en-US"/>
          </a:p>
        </p:txBody>
      </p: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417DB058-E077-7EAC-3D37-B0FD48EDF8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172" y="608806"/>
            <a:ext cx="838200" cy="838200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CFB4D6E-195E-ABC8-2B5E-0CA3717BB45B}"/>
              </a:ext>
            </a:extLst>
          </p:cNvPr>
          <p:cNvSpPr/>
          <p:nvPr/>
        </p:nvSpPr>
        <p:spPr>
          <a:xfrm>
            <a:off x="2285999" y="1628774"/>
            <a:ext cx="6879772" cy="693284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We have a list of folios that can possibly be evicted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B4F0DF-7767-D0EA-D05D-855BFBB73001}"/>
              </a:ext>
            </a:extLst>
          </p:cNvPr>
          <p:cNvSpPr txBox="1"/>
          <p:nvPr/>
        </p:nvSpPr>
        <p:spPr>
          <a:xfrm>
            <a:off x="551320" y="2912757"/>
            <a:ext cx="1067185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/>
              <a:t>Perform basic </a:t>
            </a:r>
            <a:r>
              <a:rPr lang="en-US" sz="2400">
                <a:solidFill>
                  <a:srgbClr val="C00000"/>
                </a:solidFill>
              </a:rPr>
              <a:t>bookkeeping</a:t>
            </a:r>
            <a:r>
              <a:rPr lang="en-US" sz="2400"/>
              <a:t>. Take the number of </a:t>
            </a:r>
            <a:r>
              <a:rPr lang="en-US" sz="2400">
                <a:solidFill>
                  <a:srgbClr val="FF0000"/>
                </a:solidFill>
              </a:rPr>
              <a:t>reclaimed</a:t>
            </a:r>
            <a:r>
              <a:rPr lang="en-US" sz="2400"/>
              <a:t> pages into account.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>
                <a:solidFill>
                  <a:srgbClr val="00B050"/>
                </a:solidFill>
              </a:rPr>
              <a:t>Folios</a:t>
            </a:r>
            <a:r>
              <a:rPr lang="en-US" sz="2400"/>
              <a:t> that are in the process of being written back may </a:t>
            </a:r>
            <a:r>
              <a:rPr lang="en-US" sz="2400">
                <a:solidFill>
                  <a:srgbClr val="7030A0"/>
                </a:solidFill>
              </a:rPr>
              <a:t>stall</a:t>
            </a:r>
            <a:r>
              <a:rPr lang="en-US" sz="2400"/>
              <a:t> this process. </a:t>
            </a:r>
            <a:r>
              <a:rPr lang="en-US" sz="2400">
                <a:solidFill>
                  <a:srgbClr val="7030A0"/>
                </a:solidFill>
              </a:rPr>
              <a:t>Wait</a:t>
            </a:r>
            <a:r>
              <a:rPr lang="en-US" sz="240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/>
              <a:t> Given a </a:t>
            </a:r>
            <a:r>
              <a:rPr lang="en-US" sz="2400">
                <a:solidFill>
                  <a:srgbClr val="00B050"/>
                </a:solidFill>
              </a:rPr>
              <a:t>folio</a:t>
            </a:r>
            <a:r>
              <a:rPr lang="en-US" sz="2400"/>
              <a:t> that needs to be </a:t>
            </a:r>
            <a:r>
              <a:rPr lang="en-US" sz="2400">
                <a:solidFill>
                  <a:srgbClr val="0070C0"/>
                </a:solidFill>
              </a:rPr>
              <a:t>evicted</a:t>
            </a:r>
          </a:p>
          <a:p>
            <a:pPr marL="971550" lvl="1" indent="-514350">
              <a:buFont typeface="+mj-lt"/>
              <a:buAutoNum type="romanLcPeriod"/>
            </a:pPr>
            <a:r>
              <a:rPr lang="en-US" sz="2400"/>
              <a:t>Look around </a:t>
            </a:r>
            <a:r>
              <a:rPr lang="en-US" sz="2400">
                <a:solidFill>
                  <a:srgbClr val="00B050"/>
                </a:solidFill>
              </a:rPr>
              <a:t>nearby</a:t>
            </a:r>
            <a:r>
              <a:rPr lang="en-US" sz="2400"/>
              <a:t> addresses: </a:t>
            </a:r>
            <a:r>
              <a:rPr lang="en-US" sz="2400" i="1" err="1"/>
              <a:t>lru_gen_look_around</a:t>
            </a:r>
            <a:r>
              <a:rPr lang="en-US" sz="2400"/>
              <a:t>  </a:t>
            </a:r>
          </a:p>
          <a:p>
            <a:pPr marL="971550" lvl="1" indent="-514350">
              <a:buFont typeface="+mj-lt"/>
              <a:buAutoNum type="romanLcPeriod"/>
            </a:pPr>
            <a:r>
              <a:rPr lang="en-US" sz="2400"/>
              <a:t>Mark a few </a:t>
            </a:r>
            <a:r>
              <a:rPr lang="en-US" sz="2400">
                <a:solidFill>
                  <a:srgbClr val="FF0000"/>
                </a:solidFill>
              </a:rPr>
              <a:t>old</a:t>
            </a:r>
            <a:r>
              <a:rPr lang="en-US" sz="2400"/>
              <a:t> (clear the </a:t>
            </a:r>
            <a:r>
              <a:rPr lang="en-US" sz="2400">
                <a:solidFill>
                  <a:srgbClr val="0070C0"/>
                </a:solidFill>
              </a:rPr>
              <a:t>access</a:t>
            </a:r>
            <a:r>
              <a:rPr lang="en-US" sz="2400"/>
              <a:t> bit)</a:t>
            </a:r>
          </a:p>
          <a:p>
            <a:pPr marL="971550" lvl="1" indent="-514350">
              <a:buFont typeface="+mj-lt"/>
              <a:buAutoNum type="romanLcPeriod"/>
            </a:pPr>
            <a:r>
              <a:rPr lang="en-US" sz="2400"/>
              <a:t>Note down </a:t>
            </a:r>
            <a:r>
              <a:rPr lang="en-US" sz="2400">
                <a:solidFill>
                  <a:srgbClr val="7030A0"/>
                </a:solidFill>
              </a:rPr>
              <a:t>PMD</a:t>
            </a:r>
            <a:r>
              <a:rPr lang="en-US" sz="2400"/>
              <a:t> entries that point to primarily </a:t>
            </a:r>
            <a:r>
              <a:rPr lang="en-US" sz="2400">
                <a:solidFill>
                  <a:srgbClr val="FF0000"/>
                </a:solidFill>
              </a:rPr>
              <a:t>young</a:t>
            </a:r>
            <a:r>
              <a:rPr lang="en-US" sz="2400"/>
              <a:t> (recently accessed) pages (in the Bloom filter)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/>
              <a:t>Split </a:t>
            </a:r>
            <a:r>
              <a:rPr lang="en-US" sz="2400">
                <a:solidFill>
                  <a:schemeClr val="accent2">
                    <a:lumMod val="75000"/>
                  </a:schemeClr>
                </a:solidFill>
              </a:rPr>
              <a:t>large</a:t>
            </a:r>
            <a:r>
              <a:rPr lang="en-US" sz="2400"/>
              <a:t> folios into smaller folios (for </a:t>
            </a:r>
            <a:r>
              <a:rPr lang="en-US" sz="2400">
                <a:solidFill>
                  <a:srgbClr val="0070C0"/>
                </a:solidFill>
              </a:rPr>
              <a:t>performance</a:t>
            </a:r>
            <a:r>
              <a:rPr lang="en-US" sz="2400"/>
              <a:t> reasons)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>
                <a:solidFill>
                  <a:srgbClr val="00B050"/>
                </a:solidFill>
              </a:rPr>
              <a:t>Free</a:t>
            </a:r>
            <a:r>
              <a:rPr lang="en-US" sz="2400"/>
              <a:t> buffers, </a:t>
            </a:r>
            <a:r>
              <a:rPr lang="en-US" sz="2400">
                <a:solidFill>
                  <a:srgbClr val="0070C0"/>
                </a:solidFill>
              </a:rPr>
              <a:t>flush</a:t>
            </a:r>
            <a:r>
              <a:rPr lang="en-US" sz="2400"/>
              <a:t> the corresponding entries from the </a:t>
            </a:r>
            <a:r>
              <a:rPr lang="en-US" sz="2400">
                <a:solidFill>
                  <a:srgbClr val="FF0000"/>
                </a:solidFill>
              </a:rPr>
              <a:t>TLB</a:t>
            </a:r>
            <a:r>
              <a:rPr lang="en-US" sz="2400"/>
              <a:t>, </a:t>
            </a:r>
            <a:r>
              <a:rPr lang="en-US" sz="2400">
                <a:solidFill>
                  <a:srgbClr val="C00000"/>
                </a:solidFill>
              </a:rPr>
              <a:t>write back</a:t>
            </a:r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4154E373-33F5-626B-A24F-1A4593039A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463724">
            <a:off x="8222159" y="3998558"/>
            <a:ext cx="776880" cy="776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75522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6399D1D-D3F8-8EEA-EF1B-E48CF0429A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513" y="3694114"/>
            <a:ext cx="1333173" cy="13331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63BCBDF-2136-F893-B766-9283AACA08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323" y="136525"/>
            <a:ext cx="10515600" cy="1325563"/>
          </a:xfrm>
        </p:spPr>
        <p:txBody>
          <a:bodyPr/>
          <a:lstStyle/>
          <a:p>
            <a:r>
              <a:rPr lang="en-US" b="1" i="1" err="1">
                <a:solidFill>
                  <a:srgbClr val="00B050"/>
                </a:solidFill>
              </a:rPr>
              <a:t>lru_gen_look_around</a:t>
            </a:r>
            <a:r>
              <a:rPr lang="en-US" i="1"/>
              <a:t>: </a:t>
            </a:r>
            <a:r>
              <a:rPr lang="en-US" i="1">
                <a:solidFill>
                  <a:srgbClr val="7030A0"/>
                </a:solidFill>
              </a:rPr>
              <a:t>main input</a:t>
            </a:r>
            <a:r>
              <a:rPr lang="en-US" i="1"/>
              <a:t> </a:t>
            </a:r>
            <a:r>
              <a:rPr lang="en-US" i="1" err="1"/>
              <a:t>vm_area</a:t>
            </a:r>
            <a:endParaRPr lang="en-US" i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A5DB6F-07B7-871D-7057-90BA9B9075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8770" y="1462088"/>
            <a:ext cx="10515600" cy="4351338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/>
              <a:t>Consider the </a:t>
            </a:r>
            <a:r>
              <a:rPr lang="en-US">
                <a:solidFill>
                  <a:srgbClr val="FF0000"/>
                </a:solidFill>
              </a:rPr>
              <a:t>memory</a:t>
            </a:r>
            <a:r>
              <a:rPr lang="en-US"/>
              <a:t> space that is mapped by one entry in the </a:t>
            </a:r>
            <a:r>
              <a:rPr lang="en-US">
                <a:solidFill>
                  <a:srgbClr val="0070C0"/>
                </a:solidFill>
              </a:rPr>
              <a:t>PMD</a:t>
            </a:r>
          </a:p>
          <a:p>
            <a:pPr marL="514350" indent="-514350">
              <a:buFont typeface="+mj-lt"/>
              <a:buAutoNum type="arabicPeriod"/>
            </a:pPr>
            <a:r>
              <a:rPr lang="en-US"/>
              <a:t>Further limit the </a:t>
            </a:r>
            <a:r>
              <a:rPr lang="en-US">
                <a:solidFill>
                  <a:srgbClr val="0070C0"/>
                </a:solidFill>
              </a:rPr>
              <a:t>size</a:t>
            </a:r>
            <a:r>
              <a:rPr lang="en-US"/>
              <a:t> of the considered </a:t>
            </a:r>
            <a:r>
              <a:rPr lang="en-US">
                <a:solidFill>
                  <a:srgbClr val="C00000"/>
                </a:solidFill>
              </a:rPr>
              <a:t>region</a:t>
            </a:r>
            <a:r>
              <a:rPr lang="en-US"/>
              <a:t> to 64 pages</a:t>
            </a:r>
          </a:p>
          <a:p>
            <a:pPr marL="514350" indent="-514350">
              <a:buFont typeface="+mj-lt"/>
              <a:buAutoNum type="arabicPeriod"/>
            </a:pPr>
            <a:r>
              <a:rPr lang="en-US"/>
              <a:t>Iterate through all the </a:t>
            </a:r>
            <a:r>
              <a:rPr lang="en-US">
                <a:solidFill>
                  <a:srgbClr val="00B050"/>
                </a:solidFill>
              </a:rPr>
              <a:t>pages</a:t>
            </a:r>
          </a:p>
          <a:p>
            <a:pPr marL="971550" lvl="1" indent="-514350">
              <a:buFont typeface="+mj-lt"/>
              <a:buAutoNum type="romanUcPeriod"/>
            </a:pPr>
            <a:r>
              <a:rPr lang="en-US"/>
              <a:t>If it is an </a:t>
            </a:r>
            <a:r>
              <a:rPr lang="en-US">
                <a:solidFill>
                  <a:srgbClr val="FF0000"/>
                </a:solidFill>
              </a:rPr>
              <a:t>old</a:t>
            </a:r>
            <a:r>
              <a:rPr lang="en-US"/>
              <a:t> page (not recently accessed) continue.</a:t>
            </a:r>
          </a:p>
          <a:p>
            <a:pPr marL="971550" lvl="1" indent="-514350">
              <a:buFont typeface="+mj-lt"/>
              <a:buAutoNum type="romanUcPeriod"/>
            </a:pPr>
            <a:r>
              <a:rPr lang="en-US"/>
              <a:t>Get the </a:t>
            </a:r>
            <a:r>
              <a:rPr lang="en-US">
                <a:solidFill>
                  <a:srgbClr val="00B050"/>
                </a:solidFill>
              </a:rPr>
              <a:t>folio</a:t>
            </a:r>
            <a:r>
              <a:rPr lang="en-US"/>
              <a:t> associated with the </a:t>
            </a:r>
            <a:r>
              <a:rPr lang="en-US">
                <a:solidFill>
                  <a:srgbClr val="0070C0"/>
                </a:solidFill>
              </a:rPr>
              <a:t>page</a:t>
            </a:r>
          </a:p>
          <a:p>
            <a:pPr marL="971550" lvl="1" indent="-514350">
              <a:buFont typeface="+mj-lt"/>
              <a:buAutoNum type="romanUcPeriod"/>
            </a:pPr>
            <a:r>
              <a:rPr lang="en-US"/>
              <a:t>Mark the page </a:t>
            </a:r>
            <a:r>
              <a:rPr lang="en-US">
                <a:solidFill>
                  <a:srgbClr val="C00000"/>
                </a:solidFill>
              </a:rPr>
              <a:t>old</a:t>
            </a:r>
            <a:r>
              <a:rPr lang="en-US"/>
              <a:t> (</a:t>
            </a:r>
            <a:r>
              <a:rPr lang="en-US">
                <a:solidFill>
                  <a:srgbClr val="00B050"/>
                </a:solidFill>
              </a:rPr>
              <a:t>clear</a:t>
            </a:r>
            <a:r>
              <a:rPr lang="en-US"/>
              <a:t> its access bit)</a:t>
            </a:r>
          </a:p>
          <a:p>
            <a:pPr marL="971550" lvl="1" indent="-514350">
              <a:buFont typeface="+mj-lt"/>
              <a:buAutoNum type="romanUcPeriod"/>
            </a:pPr>
            <a:r>
              <a:rPr lang="en-US"/>
              <a:t>If the folio’s generation ≠ </a:t>
            </a:r>
            <a:r>
              <a:rPr lang="en-US" err="1"/>
              <a:t>max_seq</a:t>
            </a:r>
            <a:r>
              <a:rPr lang="en-US"/>
              <a:t>, </a:t>
            </a:r>
            <a:r>
              <a:rPr lang="en-US">
                <a:solidFill>
                  <a:srgbClr val="FF0000"/>
                </a:solidFill>
              </a:rPr>
              <a:t>record</a:t>
            </a:r>
            <a:r>
              <a:rPr lang="en-US"/>
              <a:t> the page number in a bitmap</a:t>
            </a:r>
          </a:p>
          <a:p>
            <a:pPr marL="514350" indent="-514350">
              <a:buFont typeface="+mj-lt"/>
              <a:buAutoNum type="arabicPeriod"/>
            </a:pPr>
            <a:r>
              <a:rPr lang="en-US"/>
              <a:t>If the </a:t>
            </a:r>
            <a:r>
              <a:rPr lang="en-US">
                <a:solidFill>
                  <a:srgbClr val="00B050"/>
                </a:solidFill>
              </a:rPr>
              <a:t>number</a:t>
            </a:r>
            <a:r>
              <a:rPr lang="en-US"/>
              <a:t> of </a:t>
            </a:r>
            <a:r>
              <a:rPr lang="en-US">
                <a:solidFill>
                  <a:srgbClr val="FF0000"/>
                </a:solidFill>
              </a:rPr>
              <a:t>young</a:t>
            </a:r>
            <a:r>
              <a:rPr lang="en-US"/>
              <a:t> pages is more than a certain </a:t>
            </a:r>
            <a:r>
              <a:rPr lang="en-US">
                <a:solidFill>
                  <a:schemeClr val="accent2">
                    <a:lumMod val="75000"/>
                  </a:schemeClr>
                </a:solidFill>
              </a:rPr>
              <a:t>threshold</a:t>
            </a:r>
            <a:r>
              <a:rPr lang="en-US"/>
              <a:t> record the PMD number in the </a:t>
            </a:r>
            <a:r>
              <a:rPr lang="en-US">
                <a:solidFill>
                  <a:schemeClr val="accent2">
                    <a:lumMod val="75000"/>
                  </a:schemeClr>
                </a:solidFill>
              </a:rPr>
              <a:t>Bloom filter </a:t>
            </a:r>
            <a:r>
              <a:rPr lang="en-US">
                <a:solidFill>
                  <a:srgbClr val="0070C0"/>
                </a:solidFill>
              </a:rPr>
              <a:t>(makes page walking more efficient)</a:t>
            </a:r>
          </a:p>
          <a:p>
            <a:pPr marL="514350" indent="-514350">
              <a:buFont typeface="+mj-lt"/>
              <a:buAutoNum type="arabicPeriod"/>
            </a:pPr>
            <a:r>
              <a:rPr lang="en-US"/>
              <a:t>Set the </a:t>
            </a:r>
            <a:r>
              <a:rPr lang="en-US">
                <a:solidFill>
                  <a:srgbClr val="0070C0"/>
                </a:solidFill>
              </a:rPr>
              <a:t>folios</a:t>
            </a:r>
            <a:r>
              <a:rPr lang="en-US"/>
              <a:t> of the </a:t>
            </a:r>
            <a:r>
              <a:rPr lang="en-US">
                <a:solidFill>
                  <a:srgbClr val="00B050"/>
                </a:solidFill>
              </a:rPr>
              <a:t>pages</a:t>
            </a:r>
            <a:r>
              <a:rPr lang="en-US"/>
              <a:t> (</a:t>
            </a:r>
            <a:r>
              <a:rPr lang="en-US">
                <a:solidFill>
                  <a:srgbClr val="FF0000"/>
                </a:solidFill>
              </a:rPr>
              <a:t>recorded</a:t>
            </a:r>
            <a:r>
              <a:rPr lang="en-US"/>
              <a:t> in the bitmap) to the latest generation (</a:t>
            </a:r>
            <a:r>
              <a:rPr lang="en-US" err="1">
                <a:solidFill>
                  <a:srgbClr val="FF0000"/>
                </a:solidFill>
              </a:rPr>
              <a:t>max_seq</a:t>
            </a:r>
            <a:r>
              <a:rPr lang="en-US"/>
              <a:t>) and do the rest of the </a:t>
            </a:r>
            <a:r>
              <a:rPr lang="en-US">
                <a:solidFill>
                  <a:srgbClr val="00B050"/>
                </a:solidFill>
              </a:rPr>
              <a:t>bookkeeping</a:t>
            </a:r>
            <a:r>
              <a:rPr lang="en-US"/>
              <a:t>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9E564E-966B-3D9F-48E9-4FC2D27DF8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00C02-13BB-FD65-D585-99D602EB5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4599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96C88D-3939-DB80-E621-C6E5A3A0B8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1D7A13-3D09-287D-FCF0-92940B89E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8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2822582-AFC8-0079-41B2-479640AF15E7}"/>
              </a:ext>
            </a:extLst>
          </p:cNvPr>
          <p:cNvSpPr/>
          <p:nvPr/>
        </p:nvSpPr>
        <p:spPr>
          <a:xfrm>
            <a:off x="2764971" y="1567543"/>
            <a:ext cx="6629400" cy="32548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4000"/>
              <a:t>Heuristics for memory allocation: with virtual memory</a:t>
            </a:r>
          </a:p>
        </p:txBody>
      </p:sp>
    </p:spTree>
    <p:extLst>
      <p:ext uri="{BB962C8B-B14F-4D97-AF65-F5344CB8AC3E}">
        <p14:creationId xmlns:p14="http://schemas.microsoft.com/office/powerpoint/2010/main" val="200470857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A0CAAE-588E-2CA6-BEB3-C87C699AD7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719" y="694190"/>
            <a:ext cx="11123611" cy="1325563"/>
          </a:xfrm>
        </p:spPr>
        <p:txBody>
          <a:bodyPr/>
          <a:lstStyle/>
          <a:p>
            <a:r>
              <a:rPr lang="en-US"/>
              <a:t>How do we use the Bloom filter (subsequently)?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5C7923-D6F8-503D-15A3-77DAA370BE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9C56C3-F837-DBFE-DFC2-1CF54B87D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80</a:t>
            </a:fld>
            <a:endParaRPr lang="en-US"/>
          </a:p>
        </p:txBody>
      </p: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ED4DF49C-BCC2-8F5D-DCA1-80410A8B8F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740" y="1081868"/>
            <a:ext cx="550208" cy="55020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4B80D1F-1EEF-45D4-9621-A7F0DD3C6FBF}"/>
              </a:ext>
            </a:extLst>
          </p:cNvPr>
          <p:cNvSpPr/>
          <p:nvPr/>
        </p:nvSpPr>
        <p:spPr>
          <a:xfrm>
            <a:off x="1468916" y="2416627"/>
            <a:ext cx="9645398" cy="377734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457200" indent="-457200">
              <a:buAutoNum type="arabicPeriod"/>
            </a:pPr>
            <a:r>
              <a:rPr lang="en-US" sz="2400" i="1" dirty="0" err="1">
                <a:solidFill>
                  <a:srgbClr val="0070C0"/>
                </a:solidFill>
              </a:rPr>
              <a:t>kswapd</a:t>
            </a:r>
            <a:r>
              <a:rPr lang="en-US" sz="2400" dirty="0"/>
              <a:t>, sequential write commands, and page allocation modules try to </a:t>
            </a:r>
            <a:r>
              <a:rPr lang="en-US" sz="2400" dirty="0">
                <a:solidFill>
                  <a:srgbClr val="FF0000"/>
                </a:solidFill>
              </a:rPr>
              <a:t>age</a:t>
            </a:r>
            <a:r>
              <a:rPr lang="en-US" sz="2400" dirty="0"/>
              <a:t> and </a:t>
            </a:r>
            <a:r>
              <a:rPr lang="en-US" sz="2400" dirty="0">
                <a:solidFill>
                  <a:srgbClr val="7030A0"/>
                </a:solidFill>
              </a:rPr>
              <a:t>evict</a:t>
            </a:r>
            <a:r>
              <a:rPr lang="en-US" sz="2400" dirty="0"/>
              <a:t> pages. </a:t>
            </a:r>
          </a:p>
          <a:p>
            <a:pPr marL="457200" indent="-457200">
              <a:buAutoNum type="arabicPeriod"/>
            </a:pPr>
            <a:r>
              <a:rPr lang="en-US" sz="2400" dirty="0"/>
              <a:t>They call the function </a:t>
            </a:r>
            <a:r>
              <a:rPr lang="en-US" sz="2400" i="1" dirty="0" err="1"/>
              <a:t>walk_mm</a:t>
            </a:r>
            <a:r>
              <a:rPr lang="en-US" sz="2400" i="1" dirty="0"/>
              <a:t>() </a:t>
            </a:r>
            <a:r>
              <a:rPr lang="en-US" sz="2400" dirty="0"/>
              <a:t>that walks the page table and marks </a:t>
            </a:r>
            <a:r>
              <a:rPr lang="en-US" sz="2400" dirty="0">
                <a:solidFill>
                  <a:srgbClr val="FF0000"/>
                </a:solidFill>
              </a:rPr>
              <a:t>young (accessed)</a:t>
            </a:r>
            <a:r>
              <a:rPr lang="en-US" sz="2400" dirty="0"/>
              <a:t> entries as </a:t>
            </a:r>
            <a:r>
              <a:rPr lang="en-US" sz="2400" dirty="0">
                <a:solidFill>
                  <a:srgbClr val="00B050"/>
                </a:solidFill>
              </a:rPr>
              <a:t>old (</a:t>
            </a:r>
            <a:r>
              <a:rPr lang="en-US" sz="2400" dirty="0" err="1">
                <a:solidFill>
                  <a:srgbClr val="00B050"/>
                </a:solidFill>
              </a:rPr>
              <a:t>unaccessed</a:t>
            </a:r>
            <a:r>
              <a:rPr lang="en-US" sz="2400" dirty="0">
                <a:solidFill>
                  <a:srgbClr val="00B050"/>
                </a:solidFill>
              </a:rPr>
              <a:t>), </a:t>
            </a:r>
            <a:r>
              <a:rPr lang="en-US" sz="2400" dirty="0">
                <a:solidFill>
                  <a:schemeClr val="tx1"/>
                </a:solidFill>
              </a:rPr>
              <a:t>as well as updates the </a:t>
            </a:r>
            <a:r>
              <a:rPr lang="en-US" sz="2400" dirty="0">
                <a:solidFill>
                  <a:srgbClr val="C00000"/>
                </a:solidFill>
              </a:rPr>
              <a:t>generation</a:t>
            </a:r>
            <a:r>
              <a:rPr lang="en-US" sz="2400" dirty="0">
                <a:solidFill>
                  <a:schemeClr val="tx1"/>
                </a:solidFill>
              </a:rPr>
              <a:t> of young entries. </a:t>
            </a:r>
          </a:p>
          <a:p>
            <a:pPr marL="457200" indent="-457200">
              <a:buAutoNum type="arabicPeriod"/>
            </a:pPr>
            <a:r>
              <a:rPr lang="en-US" sz="2400" dirty="0">
                <a:solidFill>
                  <a:schemeClr val="tx1"/>
                </a:solidFill>
              </a:rPr>
              <a:t>Entries that are already old are </a:t>
            </a:r>
            <a:r>
              <a:rPr lang="en-US" sz="2400" dirty="0">
                <a:solidFill>
                  <a:srgbClr val="0070C0"/>
                </a:solidFill>
              </a:rPr>
              <a:t>skipped</a:t>
            </a:r>
            <a:r>
              <a:rPr lang="en-US" sz="2400" dirty="0">
                <a:solidFill>
                  <a:schemeClr val="tx1"/>
                </a:solidFill>
              </a:rPr>
              <a:t>. </a:t>
            </a:r>
          </a:p>
          <a:p>
            <a:pPr marL="457200" indent="-457200">
              <a:buAutoNum type="arabicPeriod"/>
            </a:pPr>
            <a:r>
              <a:rPr lang="en-US" sz="2400" dirty="0">
                <a:solidFill>
                  <a:schemeClr val="tx1"/>
                </a:solidFill>
              </a:rPr>
              <a:t>While walking the PMD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tables</a:t>
            </a:r>
            <a:r>
              <a:rPr lang="en-US" sz="2400" dirty="0">
                <a:solidFill>
                  <a:schemeClr val="tx1"/>
                </a:solidFill>
              </a:rPr>
              <a:t>, test if the PMD address is in the </a:t>
            </a:r>
            <a:r>
              <a:rPr lang="en-US" sz="2400" dirty="0">
                <a:solidFill>
                  <a:srgbClr val="FF0000"/>
                </a:solidFill>
              </a:rPr>
              <a:t>Bloom</a:t>
            </a:r>
            <a:r>
              <a:rPr lang="en-US" sz="2400" dirty="0">
                <a:solidFill>
                  <a:schemeClr val="tx1"/>
                </a:solidFill>
              </a:rPr>
              <a:t> filter. If it is not there, then the </a:t>
            </a:r>
            <a:r>
              <a:rPr lang="en-US" sz="2400" dirty="0">
                <a:solidFill>
                  <a:srgbClr val="7030A0"/>
                </a:solidFill>
              </a:rPr>
              <a:t>PMD</a:t>
            </a:r>
            <a:r>
              <a:rPr lang="en-US" sz="2400" dirty="0">
                <a:solidFill>
                  <a:schemeClr val="tx1"/>
                </a:solidFill>
              </a:rPr>
              <a:t> range is most likely </a:t>
            </a:r>
            <a:r>
              <a:rPr lang="en-US" sz="2400" dirty="0">
                <a:solidFill>
                  <a:srgbClr val="FF0000"/>
                </a:solidFill>
              </a:rPr>
              <a:t>old</a:t>
            </a:r>
            <a:r>
              <a:rPr lang="en-US" sz="2400" dirty="0">
                <a:solidFill>
                  <a:schemeClr val="tx1"/>
                </a:solidFill>
              </a:rPr>
              <a:t> and should be </a:t>
            </a:r>
            <a:r>
              <a:rPr lang="en-US" sz="2400" dirty="0">
                <a:solidFill>
                  <a:srgbClr val="0070C0"/>
                </a:solidFill>
              </a:rPr>
              <a:t>skipped</a:t>
            </a:r>
            <a:r>
              <a:rPr lang="en-US" sz="2400" dirty="0">
                <a:solidFill>
                  <a:schemeClr val="tx1"/>
                </a:solidFill>
              </a:rPr>
              <a:t>. Improves </a:t>
            </a:r>
            <a:r>
              <a:rPr lang="en-US" sz="2400" dirty="0">
                <a:solidFill>
                  <a:srgbClr val="00B050"/>
                </a:solidFill>
              </a:rPr>
              <a:t>performance</a:t>
            </a:r>
            <a:r>
              <a:rPr lang="en-US" sz="2400" dirty="0">
                <a:solidFill>
                  <a:schemeClr val="tx1"/>
                </a:solidFill>
              </a:rPr>
              <a:t>.</a:t>
            </a:r>
          </a:p>
          <a:p>
            <a:pPr marL="457200" indent="-457200">
              <a:buAutoNum type="arabicPeriod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52080285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FD55EF-6394-86B2-D81E-222576ED3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>
                <a:solidFill>
                  <a:srgbClr val="0070C0"/>
                </a:solidFill>
              </a:rPr>
              <a:t>Miscellaneous</a:t>
            </a:r>
            <a:r>
              <a:rPr lang="en-IN"/>
              <a:t> Topics: Thrashing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EA2273-D58E-DCD8-6E39-FDD0C3F4B2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89100"/>
            <a:ext cx="11085576" cy="3017654"/>
          </a:xfrm>
        </p:spPr>
        <p:txBody>
          <a:bodyPr>
            <a:normAutofit/>
          </a:bodyPr>
          <a:lstStyle/>
          <a:p>
            <a:r>
              <a:rPr lang="en-IN"/>
              <a:t>There is a need to keep the </a:t>
            </a:r>
            <a:r>
              <a:rPr lang="en-IN">
                <a:solidFill>
                  <a:srgbClr val="0070C0"/>
                </a:solidFill>
              </a:rPr>
              <a:t>working</a:t>
            </a:r>
            <a:r>
              <a:rPr lang="en-IN"/>
              <a:t> set in memory</a:t>
            </a:r>
          </a:p>
          <a:p>
            <a:r>
              <a:rPr lang="en-IN"/>
              <a:t>Don’t </a:t>
            </a:r>
            <a:r>
              <a:rPr lang="en-IN">
                <a:solidFill>
                  <a:srgbClr val="00B050"/>
                </a:solidFill>
              </a:rPr>
              <a:t>evict</a:t>
            </a:r>
            <a:r>
              <a:rPr lang="en-IN"/>
              <a:t> a page that is less than </a:t>
            </a:r>
            <a:r>
              <a:rPr lang="en-IN" i="1"/>
              <a:t>N </a:t>
            </a:r>
            <a:r>
              <a:rPr lang="en-IN" err="1"/>
              <a:t>ms</a:t>
            </a:r>
            <a:r>
              <a:rPr lang="en-IN"/>
              <a:t> </a:t>
            </a:r>
            <a:r>
              <a:rPr lang="en-IN">
                <a:solidFill>
                  <a:srgbClr val="C00000"/>
                </a:solidFill>
              </a:rPr>
              <a:t>old</a:t>
            </a:r>
            <a:r>
              <a:rPr lang="en-IN"/>
              <a:t> in </a:t>
            </a:r>
            <a:r>
              <a:rPr lang="en-IN">
                <a:solidFill>
                  <a:srgbClr val="FF0000"/>
                </a:solidFill>
              </a:rPr>
              <a:t>memory</a:t>
            </a:r>
          </a:p>
          <a:p>
            <a:r>
              <a:rPr lang="en-IN"/>
              <a:t>N = 1000 is practically a </a:t>
            </a:r>
            <a:r>
              <a:rPr lang="en-IN">
                <a:solidFill>
                  <a:srgbClr val="C00000"/>
                </a:solidFill>
              </a:rPr>
              <a:t>good value </a:t>
            </a:r>
            <a:r>
              <a:rPr lang="en-IN"/>
              <a:t>for GUI-based applications</a:t>
            </a:r>
          </a:p>
          <a:p>
            <a:r>
              <a:rPr lang="en-IN"/>
              <a:t>If the working set cannot be </a:t>
            </a:r>
            <a:r>
              <a:rPr lang="en-IN">
                <a:solidFill>
                  <a:srgbClr val="7030A0"/>
                </a:solidFill>
              </a:rPr>
              <a:t>maintained</a:t>
            </a:r>
            <a:r>
              <a:rPr lang="en-IN"/>
              <a:t> in memory</a:t>
            </a:r>
          </a:p>
          <a:p>
            <a:pPr lvl="1"/>
            <a:r>
              <a:rPr lang="en-IN"/>
              <a:t>The </a:t>
            </a:r>
            <a:r>
              <a:rPr lang="en-IN">
                <a:solidFill>
                  <a:srgbClr val="C00000"/>
                </a:solidFill>
              </a:rPr>
              <a:t>OOM</a:t>
            </a:r>
            <a:r>
              <a:rPr lang="en-IN"/>
              <a:t> killer (out-of-memory) comes into action and </a:t>
            </a:r>
            <a:r>
              <a:rPr lang="en-IN">
                <a:solidFill>
                  <a:srgbClr val="FF0000"/>
                </a:solidFill>
              </a:rPr>
              <a:t>terminates</a:t>
            </a:r>
            <a:r>
              <a:rPr lang="en-IN"/>
              <a:t> applications</a:t>
            </a:r>
          </a:p>
          <a:p>
            <a:r>
              <a:rPr lang="en-IN"/>
              <a:t>The </a:t>
            </a:r>
            <a:r>
              <a:rPr lang="en-IN" err="1">
                <a:solidFill>
                  <a:srgbClr val="0070C0"/>
                </a:solidFill>
              </a:rPr>
              <a:t>behavior</a:t>
            </a:r>
            <a:r>
              <a:rPr lang="en-IN"/>
              <a:t> is configurable (</a:t>
            </a:r>
            <a:r>
              <a:rPr lang="en-IN">
                <a:solidFill>
                  <a:srgbClr val="C00000"/>
                </a:solidFill>
              </a:rPr>
              <a:t>hyperparameters</a:t>
            </a:r>
            <a:r>
              <a:rPr lang="en-IN"/>
              <a:t>)</a:t>
            </a:r>
          </a:p>
          <a:p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276EBC-F629-2D08-F17B-A52878D90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247D15-3621-2BBD-2748-F3303FC1B5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81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8805C8D-0153-2E17-11A9-43D86DA29C64}"/>
              </a:ext>
            </a:extLst>
          </p:cNvPr>
          <p:cNvSpPr/>
          <p:nvPr/>
        </p:nvSpPr>
        <p:spPr>
          <a:xfrm>
            <a:off x="4302491" y="4852970"/>
            <a:ext cx="2387066" cy="4523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MAX_NR_GENS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5875381-AF8A-CBB7-3E95-3A916083536A}"/>
              </a:ext>
            </a:extLst>
          </p:cNvPr>
          <p:cNvSpPr/>
          <p:nvPr/>
        </p:nvSpPr>
        <p:spPr>
          <a:xfrm>
            <a:off x="1422933" y="4852970"/>
            <a:ext cx="2387066" cy="4523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MIN_NR_GENS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889CE64-6AA7-A877-8297-1A1F0770E415}"/>
              </a:ext>
            </a:extLst>
          </p:cNvPr>
          <p:cNvSpPr/>
          <p:nvPr/>
        </p:nvSpPr>
        <p:spPr>
          <a:xfrm>
            <a:off x="7219989" y="4852970"/>
            <a:ext cx="2387066" cy="4523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i="1" err="1"/>
              <a:t>swappiness</a:t>
            </a:r>
            <a:endParaRPr lang="en-IN" sz="2400" i="1"/>
          </a:p>
        </p:txBody>
      </p:sp>
    </p:spTree>
    <p:extLst>
      <p:ext uri="{BB962C8B-B14F-4D97-AF65-F5344CB8AC3E}">
        <p14:creationId xmlns:p14="http://schemas.microsoft.com/office/powerpoint/2010/main" val="207118869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23152-5CEC-E443-0BD6-2EC4A67E1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Outline of this Chapter</a:t>
            </a:r>
            <a:endParaRPr lang="en-US"/>
          </a:p>
        </p:txBody>
      </p:sp>
      <p:graphicFrame>
        <p:nvGraphicFramePr>
          <p:cNvPr id="4" name="Diagram 4">
            <a:extLst>
              <a:ext uri="{FF2B5EF4-FFF2-40B4-BE49-F238E27FC236}">
                <a16:creationId xmlns:a16="http://schemas.microsoft.com/office/drawing/2014/main" id="{BEFA056E-878D-272B-D6B7-9F530418CA72}"/>
              </a:ext>
            </a:extLst>
          </p:cNvPr>
          <p:cNvGraphicFramePr/>
          <p:nvPr/>
        </p:nvGraphicFramePr>
        <p:xfrm>
          <a:off x="2108200" y="520700"/>
          <a:ext cx="9677400" cy="6223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47" name="Arrow: Right 546">
            <a:extLst>
              <a:ext uri="{FF2B5EF4-FFF2-40B4-BE49-F238E27FC236}">
                <a16:creationId xmlns:a16="http://schemas.microsoft.com/office/drawing/2014/main" id="{0495D27B-F84C-16D3-39AC-6098851E46AC}"/>
              </a:ext>
            </a:extLst>
          </p:cNvPr>
          <p:cNvSpPr/>
          <p:nvPr/>
        </p:nvSpPr>
        <p:spPr>
          <a:xfrm>
            <a:off x="6716486" y="1987778"/>
            <a:ext cx="1894114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FF4AF79-3831-898A-60E2-2A9A7F2ABF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B06472-D75D-7BDD-CF5F-8BF36EDE3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71173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E3D21-3185-ADC5-9469-DB4744DEF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Buddy Allocation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C2A9BB-A114-2176-6D56-04D8DFD374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813687"/>
          </a:xfrm>
        </p:spPr>
        <p:txBody>
          <a:bodyPr>
            <a:normAutofit/>
          </a:bodyPr>
          <a:lstStyle/>
          <a:p>
            <a:r>
              <a:rPr lang="en-US" sz="2400"/>
              <a:t>To manage the physical memory, the </a:t>
            </a:r>
            <a:r>
              <a:rPr lang="en-US" sz="2400">
                <a:solidFill>
                  <a:srgbClr val="00B050"/>
                </a:solidFill>
              </a:rPr>
              <a:t>buddy</a:t>
            </a:r>
            <a:r>
              <a:rPr lang="en-US" sz="2400"/>
              <a:t> </a:t>
            </a:r>
            <a:r>
              <a:rPr lang="en-US" sz="2400">
                <a:solidFill>
                  <a:srgbClr val="7030A0"/>
                </a:solidFill>
              </a:rPr>
              <a:t>allocation</a:t>
            </a:r>
            <a:r>
              <a:rPr lang="en-US" sz="2400"/>
              <a:t> technique is used in the kernel</a:t>
            </a:r>
          </a:p>
          <a:p>
            <a:r>
              <a:rPr lang="en-US" sz="2400"/>
              <a:t>It can provide </a:t>
            </a:r>
            <a:r>
              <a:rPr lang="en-US" sz="2400">
                <a:solidFill>
                  <a:srgbClr val="0070C0"/>
                </a:solidFill>
              </a:rPr>
              <a:t>physical memory</a:t>
            </a:r>
            <a:r>
              <a:rPr lang="en-US" sz="2400"/>
              <a:t> chunks of arbitrary sizes to </a:t>
            </a:r>
            <a:r>
              <a:rPr lang="en-US" sz="2400">
                <a:solidFill>
                  <a:srgbClr val="00B050"/>
                </a:solidFill>
              </a:rPr>
              <a:t>processes</a:t>
            </a:r>
          </a:p>
          <a:p>
            <a:r>
              <a:rPr lang="en-US" sz="2400"/>
              <a:t>It now has more </a:t>
            </a:r>
            <a:r>
              <a:rPr lang="en-US" sz="2400">
                <a:solidFill>
                  <a:srgbClr val="FF0000"/>
                </a:solidFill>
              </a:rPr>
              <a:t>relevance</a:t>
            </a:r>
            <a:r>
              <a:rPr lang="en-US" sz="2400"/>
              <a:t> given the prevalence of </a:t>
            </a:r>
            <a:r>
              <a:rPr lang="en-US" sz="2400">
                <a:solidFill>
                  <a:schemeClr val="accent2">
                    <a:lumMod val="75000"/>
                  </a:schemeClr>
                </a:solidFill>
              </a:rPr>
              <a:t>folios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6A48BF-1E48-0986-64E4-5FC00FA3BD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F1918A-4875-53C1-88F6-719C1C02C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83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3A0B68A-4C19-06A4-BA05-8C65B4A5E3CD}"/>
              </a:ext>
            </a:extLst>
          </p:cNvPr>
          <p:cNvSpPr/>
          <p:nvPr/>
        </p:nvSpPr>
        <p:spPr>
          <a:xfrm>
            <a:off x="5001768" y="3774249"/>
            <a:ext cx="1792224" cy="36512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128 KB</a:t>
            </a:r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EC803EF0-2810-9EC3-00C2-AADB798A14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0913" y="4306099"/>
            <a:ext cx="505359" cy="505359"/>
          </a:xfrm>
          <a:prstGeom prst="rect">
            <a:avLst/>
          </a:prstGeom>
        </p:spPr>
      </p:pic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6774E9C6-44AA-0265-839C-E14A592FE8F9}"/>
              </a:ext>
            </a:extLst>
          </p:cNvPr>
          <p:cNvSpPr/>
          <p:nvPr/>
        </p:nvSpPr>
        <p:spPr>
          <a:xfrm>
            <a:off x="7525512" y="3639312"/>
            <a:ext cx="2980944" cy="502920"/>
          </a:xfrm>
          <a:prstGeom prst="wedgeRoundRectCallout">
            <a:avLst>
              <a:gd name="adj1" fmla="val -65925"/>
              <a:gd name="adj2" fmla="val 2068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Total memory size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4ED45E-F753-3232-0567-C8D3880F530D}"/>
              </a:ext>
            </a:extLst>
          </p:cNvPr>
          <p:cNvSpPr txBox="1"/>
          <p:nvPr/>
        </p:nvSpPr>
        <p:spPr>
          <a:xfrm>
            <a:off x="2176272" y="4325335"/>
            <a:ext cx="46619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/>
              <a:t>How do we </a:t>
            </a:r>
            <a:r>
              <a:rPr lang="en-IN" sz="2400">
                <a:solidFill>
                  <a:srgbClr val="7030A0"/>
                </a:solidFill>
              </a:rPr>
              <a:t>allocate</a:t>
            </a:r>
            <a:r>
              <a:rPr lang="en-IN" sz="2400"/>
              <a:t> a 20 KB chunk? </a:t>
            </a:r>
          </a:p>
        </p:txBody>
      </p:sp>
    </p:spTree>
    <p:extLst>
      <p:ext uri="{BB962C8B-B14F-4D97-AF65-F5344CB8AC3E}">
        <p14:creationId xmlns:p14="http://schemas.microsoft.com/office/powerpoint/2010/main" val="2520673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BCFCD9-D52D-FE51-7B6E-AAB620B33F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53150"/>
            <a:ext cx="10515600" cy="1325563"/>
          </a:xfrm>
        </p:spPr>
        <p:txBody>
          <a:bodyPr/>
          <a:lstStyle/>
          <a:p>
            <a:r>
              <a:rPr lang="en-IN"/>
              <a:t>Allocation using the Buddy Allocator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173D53-4D71-3A22-D7B6-FE03CD75D7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7F8BD0-C8FE-8E47-656C-D5A59A5A4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84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A6D08E6-578D-0FAB-032F-0C712EE2EA3A}"/>
              </a:ext>
            </a:extLst>
          </p:cNvPr>
          <p:cNvSpPr/>
          <p:nvPr/>
        </p:nvSpPr>
        <p:spPr>
          <a:xfrm>
            <a:off x="2993136" y="1855280"/>
            <a:ext cx="1792224" cy="36512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128 KB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27DB32D-CF6B-D3AA-99E9-56EA88FE7A51}"/>
              </a:ext>
            </a:extLst>
          </p:cNvPr>
          <p:cNvSpPr/>
          <p:nvPr/>
        </p:nvSpPr>
        <p:spPr>
          <a:xfrm>
            <a:off x="1636776" y="2702624"/>
            <a:ext cx="1527429" cy="36512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64 KB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1CB43A3-36B9-9727-EE8C-F70A44AD12B8}"/>
              </a:ext>
            </a:extLst>
          </p:cNvPr>
          <p:cNvSpPr/>
          <p:nvPr/>
        </p:nvSpPr>
        <p:spPr>
          <a:xfrm>
            <a:off x="4303776" y="2702623"/>
            <a:ext cx="1488757" cy="36512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64 KB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213C8F3-0A84-E8D9-88C2-A978A6F61BDD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 flipH="1">
            <a:off x="2400491" y="2220405"/>
            <a:ext cx="1488757" cy="4822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8EC9BF3-7ED7-8F89-AB79-33C494F1A4A6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>
            <a:off x="3889248" y="2220405"/>
            <a:ext cx="1158907" cy="4822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A1614620-AC8D-B06D-6391-DADEDEF0F0E1}"/>
              </a:ext>
            </a:extLst>
          </p:cNvPr>
          <p:cNvSpPr/>
          <p:nvPr/>
        </p:nvSpPr>
        <p:spPr>
          <a:xfrm>
            <a:off x="359664" y="3411029"/>
            <a:ext cx="1277112" cy="36512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3061F51C-043E-DC77-A0E1-402D3E4BCFBB}"/>
              </a:ext>
            </a:extLst>
          </p:cNvPr>
          <p:cNvSpPr/>
          <p:nvPr/>
        </p:nvSpPr>
        <p:spPr>
          <a:xfrm>
            <a:off x="2525649" y="3439906"/>
            <a:ext cx="1277112" cy="36512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32 KB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2E798D4-DC57-F247-1663-E6F9F03EB314}"/>
              </a:ext>
            </a:extLst>
          </p:cNvPr>
          <p:cNvCxnSpPr>
            <a:cxnSpLocks/>
            <a:endCxn id="22" idx="0"/>
          </p:cNvCxnSpPr>
          <p:nvPr/>
        </p:nvCxnSpPr>
        <p:spPr>
          <a:xfrm>
            <a:off x="2400491" y="3067748"/>
            <a:ext cx="763714" cy="3721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3A4F81A5-8E57-00A7-4CF3-0C3B5E60773C}"/>
              </a:ext>
            </a:extLst>
          </p:cNvPr>
          <p:cNvSpPr/>
          <p:nvPr/>
        </p:nvSpPr>
        <p:spPr>
          <a:xfrm>
            <a:off x="359664" y="3423029"/>
            <a:ext cx="901256" cy="343280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04A6486-4757-B610-F9FB-9E348792A0D4}"/>
              </a:ext>
            </a:extLst>
          </p:cNvPr>
          <p:cNvCxnSpPr>
            <a:cxnSpLocks/>
            <a:stCxn id="7" idx="2"/>
            <a:endCxn id="14" idx="0"/>
          </p:cNvCxnSpPr>
          <p:nvPr/>
        </p:nvCxnSpPr>
        <p:spPr>
          <a:xfrm flipH="1">
            <a:off x="998220" y="3067749"/>
            <a:ext cx="1402271" cy="3432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154F364A-AD61-7591-3AC6-313FF9FFA37D}"/>
              </a:ext>
            </a:extLst>
          </p:cNvPr>
          <p:cNvSpPr txBox="1"/>
          <p:nvPr/>
        </p:nvSpPr>
        <p:spPr>
          <a:xfrm>
            <a:off x="669215" y="3423029"/>
            <a:ext cx="716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/>
              <a:t>32 KB</a:t>
            </a:r>
          </a:p>
        </p:txBody>
      </p:sp>
      <p:sp>
        <p:nvSpPr>
          <p:cNvPr id="29" name="Speech Bubble: Rectangle with Corners Rounded 28">
            <a:extLst>
              <a:ext uri="{FF2B5EF4-FFF2-40B4-BE49-F238E27FC236}">
                <a16:creationId xmlns:a16="http://schemas.microsoft.com/office/drawing/2014/main" id="{35D085BA-42B2-2AE5-F7A5-377CCD4C0B58}"/>
              </a:ext>
            </a:extLst>
          </p:cNvPr>
          <p:cNvSpPr/>
          <p:nvPr/>
        </p:nvSpPr>
        <p:spPr>
          <a:xfrm>
            <a:off x="576454" y="4142232"/>
            <a:ext cx="1844040" cy="365125"/>
          </a:xfrm>
          <a:prstGeom prst="wedgeRoundRectCallout">
            <a:avLst>
              <a:gd name="adj1" fmla="val -21021"/>
              <a:gd name="adj2" fmla="val -143191"/>
              <a:gd name="adj3" fmla="val 16667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Allocate 20 KB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7577D4AA-7714-B3C0-9624-08660A190D5D}"/>
              </a:ext>
            </a:extLst>
          </p:cNvPr>
          <p:cNvSpPr/>
          <p:nvPr/>
        </p:nvSpPr>
        <p:spPr>
          <a:xfrm>
            <a:off x="9326691" y="1818262"/>
            <a:ext cx="1792224" cy="36512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128 KB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227BF009-5D73-617A-0B48-69B3B42E95E2}"/>
              </a:ext>
            </a:extLst>
          </p:cNvPr>
          <p:cNvSpPr/>
          <p:nvPr/>
        </p:nvSpPr>
        <p:spPr>
          <a:xfrm>
            <a:off x="7970331" y="2665606"/>
            <a:ext cx="1527429" cy="36512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64 KB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874BC163-40A1-319B-5984-9179F063DEE5}"/>
              </a:ext>
            </a:extLst>
          </p:cNvPr>
          <p:cNvSpPr/>
          <p:nvPr/>
        </p:nvSpPr>
        <p:spPr>
          <a:xfrm>
            <a:off x="10637331" y="2665605"/>
            <a:ext cx="1383124" cy="365125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>
                <a:solidFill>
                  <a:schemeClr val="tx1"/>
                </a:solidFill>
              </a:rPr>
              <a:t>64 KB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BD51D2C-D75A-A10B-50FA-930F02EB6DCA}"/>
              </a:ext>
            </a:extLst>
          </p:cNvPr>
          <p:cNvCxnSpPr>
            <a:cxnSpLocks/>
            <a:stCxn id="30" idx="2"/>
            <a:endCxn id="31" idx="0"/>
          </p:cNvCxnSpPr>
          <p:nvPr/>
        </p:nvCxnSpPr>
        <p:spPr>
          <a:xfrm flipH="1">
            <a:off x="8734046" y="2183387"/>
            <a:ext cx="1488757" cy="4822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76BD3E3-45CE-CEE8-035C-9158236C77C9}"/>
              </a:ext>
            </a:extLst>
          </p:cNvPr>
          <p:cNvCxnSpPr>
            <a:cxnSpLocks/>
            <a:stCxn id="30" idx="2"/>
            <a:endCxn id="32" idx="0"/>
          </p:cNvCxnSpPr>
          <p:nvPr/>
        </p:nvCxnSpPr>
        <p:spPr>
          <a:xfrm>
            <a:off x="10222803" y="2183387"/>
            <a:ext cx="1106090" cy="4822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A44E9031-5330-7F6C-DFEA-BFDFADF0D7A2}"/>
              </a:ext>
            </a:extLst>
          </p:cNvPr>
          <p:cNvSpPr/>
          <p:nvPr/>
        </p:nvSpPr>
        <p:spPr>
          <a:xfrm>
            <a:off x="6693219" y="3374011"/>
            <a:ext cx="1277112" cy="36512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2B397C1D-3B73-A6A5-3A63-FEEEC7DC0E0A}"/>
              </a:ext>
            </a:extLst>
          </p:cNvPr>
          <p:cNvSpPr/>
          <p:nvPr/>
        </p:nvSpPr>
        <p:spPr>
          <a:xfrm>
            <a:off x="8859204" y="3402888"/>
            <a:ext cx="1277112" cy="36512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32 KB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55272B80-E652-7F4A-6E59-2D2B36EAC396}"/>
              </a:ext>
            </a:extLst>
          </p:cNvPr>
          <p:cNvCxnSpPr>
            <a:cxnSpLocks/>
            <a:endCxn id="36" idx="0"/>
          </p:cNvCxnSpPr>
          <p:nvPr/>
        </p:nvCxnSpPr>
        <p:spPr>
          <a:xfrm>
            <a:off x="8734046" y="3030730"/>
            <a:ext cx="763714" cy="3721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5EBD9A46-E8D0-3579-A0FD-7EBBEED763E5}"/>
              </a:ext>
            </a:extLst>
          </p:cNvPr>
          <p:cNvSpPr/>
          <p:nvPr/>
        </p:nvSpPr>
        <p:spPr>
          <a:xfrm>
            <a:off x="6693219" y="3386011"/>
            <a:ext cx="901256" cy="343280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/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2FB3DFB-3A19-3998-850B-2929C402C020}"/>
              </a:ext>
            </a:extLst>
          </p:cNvPr>
          <p:cNvCxnSpPr>
            <a:cxnSpLocks/>
            <a:stCxn id="31" idx="2"/>
            <a:endCxn id="35" idx="0"/>
          </p:cNvCxnSpPr>
          <p:nvPr/>
        </p:nvCxnSpPr>
        <p:spPr>
          <a:xfrm flipH="1">
            <a:off x="7331775" y="3030731"/>
            <a:ext cx="1402271" cy="3432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00460503-1655-FA18-566F-4A8450B1676B}"/>
              </a:ext>
            </a:extLst>
          </p:cNvPr>
          <p:cNvSpPr txBox="1"/>
          <p:nvPr/>
        </p:nvSpPr>
        <p:spPr>
          <a:xfrm>
            <a:off x="7002770" y="3386011"/>
            <a:ext cx="716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/>
              <a:t>32 KB</a:t>
            </a:r>
          </a:p>
        </p:txBody>
      </p:sp>
      <p:sp>
        <p:nvSpPr>
          <p:cNvPr id="41" name="Speech Bubble: Rectangle with Corners Rounded 40">
            <a:extLst>
              <a:ext uri="{FF2B5EF4-FFF2-40B4-BE49-F238E27FC236}">
                <a16:creationId xmlns:a16="http://schemas.microsoft.com/office/drawing/2014/main" id="{C6726B32-8BE8-C8C2-FAB7-2F1E2BB511F8}"/>
              </a:ext>
            </a:extLst>
          </p:cNvPr>
          <p:cNvSpPr/>
          <p:nvPr/>
        </p:nvSpPr>
        <p:spPr>
          <a:xfrm>
            <a:off x="6910009" y="4105214"/>
            <a:ext cx="1844040" cy="365125"/>
          </a:xfrm>
          <a:prstGeom prst="wedgeRoundRectCallout">
            <a:avLst>
              <a:gd name="adj1" fmla="val -21021"/>
              <a:gd name="adj2" fmla="val -143191"/>
              <a:gd name="adj3" fmla="val 16667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Allocated 20 KB</a:t>
            </a:r>
          </a:p>
        </p:txBody>
      </p:sp>
      <p:sp>
        <p:nvSpPr>
          <p:cNvPr id="44" name="Arrow: Right 43">
            <a:extLst>
              <a:ext uri="{FF2B5EF4-FFF2-40B4-BE49-F238E27FC236}">
                <a16:creationId xmlns:a16="http://schemas.microsoft.com/office/drawing/2014/main" id="{A38323A7-C3FF-701E-381D-BBA0FEBDFB33}"/>
              </a:ext>
            </a:extLst>
          </p:cNvPr>
          <p:cNvSpPr/>
          <p:nvPr/>
        </p:nvSpPr>
        <p:spPr>
          <a:xfrm>
            <a:off x="6016752" y="2702623"/>
            <a:ext cx="301752" cy="909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5B47524-F17B-CC65-935F-8E778EA89CC1}"/>
              </a:ext>
            </a:extLst>
          </p:cNvPr>
          <p:cNvSpPr txBox="1"/>
          <p:nvPr/>
        </p:nvSpPr>
        <p:spPr>
          <a:xfrm>
            <a:off x="8734046" y="1280540"/>
            <a:ext cx="25651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>
                <a:solidFill>
                  <a:srgbClr val="0070C0"/>
                </a:solidFill>
                <a:latin typeface="Comic Sans MS" panose="030F0702030302020204" pitchFamily="66" charset="0"/>
              </a:rPr>
              <a:t>After some time</a:t>
            </a:r>
          </a:p>
        </p:txBody>
      </p:sp>
      <p:sp>
        <p:nvSpPr>
          <p:cNvPr id="46" name="Speech Bubble: Rectangle with Corners Rounded 45">
            <a:extLst>
              <a:ext uri="{FF2B5EF4-FFF2-40B4-BE49-F238E27FC236}">
                <a16:creationId xmlns:a16="http://schemas.microsoft.com/office/drawing/2014/main" id="{ADB340DD-1C96-B228-0D70-8863232C8E60}"/>
              </a:ext>
            </a:extLst>
          </p:cNvPr>
          <p:cNvSpPr/>
          <p:nvPr/>
        </p:nvSpPr>
        <p:spPr>
          <a:xfrm>
            <a:off x="10935647" y="3535665"/>
            <a:ext cx="922020" cy="365125"/>
          </a:xfrm>
          <a:prstGeom prst="wedgeRoundRectCallout">
            <a:avLst>
              <a:gd name="adj1" fmla="val 3772"/>
              <a:gd name="adj2" fmla="val -190774"/>
              <a:gd name="adj3" fmla="val 16667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Full</a:t>
            </a:r>
          </a:p>
        </p:txBody>
      </p:sp>
      <p:pic>
        <p:nvPicPr>
          <p:cNvPr id="47" name="Picture 46" descr="Icon&#10;&#10;Description automatically generated">
            <a:extLst>
              <a:ext uri="{FF2B5EF4-FFF2-40B4-BE49-F238E27FC236}">
                <a16:creationId xmlns:a16="http://schemas.microsoft.com/office/drawing/2014/main" id="{BDF4E969-77E8-8523-F23D-928D1EA7F0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8701" y="5329682"/>
            <a:ext cx="401884" cy="401884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C3DEACA8-937F-ECBC-D774-FB26C80DDCFD}"/>
              </a:ext>
            </a:extLst>
          </p:cNvPr>
          <p:cNvSpPr txBox="1"/>
          <p:nvPr/>
        </p:nvSpPr>
        <p:spPr>
          <a:xfrm>
            <a:off x="5006675" y="5267058"/>
            <a:ext cx="37114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/>
              <a:t>Now </a:t>
            </a:r>
            <a:r>
              <a:rPr lang="en-IN" sz="2400">
                <a:solidFill>
                  <a:srgbClr val="FF0000"/>
                </a:solidFill>
              </a:rPr>
              <a:t>delete</a:t>
            </a:r>
            <a:r>
              <a:rPr lang="en-IN" sz="2400"/>
              <a:t> the 20 KB </a:t>
            </a:r>
            <a:r>
              <a:rPr lang="en-IN" sz="2400">
                <a:solidFill>
                  <a:srgbClr val="C00000"/>
                </a:solidFill>
              </a:rPr>
              <a:t>chunk</a:t>
            </a:r>
          </a:p>
        </p:txBody>
      </p:sp>
      <p:pic>
        <p:nvPicPr>
          <p:cNvPr id="49" name="Picture 48" descr="Icon&#10;&#10;Description automatically generated">
            <a:extLst>
              <a:ext uri="{FF2B5EF4-FFF2-40B4-BE49-F238E27FC236}">
                <a16:creationId xmlns:a16="http://schemas.microsoft.com/office/drawing/2014/main" id="{8FC9EDF7-E1BA-FF56-7944-167DEB58DC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463724">
            <a:off x="8795464" y="5178263"/>
            <a:ext cx="891763" cy="891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53516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DD62EC-DB9A-DF0D-B123-2691D4EC6C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err="1"/>
              <a:t>Contd</a:t>
            </a:r>
            <a:r>
              <a:rPr lang="en-IN"/>
              <a:t> ….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452780-D8DA-F4DB-1003-850EEAEB68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1C7D33-1F61-AFA4-E524-CFB6CCD99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85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366D78F-3E18-B2AF-D1F5-5DCB10A7072A}"/>
              </a:ext>
            </a:extLst>
          </p:cNvPr>
          <p:cNvSpPr/>
          <p:nvPr/>
        </p:nvSpPr>
        <p:spPr>
          <a:xfrm>
            <a:off x="5626608" y="1398080"/>
            <a:ext cx="1792224" cy="36512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128 KB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6F2B274-ADD2-5E49-9EFA-92D0298B1979}"/>
              </a:ext>
            </a:extLst>
          </p:cNvPr>
          <p:cNvSpPr/>
          <p:nvPr/>
        </p:nvSpPr>
        <p:spPr>
          <a:xfrm>
            <a:off x="4270248" y="2245424"/>
            <a:ext cx="1527429" cy="36512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64 KB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263299A-C92E-55BC-4D6F-8E519C9ECF54}"/>
              </a:ext>
            </a:extLst>
          </p:cNvPr>
          <p:cNvSpPr/>
          <p:nvPr/>
        </p:nvSpPr>
        <p:spPr>
          <a:xfrm>
            <a:off x="6937248" y="2245423"/>
            <a:ext cx="1488757" cy="365125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>
                <a:solidFill>
                  <a:schemeClr val="tx1"/>
                </a:solidFill>
              </a:rPr>
              <a:t>64 KB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8DB2834-CC2F-DB64-FA9A-2EB92CCB16EA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 flipH="1">
            <a:off x="5033963" y="1763205"/>
            <a:ext cx="1488757" cy="4822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8D7F9F4-FCD0-E366-250E-42F6C10BC1F0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>
            <a:off x="6522720" y="1763205"/>
            <a:ext cx="1158907" cy="4822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15CEE1F-8A61-B16A-4FB7-128AAD7C5662}"/>
              </a:ext>
            </a:extLst>
          </p:cNvPr>
          <p:cNvSpPr txBox="1"/>
          <p:nvPr/>
        </p:nvSpPr>
        <p:spPr>
          <a:xfrm>
            <a:off x="1612232" y="3429000"/>
            <a:ext cx="8714232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/>
              <a:t>The </a:t>
            </a:r>
            <a:r>
              <a:rPr lang="en-IN" sz="2000">
                <a:solidFill>
                  <a:srgbClr val="0070C0"/>
                </a:solidFill>
              </a:rPr>
              <a:t>size</a:t>
            </a:r>
            <a:r>
              <a:rPr lang="en-IN" sz="2000"/>
              <a:t> of each </a:t>
            </a:r>
            <a:r>
              <a:rPr lang="en-IN" sz="2000">
                <a:solidFill>
                  <a:srgbClr val="00B050"/>
                </a:solidFill>
              </a:rPr>
              <a:t>buddy</a:t>
            </a:r>
            <a:r>
              <a:rPr lang="en-IN" sz="2000"/>
              <a:t> chunk is a power of two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/>
              <a:t>Adjacent </a:t>
            </a:r>
            <a:r>
              <a:rPr lang="en-IN" sz="2000">
                <a:solidFill>
                  <a:srgbClr val="7030A0"/>
                </a:solidFill>
              </a:rPr>
              <a:t>free</a:t>
            </a:r>
            <a:r>
              <a:rPr lang="en-IN" sz="2000"/>
              <a:t> chunks (holes) can be merged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/>
              <a:t>Tries to </a:t>
            </a:r>
            <a:r>
              <a:rPr lang="en-IN" sz="2000">
                <a:solidFill>
                  <a:srgbClr val="FF0000"/>
                </a:solidFill>
              </a:rPr>
              <a:t>minimize</a:t>
            </a:r>
            <a:r>
              <a:rPr lang="en-IN" sz="2000"/>
              <a:t> internal and external </a:t>
            </a:r>
            <a:r>
              <a:rPr lang="en-IN" sz="2000">
                <a:solidFill>
                  <a:schemeClr val="accent1">
                    <a:lumMod val="75000"/>
                  </a:schemeClr>
                </a:solidFill>
              </a:rPr>
              <a:t>fragmentation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/>
              <a:t>Can </a:t>
            </a:r>
            <a:r>
              <a:rPr lang="en-IN" sz="2000">
                <a:solidFill>
                  <a:srgbClr val="C00000"/>
                </a:solidFill>
              </a:rPr>
              <a:t>handle</a:t>
            </a:r>
            <a:r>
              <a:rPr lang="en-IN" sz="2000"/>
              <a:t> requests for both small and large </a:t>
            </a:r>
            <a:r>
              <a:rPr lang="en-IN" sz="2000">
                <a:solidFill>
                  <a:srgbClr val="C00000"/>
                </a:solidFill>
              </a:rPr>
              <a:t>regions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/>
          </a:p>
        </p:txBody>
      </p:sp>
      <p:pic>
        <p:nvPicPr>
          <p:cNvPr id="19" name="Picture 18" descr="Icon&#10;&#10;Description automatically generated">
            <a:extLst>
              <a:ext uri="{FF2B5EF4-FFF2-40B4-BE49-F238E27FC236}">
                <a16:creationId xmlns:a16="http://schemas.microsoft.com/office/drawing/2014/main" id="{F25D381E-E121-CAC1-62FA-E72908EB28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314291" y="4937759"/>
            <a:ext cx="595882" cy="595882"/>
          </a:xfrm>
          <a:prstGeom prst="rect">
            <a:avLst/>
          </a:prstGeom>
        </p:spPr>
      </p:pic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91C38C84-08C2-EABB-E164-5212A5E34A6F}"/>
              </a:ext>
            </a:extLst>
          </p:cNvPr>
          <p:cNvSpPr/>
          <p:nvPr/>
        </p:nvSpPr>
        <p:spPr>
          <a:xfrm>
            <a:off x="2300438" y="5029438"/>
            <a:ext cx="7141945" cy="56284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Create a </a:t>
            </a:r>
            <a:r>
              <a:rPr lang="en-IN" sz="2000">
                <a:solidFill>
                  <a:srgbClr val="7030A0"/>
                </a:solidFill>
              </a:rPr>
              <a:t>data structure</a:t>
            </a:r>
            <a:r>
              <a:rPr lang="en-IN" sz="2000"/>
              <a:t> to effectively manage the </a:t>
            </a:r>
            <a:r>
              <a:rPr lang="en-IN" sz="2000">
                <a:solidFill>
                  <a:srgbClr val="0070C0"/>
                </a:solidFill>
              </a:rPr>
              <a:t>buddy</a:t>
            </a:r>
            <a:r>
              <a:rPr lang="en-IN" sz="2000"/>
              <a:t> </a:t>
            </a:r>
            <a:r>
              <a:rPr lang="en-IN" sz="2000">
                <a:solidFill>
                  <a:srgbClr val="00B050"/>
                </a:solidFill>
              </a:rPr>
              <a:t>list</a:t>
            </a:r>
          </a:p>
        </p:txBody>
      </p:sp>
      <p:sp>
        <p:nvSpPr>
          <p:cNvPr id="21" name="Speech Bubble: Rectangle with Corners Rounded 20">
            <a:extLst>
              <a:ext uri="{FF2B5EF4-FFF2-40B4-BE49-F238E27FC236}">
                <a16:creationId xmlns:a16="http://schemas.microsoft.com/office/drawing/2014/main" id="{2C170019-D602-B635-B832-D156E5E02469}"/>
              </a:ext>
            </a:extLst>
          </p:cNvPr>
          <p:cNvSpPr/>
          <p:nvPr/>
        </p:nvSpPr>
        <p:spPr>
          <a:xfrm>
            <a:off x="2906829" y="1690688"/>
            <a:ext cx="1382756" cy="482219"/>
          </a:xfrm>
          <a:prstGeom prst="wedgeRoundRectCallout">
            <a:avLst>
              <a:gd name="adj1" fmla="val 52953"/>
              <a:gd name="adj2" fmla="val 7846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/>
              <a:t>page</a:t>
            </a:r>
          </a:p>
        </p:txBody>
      </p:sp>
      <p:sp>
        <p:nvSpPr>
          <p:cNvPr id="23" name="Speech Bubble: Rectangle with Corners Rounded 22">
            <a:extLst>
              <a:ext uri="{FF2B5EF4-FFF2-40B4-BE49-F238E27FC236}">
                <a16:creationId xmlns:a16="http://schemas.microsoft.com/office/drawing/2014/main" id="{9CFEBBF0-3803-1B3C-2D2A-19C949B37AE3}"/>
              </a:ext>
            </a:extLst>
          </p:cNvPr>
          <p:cNvSpPr/>
          <p:nvPr/>
        </p:nvSpPr>
        <p:spPr>
          <a:xfrm>
            <a:off x="8479006" y="1682583"/>
            <a:ext cx="1382756" cy="482219"/>
          </a:xfrm>
          <a:prstGeom prst="wedgeRoundRectCallout">
            <a:avLst>
              <a:gd name="adj1" fmla="val -54941"/>
              <a:gd name="adj2" fmla="val 9842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buddy</a:t>
            </a:r>
          </a:p>
        </p:txBody>
      </p:sp>
    </p:spTree>
    <p:extLst>
      <p:ext uri="{BB962C8B-B14F-4D97-AF65-F5344CB8AC3E}">
        <p14:creationId xmlns:p14="http://schemas.microsoft.com/office/powerpoint/2010/main" val="26881433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A87D22-157D-2956-C690-B88D2723D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Implementation of the Buddy System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EB4360-A21F-884B-FD03-1C00BA0D86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27832" y="6450498"/>
            <a:ext cx="4114800" cy="365125"/>
          </a:xfrm>
        </p:spPr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381C4B-C9C8-8CC1-0495-D13AB8CCF3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86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DA99E8-4F8B-6B44-2C9A-F7B1CA2DF544}"/>
              </a:ext>
            </a:extLst>
          </p:cNvPr>
          <p:cNvSpPr txBox="1"/>
          <p:nvPr/>
        </p:nvSpPr>
        <p:spPr>
          <a:xfrm>
            <a:off x="356616" y="1543432"/>
            <a:ext cx="11704320" cy="347787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zone {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...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free_area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free_area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[MAX_ORDER];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...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free_area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list_head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free_list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[MIGRATE_TYPES];</a:t>
            </a:r>
            <a:r>
              <a:rPr lang="en-US" sz="2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/* unmovable</a:t>
            </a:r>
            <a:r>
              <a:rPr lang="en-US" sz="2000" dirty="0">
                <a:solidFill>
                  <a:srgbClr val="008000"/>
                </a:solidFill>
                <a:latin typeface="Consolas" panose="020B0609020204030204" pitchFamily="49" charset="0"/>
              </a:rPr>
              <a:t>, </a:t>
            </a:r>
            <a:r>
              <a:rPr lang="en-US" sz="2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movable, reclaimable, ...*/</a:t>
            </a:r>
            <a:endParaRPr lang="en-US" sz="2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unsigned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long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  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nr_free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 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};</a:t>
            </a:r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A8FF67BF-5318-9120-C41E-75E301A2A8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1191240"/>
            <a:ext cx="574336" cy="51331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FFD7B09-7B3B-2677-A0AD-28BA0CF56961}"/>
              </a:ext>
            </a:extLst>
          </p:cNvPr>
          <p:cNvSpPr/>
          <p:nvPr/>
        </p:nvSpPr>
        <p:spPr>
          <a:xfrm>
            <a:off x="1202436" y="5459159"/>
            <a:ext cx="1353312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zone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D0E6FC-B9D7-EB3D-F811-7F32670A6FE6}"/>
              </a:ext>
            </a:extLst>
          </p:cNvPr>
          <p:cNvSpPr/>
          <p:nvPr/>
        </p:nvSpPr>
        <p:spPr>
          <a:xfrm>
            <a:off x="5285232" y="5194632"/>
            <a:ext cx="2231136" cy="32004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IN" sz="2000" dirty="0"/>
              <a:t>list of type 0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FA2DFE9-4729-11DB-D8E6-0A9AEB96A7CB}"/>
              </a:ext>
            </a:extLst>
          </p:cNvPr>
          <p:cNvSpPr/>
          <p:nvPr/>
        </p:nvSpPr>
        <p:spPr>
          <a:xfrm>
            <a:off x="5285232" y="5514672"/>
            <a:ext cx="2231136" cy="32004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IN" sz="2000" dirty="0"/>
              <a:t>list of type 1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46B6906-6B4D-9535-43D4-DAB53C9D76D2}"/>
              </a:ext>
            </a:extLst>
          </p:cNvPr>
          <p:cNvSpPr/>
          <p:nvPr/>
        </p:nvSpPr>
        <p:spPr>
          <a:xfrm>
            <a:off x="5285232" y="5828911"/>
            <a:ext cx="2231136" cy="32004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IN" sz="2000" dirty="0"/>
              <a:t>list of type 2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68807FE5-839B-E68D-02C1-FBC24DC1CB6B}"/>
              </a:ext>
            </a:extLst>
          </p:cNvPr>
          <p:cNvSpPr/>
          <p:nvPr/>
        </p:nvSpPr>
        <p:spPr>
          <a:xfrm>
            <a:off x="2964942" y="5467647"/>
            <a:ext cx="1353312" cy="44086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err="1"/>
              <a:t>free_area</a:t>
            </a:r>
            <a:endParaRPr lang="en-IN" sz="200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B679447-2F30-6488-72D1-DE77F51C58E8}"/>
              </a:ext>
            </a:extLst>
          </p:cNvPr>
          <p:cNvCxnSpPr>
            <a:stCxn id="9" idx="3"/>
            <a:endCxn id="13" idx="1"/>
          </p:cNvCxnSpPr>
          <p:nvPr/>
        </p:nvCxnSpPr>
        <p:spPr>
          <a:xfrm>
            <a:off x="2555748" y="5687759"/>
            <a:ext cx="409194" cy="31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16BE90A-BB93-C963-4141-80610596E983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4318254" y="5688077"/>
            <a:ext cx="674370" cy="676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Left Brace 22">
            <a:extLst>
              <a:ext uri="{FF2B5EF4-FFF2-40B4-BE49-F238E27FC236}">
                <a16:creationId xmlns:a16="http://schemas.microsoft.com/office/drawing/2014/main" id="{3077BEDF-5007-A93E-99B9-293FF1D87AB4}"/>
              </a:ext>
            </a:extLst>
          </p:cNvPr>
          <p:cNvSpPr/>
          <p:nvPr/>
        </p:nvSpPr>
        <p:spPr>
          <a:xfrm>
            <a:off x="5065776" y="5194632"/>
            <a:ext cx="146304" cy="950699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Speech Bubble: Rectangle with Corners Rounded 24">
            <a:extLst>
              <a:ext uri="{FF2B5EF4-FFF2-40B4-BE49-F238E27FC236}">
                <a16:creationId xmlns:a16="http://schemas.microsoft.com/office/drawing/2014/main" id="{76390785-41E4-F7AC-871C-6240E78585AD}"/>
              </a:ext>
            </a:extLst>
          </p:cNvPr>
          <p:cNvSpPr/>
          <p:nvPr/>
        </p:nvSpPr>
        <p:spPr>
          <a:xfrm>
            <a:off x="8101584" y="5514672"/>
            <a:ext cx="2231136" cy="529512"/>
          </a:xfrm>
          <a:prstGeom prst="wedgeRoundRectCallout">
            <a:avLst>
              <a:gd name="adj1" fmla="val -74522"/>
              <a:gd name="adj2" fmla="val -8083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List of buddy pages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A6FF96E-AE37-965B-2651-EF9081A9C154}"/>
              </a:ext>
            </a:extLst>
          </p:cNvPr>
          <p:cNvSpPr/>
          <p:nvPr/>
        </p:nvSpPr>
        <p:spPr>
          <a:xfrm>
            <a:off x="2964942" y="6016735"/>
            <a:ext cx="1353312" cy="44086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err="1"/>
              <a:t>free_area</a:t>
            </a:r>
            <a:endParaRPr lang="en-IN" sz="200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9ADB584-C8FE-FF9A-E30C-2087079B7704}"/>
              </a:ext>
            </a:extLst>
          </p:cNvPr>
          <p:cNvSpPr/>
          <p:nvPr/>
        </p:nvSpPr>
        <p:spPr>
          <a:xfrm>
            <a:off x="2964942" y="4884940"/>
            <a:ext cx="1353312" cy="44086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err="1"/>
              <a:t>free_area</a:t>
            </a:r>
            <a:endParaRPr lang="en-IN" sz="200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29CEBF4-3DCC-7BE6-097C-055E04C28AFA}"/>
              </a:ext>
            </a:extLst>
          </p:cNvPr>
          <p:cNvCxnSpPr>
            <a:cxnSpLocks/>
          </p:cNvCxnSpPr>
          <p:nvPr/>
        </p:nvCxnSpPr>
        <p:spPr>
          <a:xfrm flipV="1">
            <a:off x="2578159" y="5183813"/>
            <a:ext cx="375576" cy="33585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2A0F95E-7087-5D30-5171-28A363ED6B6D}"/>
              </a:ext>
            </a:extLst>
          </p:cNvPr>
          <p:cNvCxnSpPr>
            <a:cxnSpLocks/>
          </p:cNvCxnSpPr>
          <p:nvPr/>
        </p:nvCxnSpPr>
        <p:spPr>
          <a:xfrm>
            <a:off x="2611777" y="5867050"/>
            <a:ext cx="375575" cy="41493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052674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424F5-170B-D80E-7D5B-693BD0081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128" y="136525"/>
            <a:ext cx="10515600" cy="1015619"/>
          </a:xfrm>
        </p:spPr>
        <p:txBody>
          <a:bodyPr>
            <a:normAutofit/>
          </a:bodyPr>
          <a:lstStyle/>
          <a:p>
            <a:r>
              <a:rPr lang="en-IN" dirty="0"/>
              <a:t>Traverse the </a:t>
            </a:r>
            <a:r>
              <a:rPr lang="en-IN" i="1" dirty="0" err="1"/>
              <a:t>free_area</a:t>
            </a:r>
            <a:r>
              <a:rPr lang="en-IN" i="1"/>
              <a:t> </a:t>
            </a:r>
            <a:r>
              <a:rPr lang="en-IN"/>
              <a:t>in increasing </a:t>
            </a:r>
            <a:r>
              <a:rPr lang="en-IN" dirty="0"/>
              <a:t>order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189C91-4CF7-3D16-3717-87B72156AB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6021EE-D52A-E4D5-695B-5732D502E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87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B9F348-BC10-C664-A49C-3067FF961C0D}"/>
              </a:ext>
            </a:extLst>
          </p:cNvPr>
          <p:cNvSpPr txBox="1"/>
          <p:nvPr/>
        </p:nvSpPr>
        <p:spPr>
          <a:xfrm>
            <a:off x="838200" y="2151727"/>
            <a:ext cx="10515600" cy="255454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current_order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order; 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current_order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MAX_ORDER; ++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current_order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area = &amp;(zone-&gt;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free_area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current_order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]);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page = 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get_page_from_free_area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(area, 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migratetype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(!page)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continue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del_page_from_free_list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(page, zone, 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current_order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page;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A424AD08-F8F0-65E1-711F-F853F4ABEB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20624" y="1895070"/>
            <a:ext cx="574336" cy="51331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362B5D0-468B-83EC-C4E6-6B9B4A4DFC7A}"/>
              </a:ext>
            </a:extLst>
          </p:cNvPr>
          <p:cNvSpPr/>
          <p:nvPr/>
        </p:nvSpPr>
        <p:spPr>
          <a:xfrm>
            <a:off x="8610600" y="1082054"/>
            <a:ext cx="2579915" cy="48926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/mm/</a:t>
            </a:r>
            <a:r>
              <a:rPr lang="en-US" sz="2400" err="1">
                <a:solidFill>
                  <a:schemeClr val="accent5">
                    <a:lumMod val="50000"/>
                  </a:schemeClr>
                </a:solidFill>
              </a:rPr>
              <a:t>page_alloc.c</a:t>
            </a:r>
            <a:endParaRPr lang="en-US" sz="240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67545A1-33AB-0C78-AB62-8E0D9871F5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4909" y="1090786"/>
            <a:ext cx="555691" cy="462335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32FE41D-7F03-41D9-A9D4-A778907F3801}"/>
              </a:ext>
            </a:extLst>
          </p:cNvPr>
          <p:cNvSpPr/>
          <p:nvPr/>
        </p:nvSpPr>
        <p:spPr>
          <a:xfrm>
            <a:off x="3355848" y="1746504"/>
            <a:ext cx="3520813" cy="4052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i="1"/>
              <a:t>__</a:t>
            </a:r>
            <a:r>
              <a:rPr lang="en-IN" sz="2000" i="1" err="1"/>
              <a:t>rmqueue_smallest</a:t>
            </a:r>
            <a:r>
              <a:rPr lang="en-IN" sz="2000" i="1"/>
              <a:t> (…)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AD77692-9C2C-49C0-B85E-CA90086D267B}"/>
              </a:ext>
            </a:extLst>
          </p:cNvPr>
          <p:cNvSpPr txBox="1"/>
          <p:nvPr/>
        </p:nvSpPr>
        <p:spPr>
          <a:xfrm>
            <a:off x="1086692" y="4931146"/>
            <a:ext cx="97802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>
                <a:solidFill>
                  <a:srgbClr val="FF0000"/>
                </a:solidFill>
              </a:rPr>
              <a:t>Traverse</a:t>
            </a:r>
            <a:r>
              <a:rPr lang="en-IN" sz="2400"/>
              <a:t> the list of </a:t>
            </a:r>
            <a:r>
              <a:rPr lang="en-IN" sz="2400">
                <a:solidFill>
                  <a:srgbClr val="00B050"/>
                </a:solidFill>
              </a:rPr>
              <a:t>free</a:t>
            </a:r>
            <a:r>
              <a:rPr lang="en-IN" sz="2400"/>
              <a:t> pages: </a:t>
            </a:r>
            <a:r>
              <a:rPr lang="en-IN" sz="2400">
                <a:solidFill>
                  <a:srgbClr val="FF0000"/>
                </a:solidFill>
              </a:rPr>
              <a:t>order</a:t>
            </a:r>
            <a:r>
              <a:rPr lang="en-IN" sz="2400"/>
              <a:t>=0 to </a:t>
            </a:r>
            <a:r>
              <a:rPr lang="en-IN" sz="2400">
                <a:solidFill>
                  <a:srgbClr val="FF0000"/>
                </a:solidFill>
              </a:rPr>
              <a:t>order</a:t>
            </a:r>
            <a:r>
              <a:rPr lang="en-IN" sz="2400"/>
              <a:t> = </a:t>
            </a:r>
            <a:r>
              <a:rPr lang="en-IN" sz="2400">
                <a:solidFill>
                  <a:srgbClr val="C00000"/>
                </a:solidFill>
              </a:rPr>
              <a:t>MAX_ORDER </a:t>
            </a:r>
            <a:r>
              <a:rPr lang="en-IN" sz="2400"/>
              <a:t>– 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/>
              <a:t>Pick the first </a:t>
            </a:r>
            <a:r>
              <a:rPr lang="en-IN" sz="2400">
                <a:solidFill>
                  <a:srgbClr val="00B050"/>
                </a:solidFill>
              </a:rPr>
              <a:t>free</a:t>
            </a:r>
            <a:r>
              <a:rPr lang="en-IN" sz="2400"/>
              <a:t> compound page (from the first list that is non-empty)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/>
              <a:t>Delete the </a:t>
            </a:r>
            <a:r>
              <a:rPr lang="en-IN" sz="2400">
                <a:solidFill>
                  <a:srgbClr val="C00000"/>
                </a:solidFill>
              </a:rPr>
              <a:t>selected</a:t>
            </a:r>
            <a:r>
              <a:rPr lang="en-IN" sz="2400"/>
              <a:t> </a:t>
            </a:r>
            <a:r>
              <a:rPr lang="en-IN" sz="2400">
                <a:solidFill>
                  <a:srgbClr val="0070C0"/>
                </a:solidFill>
              </a:rPr>
              <a:t>page</a:t>
            </a:r>
            <a:r>
              <a:rPr lang="en-IN" sz="2400"/>
              <a:t> from the corresponding </a:t>
            </a:r>
            <a:r>
              <a:rPr lang="en-IN" sz="2400">
                <a:solidFill>
                  <a:srgbClr val="00B050"/>
                </a:solidFill>
              </a:rPr>
              <a:t>free</a:t>
            </a:r>
            <a:r>
              <a:rPr lang="en-IN" sz="2400"/>
              <a:t> list</a:t>
            </a:r>
          </a:p>
        </p:txBody>
      </p:sp>
    </p:spTree>
    <p:extLst>
      <p:ext uri="{BB962C8B-B14F-4D97-AF65-F5344CB8AC3E}">
        <p14:creationId xmlns:p14="http://schemas.microsoft.com/office/powerpoint/2010/main" val="75835220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BBDF3C-39BF-EAC3-F4F8-8DE7D7C6B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434" y="0"/>
            <a:ext cx="10515600" cy="1325563"/>
          </a:xfrm>
        </p:spPr>
        <p:txBody>
          <a:bodyPr/>
          <a:lstStyle/>
          <a:p>
            <a:r>
              <a:rPr lang="en-IN"/>
              <a:t>Merging </a:t>
            </a:r>
            <a:r>
              <a:rPr lang="en-IN" i="1"/>
              <a:t>free</a:t>
            </a:r>
            <a:r>
              <a:rPr lang="en-IN"/>
              <a:t> Pages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C03FD4-956A-319D-D7F1-EFC650E2A5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EA9A56-F597-D220-62BF-417210510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88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7104E2-19DE-03FE-E319-636B8F930EDC}"/>
              </a:ext>
            </a:extLst>
          </p:cNvPr>
          <p:cNvSpPr txBox="1"/>
          <p:nvPr/>
        </p:nvSpPr>
        <p:spPr>
          <a:xfrm>
            <a:off x="648101" y="1214377"/>
            <a:ext cx="10607040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__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free_one_page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page *</a:t>
            </a:r>
            <a:r>
              <a:rPr lang="en-IN" sz="20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page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unsigned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long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pfn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zone *</a:t>
            </a:r>
            <a:r>
              <a:rPr lang="en-IN" sz="20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zone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unsigned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order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...)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IN" sz="2000" b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order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MAX_ORDER - </a:t>
            </a:r>
            <a:r>
              <a:rPr lang="en-IN" sz="20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buddy = </a:t>
            </a:r>
            <a:r>
              <a:rPr lang="en-IN" sz="2000" b="0" err="1"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find_buddy_page_pfn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(page,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pfn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order, &amp;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buddy_pfn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sz="2000" b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del_page_from_free_list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(buddy, zone, order);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....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combined_pfn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buddy_pfn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&amp;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pfn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page = page + (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combined_pfn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pfn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pfn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combined_pfn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order++;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 err="1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set_buddy_order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(page, order);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 err="1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add_to_free_list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(page, zone, order,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migratetype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735A098-8875-B9FF-C801-115BB3423678}"/>
              </a:ext>
            </a:extLst>
          </p:cNvPr>
          <p:cNvSpPr/>
          <p:nvPr/>
        </p:nvSpPr>
        <p:spPr>
          <a:xfrm>
            <a:off x="9166291" y="136525"/>
            <a:ext cx="2579915" cy="48926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/mm/</a:t>
            </a:r>
            <a:r>
              <a:rPr lang="en-US" sz="2400" err="1">
                <a:solidFill>
                  <a:schemeClr val="accent5">
                    <a:lumMod val="50000"/>
                  </a:schemeClr>
                </a:solidFill>
              </a:rPr>
              <a:t>page_alloc.c</a:t>
            </a:r>
            <a:endParaRPr lang="en-US" sz="240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6D71684-8546-65C4-6A32-46439B5A0B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600" y="145257"/>
            <a:ext cx="555691" cy="462335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F4A0720-6FE2-7739-848B-BFED864CB815}"/>
              </a:ext>
            </a:extLst>
          </p:cNvPr>
          <p:cNvSpPr/>
          <p:nvPr/>
        </p:nvSpPr>
        <p:spPr>
          <a:xfrm>
            <a:off x="8153399" y="2816202"/>
            <a:ext cx="3464293" cy="365125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Not free any more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1E75933-3B41-4343-EC2C-CED03A9EBD22}"/>
              </a:ext>
            </a:extLst>
          </p:cNvPr>
          <p:cNvSpPr/>
          <p:nvPr/>
        </p:nvSpPr>
        <p:spPr>
          <a:xfrm>
            <a:off x="8140566" y="2147684"/>
            <a:ext cx="3464293" cy="365125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i="1" err="1"/>
              <a:t>buddy_pfn</a:t>
            </a:r>
            <a:r>
              <a:rPr lang="en-IN" sz="2000" i="1"/>
              <a:t> </a:t>
            </a:r>
            <a:r>
              <a:rPr lang="en-IN" sz="2000"/>
              <a:t>= </a:t>
            </a:r>
            <a:r>
              <a:rPr lang="en-IN" sz="2000" i="1" err="1"/>
              <a:t>pfn</a:t>
            </a:r>
            <a:r>
              <a:rPr lang="en-IN" sz="2000"/>
              <a:t> ^ (1 &lt;&lt; </a:t>
            </a:r>
            <a:r>
              <a:rPr lang="en-IN" sz="2000" i="1"/>
              <a:t>order</a:t>
            </a:r>
            <a:r>
              <a:rPr lang="en-IN" sz="2000"/>
              <a:t>) 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102854DD-C821-F361-7C98-5A1203619558}"/>
              </a:ext>
            </a:extLst>
          </p:cNvPr>
          <p:cNvSpPr/>
          <p:nvPr/>
        </p:nvSpPr>
        <p:spPr>
          <a:xfrm>
            <a:off x="8140566" y="3643914"/>
            <a:ext cx="3464293" cy="365125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i="1" err="1"/>
              <a:t>pfn</a:t>
            </a:r>
            <a:r>
              <a:rPr lang="en-IN" sz="2000"/>
              <a:t> of the parent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D04993C9-2D44-677C-724F-167D5C0B3D98}"/>
              </a:ext>
            </a:extLst>
          </p:cNvPr>
          <p:cNvSpPr/>
          <p:nvPr/>
        </p:nvSpPr>
        <p:spPr>
          <a:xfrm>
            <a:off x="8140565" y="4071439"/>
            <a:ext cx="3464293" cy="63177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Details of </a:t>
            </a:r>
            <a:r>
              <a:rPr lang="en-IN" sz="2000" i="1" err="1"/>
              <a:t>combined_pfn</a:t>
            </a:r>
            <a:endParaRPr lang="en-IN" sz="2000" i="1"/>
          </a:p>
        </p:txBody>
      </p:sp>
      <p:sp>
        <p:nvSpPr>
          <p:cNvPr id="13" name="Right Brace 12">
            <a:extLst>
              <a:ext uri="{FF2B5EF4-FFF2-40B4-BE49-F238E27FC236}">
                <a16:creationId xmlns:a16="http://schemas.microsoft.com/office/drawing/2014/main" id="{61DD2335-2B1D-16D3-9F5B-61A403652E38}"/>
              </a:ext>
            </a:extLst>
          </p:cNvPr>
          <p:cNvSpPr/>
          <p:nvPr/>
        </p:nvSpPr>
        <p:spPr>
          <a:xfrm>
            <a:off x="6939815" y="3811604"/>
            <a:ext cx="269507" cy="539015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47148839-A43C-46D7-DE4E-BABD0AAD5D20}"/>
              </a:ext>
            </a:extLst>
          </p:cNvPr>
          <p:cNvSpPr/>
          <p:nvPr/>
        </p:nvSpPr>
        <p:spPr>
          <a:xfrm>
            <a:off x="8292966" y="5643623"/>
            <a:ext cx="3464293" cy="53016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Set the order of the large </a:t>
            </a:r>
            <a:r>
              <a:rPr lang="en-IN" sz="2000" err="1"/>
              <a:t>combined_page</a:t>
            </a:r>
            <a:r>
              <a:rPr lang="en-IN" sz="2000"/>
              <a:t> and free it</a:t>
            </a:r>
          </a:p>
        </p:txBody>
      </p:sp>
    </p:spTree>
    <p:extLst>
      <p:ext uri="{BB962C8B-B14F-4D97-AF65-F5344CB8AC3E}">
        <p14:creationId xmlns:p14="http://schemas.microsoft.com/office/powerpoint/2010/main" val="312574063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D8C11-7492-38EE-5EB2-3660B4696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Slab Allocator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E82DBD-98AA-51BB-3FE2-7B2C4331CE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8472" y="1597025"/>
            <a:ext cx="10515600" cy="3211066"/>
          </a:xfrm>
        </p:spPr>
        <p:txBody>
          <a:bodyPr>
            <a:normAutofit lnSpcReduction="10000"/>
          </a:bodyPr>
          <a:lstStyle/>
          <a:p>
            <a:r>
              <a:rPr lang="en-IN"/>
              <a:t>The </a:t>
            </a:r>
            <a:r>
              <a:rPr lang="en-IN">
                <a:solidFill>
                  <a:srgbClr val="0070C0"/>
                </a:solidFill>
              </a:rPr>
              <a:t>buddy</a:t>
            </a:r>
            <a:r>
              <a:rPr lang="en-IN"/>
              <a:t> system is for generic memory allocation</a:t>
            </a:r>
          </a:p>
          <a:p>
            <a:r>
              <a:rPr lang="en-IN"/>
              <a:t>Most of the </a:t>
            </a:r>
            <a:r>
              <a:rPr lang="en-IN">
                <a:solidFill>
                  <a:srgbClr val="FF0000"/>
                </a:solidFill>
              </a:rPr>
              <a:t>time</a:t>
            </a:r>
            <a:r>
              <a:rPr lang="en-IN"/>
              <a:t> objects of specific types are used. They have a </a:t>
            </a:r>
            <a:r>
              <a:rPr lang="en-IN">
                <a:solidFill>
                  <a:srgbClr val="00B050"/>
                </a:solidFill>
              </a:rPr>
              <a:t>fixed</a:t>
            </a:r>
            <a:r>
              <a:rPr lang="en-IN"/>
              <a:t> structure.</a:t>
            </a:r>
          </a:p>
          <a:p>
            <a:pPr lvl="1"/>
            <a:r>
              <a:rPr lang="en-IN"/>
              <a:t>No </a:t>
            </a:r>
            <a:r>
              <a:rPr lang="en-IN">
                <a:solidFill>
                  <a:srgbClr val="C00000"/>
                </a:solidFill>
              </a:rPr>
              <a:t>reason</a:t>
            </a:r>
            <a:r>
              <a:rPr lang="en-IN"/>
              <a:t> to allocate and deallocate them.</a:t>
            </a:r>
          </a:p>
          <a:p>
            <a:pPr lvl="1"/>
            <a:r>
              <a:rPr lang="en-IN"/>
              <a:t>Take up a large </a:t>
            </a:r>
            <a:r>
              <a:rPr lang="en-IN">
                <a:solidFill>
                  <a:srgbClr val="00B050"/>
                </a:solidFill>
              </a:rPr>
              <a:t>memory</a:t>
            </a:r>
            <a:r>
              <a:rPr lang="en-IN"/>
              <a:t> region and use it for </a:t>
            </a:r>
            <a:r>
              <a:rPr lang="en-IN">
                <a:solidFill>
                  <a:srgbClr val="7030A0"/>
                </a:solidFill>
              </a:rPr>
              <a:t>dedicated</a:t>
            </a:r>
            <a:r>
              <a:rPr lang="en-IN"/>
              <a:t> object storage (of only one type)</a:t>
            </a:r>
          </a:p>
          <a:p>
            <a:pPr lvl="1"/>
            <a:r>
              <a:rPr lang="en-IN"/>
              <a:t>For fast access, keep a </a:t>
            </a:r>
            <a:r>
              <a:rPr lang="en-IN">
                <a:solidFill>
                  <a:srgbClr val="002060"/>
                </a:solidFill>
              </a:rPr>
              <a:t>cache</a:t>
            </a:r>
            <a:r>
              <a:rPr lang="en-IN"/>
              <a:t> of pre-initialized objects</a:t>
            </a:r>
          </a:p>
          <a:p>
            <a:pPr lvl="1"/>
            <a:r>
              <a:rPr lang="en-IN">
                <a:solidFill>
                  <a:schemeClr val="accent1"/>
                </a:solidFill>
              </a:rPr>
              <a:t>Use</a:t>
            </a:r>
            <a:r>
              <a:rPr lang="en-IN"/>
              <a:t> and </a:t>
            </a:r>
            <a:r>
              <a:rPr lang="en-IN">
                <a:solidFill>
                  <a:srgbClr val="FF0000"/>
                </a:solidFill>
              </a:rPr>
              <a:t>return</a:t>
            </a:r>
            <a:r>
              <a:rPr lang="en-IN"/>
              <a:t> </a:t>
            </a:r>
            <a:r>
              <a:rPr lang="en-IN">
                <a:sym typeface="Wingdings" panose="05000000000000000000" pitchFamily="2" charset="2"/>
              </a:rPr>
              <a:t> Similar to a </a:t>
            </a:r>
            <a:r>
              <a:rPr lang="en-IN">
                <a:solidFill>
                  <a:srgbClr val="00B050"/>
                </a:solidFill>
                <a:sym typeface="Wingdings" panose="05000000000000000000" pitchFamily="2" charset="2"/>
              </a:rPr>
              <a:t>pool</a:t>
            </a:r>
            <a:r>
              <a:rPr lang="en-IN">
                <a:sym typeface="Wingdings" panose="05000000000000000000" pitchFamily="2" charset="2"/>
              </a:rPr>
              <a:t> of objects</a:t>
            </a:r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75515B-6C5B-1780-F41E-8C861C2A92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F6B430-6D38-FC0E-D21C-53E622BE63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89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5EFD329-CD0D-6A88-136E-5CF332279606}"/>
              </a:ext>
            </a:extLst>
          </p:cNvPr>
          <p:cNvSpPr/>
          <p:nvPr/>
        </p:nvSpPr>
        <p:spPr>
          <a:xfrm>
            <a:off x="2463812" y="5260975"/>
            <a:ext cx="1154611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Terms: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6D1A4CCE-87B5-D7D3-23F8-1DD64640BD62}"/>
              </a:ext>
            </a:extLst>
          </p:cNvPr>
          <p:cNvSpPr/>
          <p:nvPr/>
        </p:nvSpPr>
        <p:spPr>
          <a:xfrm>
            <a:off x="3725398" y="5380248"/>
            <a:ext cx="1078030" cy="4039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slab</a:t>
            </a:r>
            <a:endParaRPr lang="en-IN" sz="200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CF7D452C-06FD-5B58-DF9A-17FEB25A975A}"/>
              </a:ext>
            </a:extLst>
          </p:cNvPr>
          <p:cNvSpPr/>
          <p:nvPr/>
        </p:nvSpPr>
        <p:spPr>
          <a:xfrm>
            <a:off x="5042996" y="5380248"/>
            <a:ext cx="1078030" cy="4039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cache</a:t>
            </a:r>
            <a:endParaRPr lang="en-IN" sz="200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468E32E2-ED36-F00F-60FF-D152C421783E}"/>
              </a:ext>
            </a:extLst>
          </p:cNvPr>
          <p:cNvSpPr/>
          <p:nvPr/>
        </p:nvSpPr>
        <p:spPr>
          <a:xfrm>
            <a:off x="6340484" y="5380247"/>
            <a:ext cx="1078030" cy="4039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chunk</a:t>
            </a:r>
            <a:endParaRPr lang="en-IN" sz="2000"/>
          </a:p>
        </p:txBody>
      </p:sp>
      <p:sp>
        <p:nvSpPr>
          <p:cNvPr id="12" name="Wave 11">
            <a:extLst>
              <a:ext uri="{FF2B5EF4-FFF2-40B4-BE49-F238E27FC236}">
                <a16:creationId xmlns:a16="http://schemas.microsoft.com/office/drawing/2014/main" id="{4C20B82A-F3EE-4EE4-CCEA-667518967396}"/>
              </a:ext>
            </a:extLst>
          </p:cNvPr>
          <p:cNvSpPr/>
          <p:nvPr/>
        </p:nvSpPr>
        <p:spPr>
          <a:xfrm>
            <a:off x="7957288" y="242335"/>
            <a:ext cx="2831592" cy="1116530"/>
          </a:xfrm>
          <a:prstGeom prst="wave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Dedicated object cache</a:t>
            </a:r>
          </a:p>
        </p:txBody>
      </p:sp>
    </p:spTree>
    <p:extLst>
      <p:ext uri="{BB962C8B-B14F-4D97-AF65-F5344CB8AC3E}">
        <p14:creationId xmlns:p14="http://schemas.microsoft.com/office/powerpoint/2010/main" val="466691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0B4AB4C-39B5-216B-555F-F279D8A94A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1482" y="4094977"/>
            <a:ext cx="3937612" cy="246545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B95EBE7-012F-93DB-3C90-E24CE7224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5972"/>
            <a:ext cx="10515600" cy="1325563"/>
          </a:xfrm>
        </p:spPr>
        <p:txBody>
          <a:bodyPr/>
          <a:lstStyle/>
          <a:p>
            <a:r>
              <a:rPr lang="en-IN"/>
              <a:t>What about allocating free frames?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6FD570-3EB8-57C6-CC52-C7E399444A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0065" y="1427154"/>
            <a:ext cx="10515600" cy="1516656"/>
          </a:xfrm>
        </p:spPr>
        <p:txBody>
          <a:bodyPr>
            <a:normAutofit/>
          </a:bodyPr>
          <a:lstStyle/>
          <a:p>
            <a:r>
              <a:rPr lang="en-IN" dirty="0"/>
              <a:t>We can only have </a:t>
            </a:r>
            <a:r>
              <a:rPr lang="en-IN" dirty="0">
                <a:solidFill>
                  <a:srgbClr val="00B050"/>
                </a:solidFill>
              </a:rPr>
              <a:t>internal</a:t>
            </a:r>
            <a:r>
              <a:rPr lang="en-IN" dirty="0"/>
              <a:t> </a:t>
            </a:r>
            <a:r>
              <a:rPr lang="en-IN" dirty="0">
                <a:solidFill>
                  <a:srgbClr val="0070C0"/>
                </a:solidFill>
              </a:rPr>
              <a:t>fragmentation</a:t>
            </a:r>
            <a:r>
              <a:rPr lang="en-IN" dirty="0"/>
              <a:t> with virtual memory</a:t>
            </a:r>
          </a:p>
          <a:p>
            <a:r>
              <a:rPr lang="en-IN" dirty="0"/>
              <a:t>Use a </a:t>
            </a:r>
            <a:r>
              <a:rPr lang="en-IN" dirty="0">
                <a:solidFill>
                  <a:srgbClr val="0070C0"/>
                </a:solidFill>
              </a:rPr>
              <a:t>bitmap</a:t>
            </a:r>
            <a:r>
              <a:rPr lang="en-IN" dirty="0"/>
              <a:t> or </a:t>
            </a:r>
            <a:r>
              <a:rPr lang="en-IN"/>
              <a:t>an manage </a:t>
            </a:r>
            <a:r>
              <a:rPr lang="en-IN" dirty="0"/>
              <a:t>the list of free frames</a:t>
            </a:r>
          </a:p>
          <a:p>
            <a:r>
              <a:rPr lang="en-IN" dirty="0"/>
              <a:t>The main issue here is </a:t>
            </a:r>
            <a:r>
              <a:rPr lang="en-IN" dirty="0">
                <a:solidFill>
                  <a:srgbClr val="7030A0"/>
                </a:solidFill>
              </a:rPr>
              <a:t>page replacement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B272FC-9F6E-D474-D699-16DEFA0C0D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41501-9AD5-8466-256B-C38DD07E01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9</a:t>
            </a:fld>
            <a:endParaRPr lang="en-US"/>
          </a:p>
        </p:txBody>
      </p: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8EE25FEB-E99F-0DF9-524D-564CD2DBD4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335" y="637320"/>
            <a:ext cx="582865" cy="582865"/>
          </a:xfrm>
          <a:prstGeom prst="rect">
            <a:avLst/>
          </a:prstGeom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27362B90-6C5C-1CE5-3EAC-8094549F44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649" y="3145141"/>
            <a:ext cx="691722" cy="691722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F3974FA-EAD1-03E7-1CA9-7CA3EE07CD1C}"/>
              </a:ext>
            </a:extLst>
          </p:cNvPr>
          <p:cNvSpPr/>
          <p:nvPr/>
        </p:nvSpPr>
        <p:spPr>
          <a:xfrm>
            <a:off x="2449285" y="3000591"/>
            <a:ext cx="8904515" cy="980823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sz="2800"/>
              <a:t>If the </a:t>
            </a:r>
            <a:r>
              <a:rPr lang="en-IN" sz="2800">
                <a:solidFill>
                  <a:srgbClr val="7030A0"/>
                </a:solidFill>
              </a:rPr>
              <a:t>main memory </a:t>
            </a:r>
            <a:r>
              <a:rPr lang="en-IN" sz="2800"/>
              <a:t>is </a:t>
            </a:r>
            <a:r>
              <a:rPr lang="en-IN" sz="2800">
                <a:solidFill>
                  <a:srgbClr val="00B050"/>
                </a:solidFill>
              </a:rPr>
              <a:t>full</a:t>
            </a:r>
            <a:r>
              <a:rPr lang="en-IN" sz="2800"/>
              <a:t>, which frame in </a:t>
            </a:r>
            <a:r>
              <a:rPr lang="en-IN" sz="2800">
                <a:solidFill>
                  <a:srgbClr val="C00000"/>
                </a:solidFill>
              </a:rPr>
              <a:t>memory</a:t>
            </a:r>
            <a:r>
              <a:rPr lang="en-IN" sz="2800"/>
              <a:t> should be sent to the swap space?</a:t>
            </a:r>
          </a:p>
        </p:txBody>
      </p:sp>
    </p:spTree>
    <p:extLst>
      <p:ext uri="{BB962C8B-B14F-4D97-AF65-F5344CB8AC3E}">
        <p14:creationId xmlns:p14="http://schemas.microsoft.com/office/powerpoint/2010/main" val="26998289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DED770-B96D-FA18-DA5F-2DFD989EA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The Kernel has Three Object Allocators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40E5FE-5F8E-0715-8275-2EF58823D8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B2AEAD-F81B-C9B1-A6E5-8675AB0E7F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90</a:t>
            </a:fld>
            <a:endParaRPr lang="en-US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93BB9EA7-81F9-EF59-89B6-2BADB598F1F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2822175"/>
              </p:ext>
            </p:extLst>
          </p:nvPr>
        </p:nvGraphicFramePr>
        <p:xfrm>
          <a:off x="1607098" y="1861526"/>
          <a:ext cx="8501888" cy="36877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6BFA10EE-0017-345C-B23C-17FA5B88681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61526"/>
            <a:ext cx="744965" cy="744965"/>
          </a:xfrm>
          <a:prstGeom prst="rect">
            <a:avLst/>
          </a:prstGeom>
        </p:spPr>
      </p:pic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7C8C9096-A7FD-7BEF-BBAE-0896475C5B3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051607"/>
            <a:ext cx="902201" cy="902201"/>
          </a:xfrm>
          <a:prstGeom prst="rect">
            <a:avLst/>
          </a:prstGeom>
        </p:spPr>
      </p:pic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FA789824-B744-B92E-1A39-FBA13B67830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525" y="4200913"/>
            <a:ext cx="942976" cy="942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4084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810C3FD-F0C6-9605-9CF5-86B3342E4EC6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7564139" y="1806494"/>
            <a:ext cx="77431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74323D49-976C-7576-3D83-0747C45D73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958" y="32862"/>
            <a:ext cx="10515600" cy="1325563"/>
          </a:xfrm>
        </p:spPr>
        <p:txBody>
          <a:bodyPr/>
          <a:lstStyle/>
          <a:p>
            <a:r>
              <a:rPr lang="en-IN"/>
              <a:t>Slab Allocator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1A46C0-ED06-DEF8-0F0B-8BBFA2380D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169F15-E6F2-5F49-1C93-129FC7812F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91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3C330A7-CE05-73DB-322F-7B00FC78F28C}"/>
              </a:ext>
            </a:extLst>
          </p:cNvPr>
          <p:cNvSpPr/>
          <p:nvPr/>
        </p:nvSpPr>
        <p:spPr>
          <a:xfrm>
            <a:off x="4808621" y="1512054"/>
            <a:ext cx="2724293" cy="2062236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8B73456-3F11-192C-A4A7-32A66130104A}"/>
              </a:ext>
            </a:extLst>
          </p:cNvPr>
          <p:cNvSpPr/>
          <p:nvPr/>
        </p:nvSpPr>
        <p:spPr>
          <a:xfrm>
            <a:off x="5229496" y="1152561"/>
            <a:ext cx="2096589" cy="3594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err="1"/>
              <a:t>kmem_cache</a:t>
            </a:r>
            <a:endParaRPr lang="en-IN" sz="240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4CCAA11-A635-03B9-2C93-CBD97CABE1E2}"/>
              </a:ext>
            </a:extLst>
          </p:cNvPr>
          <p:cNvSpPr/>
          <p:nvPr/>
        </p:nvSpPr>
        <p:spPr>
          <a:xfrm>
            <a:off x="822927" y="1404161"/>
            <a:ext cx="2982686" cy="113919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33433A8-1D71-B6F3-1DF2-6F0C7B4E29D3}"/>
              </a:ext>
            </a:extLst>
          </p:cNvPr>
          <p:cNvSpPr/>
          <p:nvPr/>
        </p:nvSpPr>
        <p:spPr>
          <a:xfrm>
            <a:off x="1260532" y="1012212"/>
            <a:ext cx="2096589" cy="3594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slab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82E769E-FFB4-1ACD-AA4F-AF8D0C4CCAF5}"/>
              </a:ext>
            </a:extLst>
          </p:cNvPr>
          <p:cNvSpPr/>
          <p:nvPr/>
        </p:nvSpPr>
        <p:spPr>
          <a:xfrm>
            <a:off x="822927" y="1425932"/>
            <a:ext cx="2971800" cy="54428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err="1"/>
              <a:t>slab_cache</a:t>
            </a:r>
            <a:endParaRPr lang="en-US" sz="240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8D982F6-0D73-4F4E-6B7E-630A9AE67E67}"/>
              </a:ext>
            </a:extLst>
          </p:cNvPr>
          <p:cNvCxnSpPr>
            <a:cxnSpLocks/>
          </p:cNvCxnSpPr>
          <p:nvPr/>
        </p:nvCxnSpPr>
        <p:spPr>
          <a:xfrm flipV="1">
            <a:off x="3794727" y="1559605"/>
            <a:ext cx="1024780" cy="12781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6407BF70-3B54-E800-E0CD-28181E160457}"/>
              </a:ext>
            </a:extLst>
          </p:cNvPr>
          <p:cNvSpPr/>
          <p:nvPr/>
        </p:nvSpPr>
        <p:spPr>
          <a:xfrm>
            <a:off x="833812" y="1963835"/>
            <a:ext cx="2960915" cy="78659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freelist</a:t>
            </a:r>
            <a:r>
              <a:rPr lang="en-US" sz="2400" dirty="0"/>
              <a:t>: array of free object indexes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78B8F10-298D-BB7A-F0F5-A59E4D228DFF}"/>
              </a:ext>
            </a:extLst>
          </p:cNvPr>
          <p:cNvSpPr/>
          <p:nvPr/>
        </p:nvSpPr>
        <p:spPr>
          <a:xfrm>
            <a:off x="4808621" y="1512054"/>
            <a:ext cx="2950028" cy="5888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err="1"/>
              <a:t>array_cache</a:t>
            </a:r>
            <a:endParaRPr lang="en-US" sz="240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AD23C31-481E-8E91-7353-0544443CBDCB}"/>
              </a:ext>
            </a:extLst>
          </p:cNvPr>
          <p:cNvSpPr/>
          <p:nvPr/>
        </p:nvSpPr>
        <p:spPr>
          <a:xfrm>
            <a:off x="8338457" y="1512054"/>
            <a:ext cx="664029" cy="58888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err="1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6C54051-24A9-7394-0CDD-7769CB75F77F}"/>
              </a:ext>
            </a:extLst>
          </p:cNvPr>
          <p:cNvSpPr/>
          <p:nvPr/>
        </p:nvSpPr>
        <p:spPr>
          <a:xfrm>
            <a:off x="9002486" y="1512054"/>
            <a:ext cx="664029" cy="58888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err="1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0713A9E-B0DD-AACA-FE16-36B4C9343FA7}"/>
              </a:ext>
            </a:extLst>
          </p:cNvPr>
          <p:cNvSpPr/>
          <p:nvPr/>
        </p:nvSpPr>
        <p:spPr>
          <a:xfrm>
            <a:off x="9666515" y="1512054"/>
            <a:ext cx="664029" cy="58888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err="1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60999C0-3133-7A27-50C1-85D351F3E0CB}"/>
              </a:ext>
            </a:extLst>
          </p:cNvPr>
          <p:cNvSpPr/>
          <p:nvPr/>
        </p:nvSpPr>
        <p:spPr>
          <a:xfrm>
            <a:off x="10330544" y="1516967"/>
            <a:ext cx="664029" cy="58888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err="1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BB1E6AA-EF65-E72A-61E2-C0C1528BE47A}"/>
              </a:ext>
            </a:extLst>
          </p:cNvPr>
          <p:cNvSpPr txBox="1"/>
          <p:nvPr/>
        </p:nvSpPr>
        <p:spPr>
          <a:xfrm>
            <a:off x="7769535" y="2178116"/>
            <a:ext cx="41990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entry[] </a:t>
            </a:r>
            <a:r>
              <a:rPr lang="en-US" sz="2400">
                <a:sym typeface="Wingdings" panose="05000000000000000000" pitchFamily="2" charset="2"/>
              </a:rPr>
              <a:t> </a:t>
            </a:r>
            <a:r>
              <a:rPr lang="en-US" sz="2400"/>
              <a:t>recently freed objects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34BFFCD-A3E8-1721-FF6D-FDB68B882351}"/>
              </a:ext>
            </a:extLst>
          </p:cNvPr>
          <p:cNvSpPr/>
          <p:nvPr/>
        </p:nvSpPr>
        <p:spPr>
          <a:xfrm>
            <a:off x="4819507" y="2109562"/>
            <a:ext cx="2950028" cy="72805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err="1"/>
              <a:t>ctor</a:t>
            </a:r>
            <a:r>
              <a:rPr lang="en-US" sz="2400"/>
              <a:t>: object constructor function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AC11046-1BD7-0BD2-A56B-299770FCB62F}"/>
              </a:ext>
            </a:extLst>
          </p:cNvPr>
          <p:cNvSpPr/>
          <p:nvPr/>
        </p:nvSpPr>
        <p:spPr>
          <a:xfrm>
            <a:off x="4819507" y="2846236"/>
            <a:ext cx="2950028" cy="72805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err="1"/>
              <a:t>kmem_cache_node</a:t>
            </a:r>
            <a:r>
              <a:rPr lang="en-US" sz="2400"/>
              <a:t>* node [NUMA_NODES]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28C04B5-85A3-C03C-8CD2-4310C0BC783E}"/>
              </a:ext>
            </a:extLst>
          </p:cNvPr>
          <p:cNvCxnSpPr>
            <a:cxnSpLocks/>
          </p:cNvCxnSpPr>
          <p:nvPr/>
        </p:nvCxnSpPr>
        <p:spPr>
          <a:xfrm>
            <a:off x="6389914" y="3574290"/>
            <a:ext cx="0" cy="89845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6FDBF3EB-2562-6AF7-995A-EC1AFD88E971}"/>
              </a:ext>
            </a:extLst>
          </p:cNvPr>
          <p:cNvSpPr/>
          <p:nvPr/>
        </p:nvSpPr>
        <p:spPr>
          <a:xfrm>
            <a:off x="4842714" y="4459428"/>
            <a:ext cx="2506571" cy="131099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err="1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BD55FD36-501F-C7DE-F4D7-F5A59B626C5D}"/>
              </a:ext>
            </a:extLst>
          </p:cNvPr>
          <p:cNvSpPr/>
          <p:nvPr/>
        </p:nvSpPr>
        <p:spPr>
          <a:xfrm>
            <a:off x="4718963" y="5783639"/>
            <a:ext cx="2845176" cy="4549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err="1"/>
              <a:t>kmem_cache_node</a:t>
            </a:r>
            <a:endParaRPr lang="en-IN" sz="240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F964705-3972-7098-6C85-65A4A2EA74B9}"/>
              </a:ext>
            </a:extLst>
          </p:cNvPr>
          <p:cNvSpPr/>
          <p:nvPr/>
        </p:nvSpPr>
        <p:spPr>
          <a:xfrm>
            <a:off x="4853600" y="4472747"/>
            <a:ext cx="2483371" cy="42342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full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E205D5E-E193-AB65-3AD4-87C47879CC7C}"/>
              </a:ext>
            </a:extLst>
          </p:cNvPr>
          <p:cNvSpPr/>
          <p:nvPr/>
        </p:nvSpPr>
        <p:spPr>
          <a:xfrm>
            <a:off x="4854313" y="4909388"/>
            <a:ext cx="2483371" cy="42342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partial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0684917-E496-0C2A-CFBA-E39A8A3BA326}"/>
              </a:ext>
            </a:extLst>
          </p:cNvPr>
          <p:cNvSpPr/>
          <p:nvPr/>
        </p:nvSpPr>
        <p:spPr>
          <a:xfrm>
            <a:off x="4853599" y="5346998"/>
            <a:ext cx="2483371" cy="42342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free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81FFA8F6-0AF9-4C3A-C71C-8E0874E6CEB3}"/>
              </a:ext>
            </a:extLst>
          </p:cNvPr>
          <p:cNvSpPr/>
          <p:nvPr/>
        </p:nvSpPr>
        <p:spPr>
          <a:xfrm>
            <a:off x="8462553" y="1024626"/>
            <a:ext cx="2096589" cy="3594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err="1"/>
              <a:t>array_cache</a:t>
            </a:r>
            <a:endParaRPr lang="en-IN" sz="2400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1224F85D-5AA4-330D-6654-E63BDE29B67C}"/>
              </a:ext>
            </a:extLst>
          </p:cNvPr>
          <p:cNvGrpSpPr/>
          <p:nvPr/>
        </p:nvGrpSpPr>
        <p:grpSpPr>
          <a:xfrm>
            <a:off x="8893918" y="5274689"/>
            <a:ext cx="1545194" cy="991470"/>
            <a:chOff x="7878681" y="5576593"/>
            <a:chExt cx="1545194" cy="991470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ECED81AC-4D63-6FD3-8713-D0451186C8CD}"/>
                </a:ext>
              </a:extLst>
            </p:cNvPr>
            <p:cNvSpPr/>
            <p:nvPr/>
          </p:nvSpPr>
          <p:spPr>
            <a:xfrm>
              <a:off x="8095821" y="5576593"/>
              <a:ext cx="1328054" cy="770487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/>
                <a:t>slab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090CD869-5817-C75E-95E8-7E9A23936BFE}"/>
                </a:ext>
              </a:extLst>
            </p:cNvPr>
            <p:cNvSpPr/>
            <p:nvPr/>
          </p:nvSpPr>
          <p:spPr>
            <a:xfrm>
              <a:off x="7992981" y="5691720"/>
              <a:ext cx="1328054" cy="770487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/>
                <a:t>slab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58395025-66FB-FCF5-4666-B18DDE9443A8}"/>
                </a:ext>
              </a:extLst>
            </p:cNvPr>
            <p:cNvSpPr/>
            <p:nvPr/>
          </p:nvSpPr>
          <p:spPr>
            <a:xfrm>
              <a:off x="7878681" y="5797576"/>
              <a:ext cx="1328054" cy="770487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/>
                <a:t>slab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A66A362-2050-AA44-C56D-C06DF4D48C51}"/>
              </a:ext>
            </a:extLst>
          </p:cNvPr>
          <p:cNvGrpSpPr/>
          <p:nvPr/>
        </p:nvGrpSpPr>
        <p:grpSpPr>
          <a:xfrm>
            <a:off x="8893918" y="4163884"/>
            <a:ext cx="1545194" cy="991470"/>
            <a:chOff x="7878681" y="5576593"/>
            <a:chExt cx="1545194" cy="991470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EC5267D2-2FE4-54DE-28B2-AC2A277585F5}"/>
                </a:ext>
              </a:extLst>
            </p:cNvPr>
            <p:cNvSpPr/>
            <p:nvPr/>
          </p:nvSpPr>
          <p:spPr>
            <a:xfrm>
              <a:off x="8095821" y="5576593"/>
              <a:ext cx="1328054" cy="770487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/>
                <a:t>slab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BDE77E2A-C84C-9653-1302-C6FFB6E34F7F}"/>
                </a:ext>
              </a:extLst>
            </p:cNvPr>
            <p:cNvSpPr/>
            <p:nvPr/>
          </p:nvSpPr>
          <p:spPr>
            <a:xfrm>
              <a:off x="7992981" y="5691720"/>
              <a:ext cx="1328054" cy="770487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/>
                <a:t>slab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4F6B890A-67B2-B580-6349-DCFE6E615A16}"/>
                </a:ext>
              </a:extLst>
            </p:cNvPr>
            <p:cNvSpPr/>
            <p:nvPr/>
          </p:nvSpPr>
          <p:spPr>
            <a:xfrm>
              <a:off x="7878681" y="5797576"/>
              <a:ext cx="1328054" cy="770487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/>
                <a:t>slab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435FAABA-2E50-A01B-819D-5EC4B51CD96B}"/>
              </a:ext>
            </a:extLst>
          </p:cNvPr>
          <p:cNvGrpSpPr/>
          <p:nvPr/>
        </p:nvGrpSpPr>
        <p:grpSpPr>
          <a:xfrm>
            <a:off x="8828893" y="3002255"/>
            <a:ext cx="1545194" cy="991470"/>
            <a:chOff x="7878681" y="5576593"/>
            <a:chExt cx="1545194" cy="99147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1CBFBCA2-BA6A-9BA5-39D1-0364210B6052}"/>
                </a:ext>
              </a:extLst>
            </p:cNvPr>
            <p:cNvSpPr/>
            <p:nvPr/>
          </p:nvSpPr>
          <p:spPr>
            <a:xfrm>
              <a:off x="8095821" y="5576593"/>
              <a:ext cx="1328054" cy="770487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/>
                <a:t>slab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CA4598F7-E3E2-0BF5-3509-D72BB3F3F973}"/>
                </a:ext>
              </a:extLst>
            </p:cNvPr>
            <p:cNvSpPr/>
            <p:nvPr/>
          </p:nvSpPr>
          <p:spPr>
            <a:xfrm>
              <a:off x="7992981" y="5691720"/>
              <a:ext cx="1328054" cy="770487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/>
                <a:t>slab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25BA7CEE-B08E-7568-E74B-66CB7DA31418}"/>
                </a:ext>
              </a:extLst>
            </p:cNvPr>
            <p:cNvSpPr/>
            <p:nvPr/>
          </p:nvSpPr>
          <p:spPr>
            <a:xfrm>
              <a:off x="7878681" y="5797576"/>
              <a:ext cx="1328054" cy="770487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/>
                <a:t>slab</a:t>
              </a:r>
            </a:p>
          </p:txBody>
        </p:sp>
      </p:grp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07B0031B-874C-4080-880C-208B395F2545}"/>
              </a:ext>
            </a:extLst>
          </p:cNvPr>
          <p:cNvCxnSpPr>
            <a:cxnSpLocks/>
            <a:stCxn id="29" idx="3"/>
            <a:endCxn id="53" idx="1"/>
          </p:cNvCxnSpPr>
          <p:nvPr/>
        </p:nvCxnSpPr>
        <p:spPr>
          <a:xfrm flipV="1">
            <a:off x="7336971" y="3608482"/>
            <a:ext cx="1491922" cy="107597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47BBA633-EBAC-F306-D618-3C3B16532D58}"/>
              </a:ext>
            </a:extLst>
          </p:cNvPr>
          <p:cNvCxnSpPr>
            <a:cxnSpLocks/>
            <a:stCxn id="27" idx="3"/>
            <a:endCxn id="49" idx="1"/>
          </p:cNvCxnSpPr>
          <p:nvPr/>
        </p:nvCxnSpPr>
        <p:spPr>
          <a:xfrm flipV="1">
            <a:off x="7349285" y="4770111"/>
            <a:ext cx="1544633" cy="34481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B07D2EB2-B945-3291-C5FC-D64158A0EAE8}"/>
              </a:ext>
            </a:extLst>
          </p:cNvPr>
          <p:cNvCxnSpPr>
            <a:cxnSpLocks/>
            <a:stCxn id="31" idx="3"/>
            <a:endCxn id="44" idx="1"/>
          </p:cNvCxnSpPr>
          <p:nvPr/>
        </p:nvCxnSpPr>
        <p:spPr>
          <a:xfrm>
            <a:off x="7336970" y="5558711"/>
            <a:ext cx="1556948" cy="32220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 62">
            <a:extLst>
              <a:ext uri="{FF2B5EF4-FFF2-40B4-BE49-F238E27FC236}">
                <a16:creationId xmlns:a16="http://schemas.microsoft.com/office/drawing/2014/main" id="{0DCF20AB-292D-B281-D5BB-0EE614BAA888}"/>
              </a:ext>
            </a:extLst>
          </p:cNvPr>
          <p:cNvSpPr/>
          <p:nvPr/>
        </p:nvSpPr>
        <p:spPr>
          <a:xfrm>
            <a:off x="833812" y="2764615"/>
            <a:ext cx="2971800" cy="33623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err="1"/>
              <a:t>s_mem</a:t>
            </a:r>
            <a:endParaRPr lang="en-US" sz="240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27EE7300-5BFC-5F58-EF06-52995C9DB41D}"/>
              </a:ext>
            </a:extLst>
          </p:cNvPr>
          <p:cNvSpPr txBox="1"/>
          <p:nvPr/>
        </p:nvSpPr>
        <p:spPr>
          <a:xfrm>
            <a:off x="3924878" y="515419"/>
            <a:ext cx="50183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rgbClr val="0070C0"/>
                </a:solidFill>
                <a:latin typeface="Comic Sans MS" panose="030F0702030302020204" pitchFamily="66" charset="0"/>
              </a:rPr>
              <a:t>One cache for an object type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0739CEF2-76DD-48D1-7AB8-940F191BE8FE}"/>
              </a:ext>
            </a:extLst>
          </p:cNvPr>
          <p:cNvSpPr/>
          <p:nvPr/>
        </p:nvSpPr>
        <p:spPr>
          <a:xfrm>
            <a:off x="1430748" y="4163884"/>
            <a:ext cx="1805165" cy="207467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err="1"/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AF9DC905-2B94-01AA-3974-C65ECAD592ED}"/>
              </a:ext>
            </a:extLst>
          </p:cNvPr>
          <p:cNvCxnSpPr>
            <a:cxnSpLocks/>
            <a:stCxn id="63" idx="2"/>
            <a:endCxn id="65" idx="0"/>
          </p:cNvCxnSpPr>
          <p:nvPr/>
        </p:nvCxnSpPr>
        <p:spPr>
          <a:xfrm>
            <a:off x="2319712" y="3100845"/>
            <a:ext cx="13619" cy="106303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703644CD-EF98-6B77-116B-9DD5B13AA4F1}"/>
              </a:ext>
            </a:extLst>
          </p:cNvPr>
          <p:cNvSpPr/>
          <p:nvPr/>
        </p:nvSpPr>
        <p:spPr>
          <a:xfrm>
            <a:off x="1018163" y="6266159"/>
            <a:ext cx="2845176" cy="4549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err="1"/>
              <a:t>memory_region</a:t>
            </a:r>
            <a:endParaRPr lang="en-IN" sz="2400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BB65FFD5-C367-D758-D9C4-DAEB8983D756}"/>
              </a:ext>
            </a:extLst>
          </p:cNvPr>
          <p:cNvSpPr/>
          <p:nvPr/>
        </p:nvSpPr>
        <p:spPr>
          <a:xfrm>
            <a:off x="1430748" y="4484915"/>
            <a:ext cx="1798783" cy="28519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err="1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AD496519-DCE0-BDA2-C6E8-ED9BDB33A32B}"/>
              </a:ext>
            </a:extLst>
          </p:cNvPr>
          <p:cNvSpPr/>
          <p:nvPr/>
        </p:nvSpPr>
        <p:spPr>
          <a:xfrm>
            <a:off x="1430748" y="5071209"/>
            <a:ext cx="1798783" cy="28519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err="1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B3A6B05-5691-2348-806B-BC7F4FD71900}"/>
              </a:ext>
            </a:extLst>
          </p:cNvPr>
          <p:cNvSpPr/>
          <p:nvPr/>
        </p:nvSpPr>
        <p:spPr>
          <a:xfrm>
            <a:off x="1430748" y="5369685"/>
            <a:ext cx="1798783" cy="28519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err="1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555F44AC-77CF-E0AE-67C5-E9938F2CBAE4}"/>
              </a:ext>
            </a:extLst>
          </p:cNvPr>
          <p:cNvSpPr txBox="1"/>
          <p:nvPr/>
        </p:nvSpPr>
        <p:spPr>
          <a:xfrm>
            <a:off x="1855728" y="4654579"/>
            <a:ext cx="13258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object</a:t>
            </a:r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0BFA1C88-E72E-EEA0-C79F-6E96033957A5}"/>
              </a:ext>
            </a:extLst>
          </p:cNvPr>
          <p:cNvSpPr/>
          <p:nvPr/>
        </p:nvSpPr>
        <p:spPr>
          <a:xfrm>
            <a:off x="1435592" y="5960355"/>
            <a:ext cx="1798783" cy="28519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err="1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3ACA4212-BD06-C3B7-501E-91F9EA781172}"/>
              </a:ext>
            </a:extLst>
          </p:cNvPr>
          <p:cNvSpPr txBox="1"/>
          <p:nvPr/>
        </p:nvSpPr>
        <p:spPr>
          <a:xfrm>
            <a:off x="1855728" y="4081112"/>
            <a:ext cx="13258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object</a:t>
            </a:r>
            <a:endParaRPr lang="en-US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52126129-03FE-1418-6BA4-A485410A4458}"/>
              </a:ext>
            </a:extLst>
          </p:cNvPr>
          <p:cNvSpPr txBox="1"/>
          <p:nvPr/>
        </p:nvSpPr>
        <p:spPr>
          <a:xfrm>
            <a:off x="1876125" y="5539591"/>
            <a:ext cx="13258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object</a:t>
            </a:r>
            <a:endParaRPr lang="en-US"/>
          </a:p>
        </p:txBody>
      </p:sp>
      <p:sp>
        <p:nvSpPr>
          <p:cNvPr id="91" name="Flowchart: Alternate Process 90">
            <a:extLst>
              <a:ext uri="{FF2B5EF4-FFF2-40B4-BE49-F238E27FC236}">
                <a16:creationId xmlns:a16="http://schemas.microsoft.com/office/drawing/2014/main" id="{3443BA52-DF70-AB49-EE1F-A54C3C1D0F96}"/>
              </a:ext>
            </a:extLst>
          </p:cNvPr>
          <p:cNvSpPr/>
          <p:nvPr/>
        </p:nvSpPr>
        <p:spPr>
          <a:xfrm>
            <a:off x="8912691" y="444561"/>
            <a:ext cx="1306012" cy="534970"/>
          </a:xfrm>
          <a:prstGeom prst="flowChartAlternateProcess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per </a:t>
            </a:r>
            <a:r>
              <a:rPr lang="en-US" sz="2400" err="1"/>
              <a:t>cpu</a:t>
            </a:r>
            <a:endParaRPr lang="en-US" sz="2400"/>
          </a:p>
        </p:txBody>
      </p: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41402083-F94B-F581-5277-8D3CA2C6717B}"/>
              </a:ext>
            </a:extLst>
          </p:cNvPr>
          <p:cNvCxnSpPr>
            <a:cxnSpLocks/>
          </p:cNvCxnSpPr>
          <p:nvPr/>
        </p:nvCxnSpPr>
        <p:spPr>
          <a:xfrm>
            <a:off x="6389913" y="3573806"/>
            <a:ext cx="0" cy="89845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Rectangle 95">
            <a:extLst>
              <a:ext uri="{FF2B5EF4-FFF2-40B4-BE49-F238E27FC236}">
                <a16:creationId xmlns:a16="http://schemas.microsoft.com/office/drawing/2014/main" id="{C3D5A8F9-7715-7ED9-A705-7654FC3ACAFF}"/>
              </a:ext>
            </a:extLst>
          </p:cNvPr>
          <p:cNvSpPr/>
          <p:nvPr/>
        </p:nvSpPr>
        <p:spPr>
          <a:xfrm>
            <a:off x="4853599" y="4472263"/>
            <a:ext cx="2483371" cy="42342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full</a:t>
            </a:r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10915A56-3CD1-A4E1-C396-D01B27FB05E4}"/>
              </a:ext>
            </a:extLst>
          </p:cNvPr>
          <p:cNvGrpSpPr/>
          <p:nvPr/>
        </p:nvGrpSpPr>
        <p:grpSpPr>
          <a:xfrm>
            <a:off x="8828892" y="3001981"/>
            <a:ext cx="1545194" cy="991470"/>
            <a:chOff x="7878681" y="5576593"/>
            <a:chExt cx="1545194" cy="991470"/>
          </a:xfrm>
        </p:grpSpPr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0623DE4F-4981-4743-9C84-6FA81DB1133B}"/>
                </a:ext>
              </a:extLst>
            </p:cNvPr>
            <p:cNvSpPr/>
            <p:nvPr/>
          </p:nvSpPr>
          <p:spPr>
            <a:xfrm>
              <a:off x="8095821" y="5576593"/>
              <a:ext cx="1328054" cy="770487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/>
                <a:t>slab</a:t>
              </a:r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C5B9D0DE-5474-FDC2-ED57-862793C505AA}"/>
                </a:ext>
              </a:extLst>
            </p:cNvPr>
            <p:cNvSpPr/>
            <p:nvPr/>
          </p:nvSpPr>
          <p:spPr>
            <a:xfrm>
              <a:off x="7992981" y="5691720"/>
              <a:ext cx="1328054" cy="770487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/>
                <a:t>slab</a:t>
              </a: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60ACB86E-A249-C0EE-60EA-217A19EF1457}"/>
                </a:ext>
              </a:extLst>
            </p:cNvPr>
            <p:cNvSpPr/>
            <p:nvPr/>
          </p:nvSpPr>
          <p:spPr>
            <a:xfrm>
              <a:off x="7878681" y="5797576"/>
              <a:ext cx="1328054" cy="770487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/>
                <a:t>slab</a:t>
              </a:r>
            </a:p>
          </p:txBody>
        </p:sp>
      </p:grp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7E602641-B34F-C739-8D7E-FF44A9C1E5DE}"/>
              </a:ext>
            </a:extLst>
          </p:cNvPr>
          <p:cNvCxnSpPr>
            <a:cxnSpLocks/>
            <a:endCxn id="100" idx="1"/>
          </p:cNvCxnSpPr>
          <p:nvPr/>
        </p:nvCxnSpPr>
        <p:spPr>
          <a:xfrm flipV="1">
            <a:off x="7336970" y="3608208"/>
            <a:ext cx="1491922" cy="107597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Flowchart: Alternate Process 102">
            <a:extLst>
              <a:ext uri="{FF2B5EF4-FFF2-40B4-BE49-F238E27FC236}">
                <a16:creationId xmlns:a16="http://schemas.microsoft.com/office/drawing/2014/main" id="{8F84576C-F037-9ABB-4883-F5367C440A94}"/>
              </a:ext>
            </a:extLst>
          </p:cNvPr>
          <p:cNvSpPr/>
          <p:nvPr/>
        </p:nvSpPr>
        <p:spPr>
          <a:xfrm>
            <a:off x="8912691" y="379246"/>
            <a:ext cx="1306012" cy="534970"/>
          </a:xfrm>
          <a:prstGeom prst="flowChartAlternateProcess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per </a:t>
            </a:r>
            <a:r>
              <a:rPr lang="en-US" sz="2400" err="1"/>
              <a:t>cpu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02423663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C7E22A-E693-9746-D25B-8D71505881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4657" y="136525"/>
            <a:ext cx="10515600" cy="1325563"/>
          </a:xfrm>
        </p:spPr>
        <p:txBody>
          <a:bodyPr/>
          <a:lstStyle/>
          <a:p>
            <a:r>
              <a:rPr lang="en-US" dirty="0"/>
              <a:t>Quick Explanation of </a:t>
            </a:r>
            <a:r>
              <a:rPr lang="en-US"/>
              <a:t>the Slab </a:t>
            </a:r>
            <a:r>
              <a:rPr lang="en-US" dirty="0"/>
              <a:t>S</a:t>
            </a:r>
            <a:r>
              <a:rPr lang="en-US"/>
              <a:t>cheme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4BC5B8-3FE6-0D63-817B-077071D701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1113" y="1423194"/>
            <a:ext cx="10940143" cy="5200651"/>
          </a:xfrm>
        </p:spPr>
        <p:txBody>
          <a:bodyPr>
            <a:normAutofit/>
          </a:bodyPr>
          <a:lstStyle/>
          <a:p>
            <a:r>
              <a:rPr lang="en-US" dirty="0"/>
              <a:t>A </a:t>
            </a:r>
            <a:r>
              <a:rPr lang="en-US" dirty="0">
                <a:solidFill>
                  <a:srgbClr val="7030A0"/>
                </a:solidFill>
              </a:rPr>
              <a:t>dedicated</a:t>
            </a:r>
            <a:r>
              <a:rPr lang="en-US" dirty="0"/>
              <a:t> region of the physical memory and the kernel’s virtual memory stores slabs</a:t>
            </a:r>
          </a:p>
          <a:p>
            <a:r>
              <a:rPr lang="en-US" dirty="0"/>
              <a:t>Every </a:t>
            </a:r>
            <a:r>
              <a:rPr lang="en-US" dirty="0">
                <a:solidFill>
                  <a:srgbClr val="0070C0"/>
                </a:solidFill>
              </a:rPr>
              <a:t>slab</a:t>
            </a:r>
            <a:r>
              <a:rPr lang="en-US" dirty="0"/>
              <a:t> corresponds to a </a:t>
            </a:r>
            <a:r>
              <a:rPr lang="en-US" dirty="0">
                <a:solidFill>
                  <a:srgbClr val="FF0000"/>
                </a:solidFill>
              </a:rPr>
              <a:t>region</a:t>
            </a:r>
            <a:r>
              <a:rPr lang="en-US" dirty="0"/>
              <a:t> of </a:t>
            </a:r>
            <a:r>
              <a:rPr lang="en-US" dirty="0">
                <a:solidFill>
                  <a:srgbClr val="00B050"/>
                </a:solidFill>
              </a:rPr>
              <a:t>physical</a:t>
            </a:r>
            <a:r>
              <a:rPr lang="en-US" dirty="0"/>
              <a:t> memory (set of </a:t>
            </a:r>
            <a:r>
              <a:rPr lang="en-US" dirty="0">
                <a:solidFill>
                  <a:srgbClr val="C00000"/>
                </a:solidFill>
              </a:rPr>
              <a:t>contiguous</a:t>
            </a:r>
            <a:r>
              <a:rPr lang="en-US" dirty="0"/>
              <a:t> physical pages)</a:t>
            </a:r>
          </a:p>
          <a:p>
            <a:r>
              <a:rPr lang="en-US" dirty="0"/>
              <a:t>The </a:t>
            </a:r>
            <a:r>
              <a:rPr lang="en-US" i="1" dirty="0" err="1"/>
              <a:t>kmem_cache</a:t>
            </a:r>
            <a:r>
              <a:rPr lang="en-US" i="1" dirty="0"/>
              <a:t> </a:t>
            </a:r>
            <a:r>
              <a:rPr lang="en-US" dirty="0"/>
              <a:t>is the </a:t>
            </a:r>
            <a:r>
              <a:rPr lang="en-US" dirty="0">
                <a:solidFill>
                  <a:srgbClr val="FF0000"/>
                </a:solidFill>
              </a:rPr>
              <a:t>key</a:t>
            </a:r>
            <a:r>
              <a:rPr lang="en-US" dirty="0"/>
              <a:t> data structure </a:t>
            </a:r>
            <a:r>
              <a:rPr lang="en-US" dirty="0">
                <a:solidFill>
                  <a:srgbClr val="0070C0"/>
                </a:solidFill>
              </a:rPr>
              <a:t>that</a:t>
            </a:r>
            <a:r>
              <a:rPr lang="en-US" dirty="0"/>
              <a:t> maintains all the slabs for a given </a:t>
            </a:r>
            <a:r>
              <a:rPr lang="en-US" dirty="0">
                <a:solidFill>
                  <a:srgbClr val="4472C4"/>
                </a:solidFill>
              </a:rPr>
              <a:t>object type</a:t>
            </a:r>
            <a:r>
              <a:rPr lang="en-US" dirty="0"/>
              <a:t>. The external world only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interacts</a:t>
            </a:r>
            <a:r>
              <a:rPr lang="en-US" dirty="0"/>
              <a:t> with the </a:t>
            </a:r>
            <a:r>
              <a:rPr lang="en-US" i="1" dirty="0" err="1"/>
              <a:t>kmem_cache</a:t>
            </a:r>
            <a:endParaRPr lang="en-US" dirty="0"/>
          </a:p>
          <a:p>
            <a:pPr lvl="1"/>
            <a:r>
              <a:rPr lang="en-US" dirty="0"/>
              <a:t>It maintains a list of </a:t>
            </a:r>
            <a:r>
              <a:rPr lang="en-US" dirty="0">
                <a:solidFill>
                  <a:srgbClr val="C00000"/>
                </a:solidFill>
              </a:rPr>
              <a:t>slabs</a:t>
            </a:r>
            <a:r>
              <a:rPr lang="en-US" dirty="0"/>
              <a:t> in three different states: </a:t>
            </a:r>
            <a:r>
              <a:rPr lang="en-US" dirty="0">
                <a:solidFill>
                  <a:srgbClr val="00B050"/>
                </a:solidFill>
              </a:rPr>
              <a:t>full</a:t>
            </a:r>
            <a:r>
              <a:rPr lang="en-US" dirty="0"/>
              <a:t>, </a:t>
            </a:r>
            <a:r>
              <a:rPr lang="en-US" dirty="0">
                <a:solidFill>
                  <a:srgbClr val="7030A0"/>
                </a:solidFill>
              </a:rPr>
              <a:t>free</a:t>
            </a:r>
            <a:r>
              <a:rPr lang="en-US" dirty="0"/>
              <a:t>, and </a:t>
            </a:r>
            <a:r>
              <a:rPr lang="en-US" dirty="0">
                <a:solidFill>
                  <a:srgbClr val="C00000"/>
                </a:solidFill>
              </a:rPr>
              <a:t>partial</a:t>
            </a:r>
          </a:p>
          <a:p>
            <a:pPr lvl="1"/>
            <a:r>
              <a:rPr lang="en-US" dirty="0"/>
              <a:t>This list is specific to each </a:t>
            </a:r>
            <a:r>
              <a:rPr lang="en-US" dirty="0">
                <a:solidFill>
                  <a:srgbClr val="7030A0"/>
                </a:solidFill>
              </a:rPr>
              <a:t>NUMA</a:t>
            </a:r>
            <a:r>
              <a:rPr lang="en-US" dirty="0"/>
              <a:t> node</a:t>
            </a:r>
          </a:p>
          <a:p>
            <a:pPr lvl="1"/>
            <a:r>
              <a:rPr lang="en-US" dirty="0"/>
              <a:t>It also holds a </a:t>
            </a:r>
            <a:r>
              <a:rPr lang="en-US" dirty="0">
                <a:solidFill>
                  <a:srgbClr val="00B050"/>
                </a:solidFill>
              </a:rPr>
              <a:t>per-</a:t>
            </a:r>
            <a:r>
              <a:rPr lang="en-US" dirty="0" err="1">
                <a:solidFill>
                  <a:srgbClr val="00B050"/>
                </a:solidFill>
              </a:rPr>
              <a:t>cpu</a:t>
            </a:r>
            <a:r>
              <a:rPr lang="en-US" dirty="0">
                <a:solidFill>
                  <a:srgbClr val="00B050"/>
                </a:solidFill>
              </a:rPr>
              <a:t> cache </a:t>
            </a:r>
            <a:r>
              <a:rPr lang="en-US" dirty="0"/>
              <a:t>of </a:t>
            </a:r>
            <a:r>
              <a:rPr lang="en-US" dirty="0">
                <a:solidFill>
                  <a:srgbClr val="7030A0"/>
                </a:solidFill>
              </a:rPr>
              <a:t>free</a:t>
            </a:r>
            <a:r>
              <a:rPr lang="en-US" dirty="0"/>
              <a:t> objects that can quickly be allocated</a:t>
            </a:r>
          </a:p>
          <a:p>
            <a:pPr lvl="1"/>
            <a:r>
              <a:rPr lang="en-US" dirty="0"/>
              <a:t>There are </a:t>
            </a:r>
            <a:r>
              <a:rPr lang="en-US" dirty="0">
                <a:solidFill>
                  <a:srgbClr val="00B050"/>
                </a:solidFill>
              </a:rPr>
              <a:t>few</a:t>
            </a:r>
            <a:r>
              <a:rPr lang="en-US" dirty="0"/>
              <a:t> </a:t>
            </a:r>
            <a:r>
              <a:rPr lang="en-US" i="1" dirty="0" err="1"/>
              <a:t>kmem_cache</a:t>
            </a:r>
            <a:r>
              <a:rPr lang="en-US" i="1" dirty="0"/>
              <a:t> </a:t>
            </a:r>
            <a:r>
              <a:rPr lang="en-US" dirty="0">
                <a:solidFill>
                  <a:srgbClr val="C00000"/>
                </a:solidFill>
              </a:rPr>
              <a:t>structures</a:t>
            </a:r>
            <a:r>
              <a:rPr lang="en-US" dirty="0"/>
              <a:t> in the system for storing very </a:t>
            </a:r>
            <a:r>
              <a:rPr lang="en-US" dirty="0">
                <a:solidFill>
                  <a:srgbClr val="7030A0"/>
                </a:solidFill>
              </a:rPr>
              <a:t>frequently</a:t>
            </a:r>
            <a:r>
              <a:rPr lang="en-US" dirty="0"/>
              <a:t> used objects that are not allocated and deallocated every time they are used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1AB631-17C3-57F9-DBCF-9AECE91377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007F66-5E33-DECC-CE02-612975DF89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75782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588FA-5455-A0BA-DC11-A7605EDDFB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err="1"/>
              <a:t>Slub</a:t>
            </a:r>
            <a:r>
              <a:rPr lang="en-US"/>
              <a:t> Allocator 	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3B82CD-21E7-FC92-4F14-7D98AF7F7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3C01A8-73FE-9FC0-6C2B-28F73D6C2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93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1B41CC0-6EF2-BE9E-1B40-EA04559BB516}"/>
              </a:ext>
            </a:extLst>
          </p:cNvPr>
          <p:cNvSpPr/>
          <p:nvPr/>
        </p:nvSpPr>
        <p:spPr>
          <a:xfrm>
            <a:off x="838200" y="1915883"/>
            <a:ext cx="2982686" cy="113919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6D48898-E5B4-2F0C-8CB1-B3741DBDA13E}"/>
              </a:ext>
            </a:extLst>
          </p:cNvPr>
          <p:cNvSpPr/>
          <p:nvPr/>
        </p:nvSpPr>
        <p:spPr>
          <a:xfrm>
            <a:off x="1128848" y="1531295"/>
            <a:ext cx="2096589" cy="3594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slab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C9AA767-42FA-C259-0DE7-411B969FE7E9}"/>
              </a:ext>
            </a:extLst>
          </p:cNvPr>
          <p:cNvSpPr/>
          <p:nvPr/>
        </p:nvSpPr>
        <p:spPr>
          <a:xfrm>
            <a:off x="544286" y="1937654"/>
            <a:ext cx="3265714" cy="54428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err="1"/>
              <a:t>slab_cache</a:t>
            </a:r>
            <a:endParaRPr lang="en-US" sz="24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830ABEB-DE68-3901-F9E0-AD823CD96F21}"/>
              </a:ext>
            </a:extLst>
          </p:cNvPr>
          <p:cNvSpPr/>
          <p:nvPr/>
        </p:nvSpPr>
        <p:spPr>
          <a:xfrm>
            <a:off x="544287" y="2475558"/>
            <a:ext cx="3265714" cy="54428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inuse</a:t>
            </a:r>
            <a:r>
              <a:rPr lang="en-US" sz="2400" dirty="0"/>
              <a:t>: #objects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F323293-5295-65BD-CE7E-6649A2FD901E}"/>
              </a:ext>
            </a:extLst>
          </p:cNvPr>
          <p:cNvSpPr/>
          <p:nvPr/>
        </p:nvSpPr>
        <p:spPr>
          <a:xfrm>
            <a:off x="544286" y="3019844"/>
            <a:ext cx="3276600" cy="67967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freelist</a:t>
            </a:r>
            <a:r>
              <a:rPr lang="en-US" sz="2400" dirty="0"/>
              <a:t>: list of free objects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1C8D033-8FFC-00F0-6F29-A63C28AFAFB8}"/>
              </a:ext>
            </a:extLst>
          </p:cNvPr>
          <p:cNvSpPr/>
          <p:nvPr/>
        </p:nvSpPr>
        <p:spPr>
          <a:xfrm>
            <a:off x="5299505" y="871452"/>
            <a:ext cx="2096589" cy="3594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err="1"/>
              <a:t>kmem_cache</a:t>
            </a:r>
            <a:endParaRPr lang="en-IN" sz="240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B3E69AA-06C5-80BB-F1FE-988FDB9B9DB8}"/>
              </a:ext>
            </a:extLst>
          </p:cNvPr>
          <p:cNvCxnSpPr>
            <a:cxnSpLocks/>
          </p:cNvCxnSpPr>
          <p:nvPr/>
        </p:nvCxnSpPr>
        <p:spPr>
          <a:xfrm flipV="1">
            <a:off x="3810000" y="1636087"/>
            <a:ext cx="979714" cy="57371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63B6C801-67AD-1BDB-B3B7-2F41F97FC2D1}"/>
              </a:ext>
            </a:extLst>
          </p:cNvPr>
          <p:cNvSpPr/>
          <p:nvPr/>
        </p:nvSpPr>
        <p:spPr>
          <a:xfrm>
            <a:off x="4811486" y="2064960"/>
            <a:ext cx="3265714" cy="54428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err="1"/>
              <a:t>uint</a:t>
            </a:r>
            <a:r>
              <a:rPr lang="en-US" sz="2400"/>
              <a:t> </a:t>
            </a:r>
            <a:r>
              <a:rPr lang="en-US" sz="2400" err="1"/>
              <a:t>object_size</a:t>
            </a:r>
            <a:endParaRPr lang="en-US" sz="240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4CB875F-30BA-9D9D-7C42-EFC964231016}"/>
              </a:ext>
            </a:extLst>
          </p:cNvPr>
          <p:cNvSpPr/>
          <p:nvPr/>
        </p:nvSpPr>
        <p:spPr>
          <a:xfrm>
            <a:off x="4811486" y="2619299"/>
            <a:ext cx="3265714" cy="65730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err="1"/>
              <a:t>ctor</a:t>
            </a:r>
            <a:r>
              <a:rPr lang="en-US" sz="2400"/>
              <a:t>: object constructor function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A7AA460-BE58-28DF-F94C-C7C8852EE649}"/>
              </a:ext>
            </a:extLst>
          </p:cNvPr>
          <p:cNvSpPr/>
          <p:nvPr/>
        </p:nvSpPr>
        <p:spPr>
          <a:xfrm>
            <a:off x="4814752" y="3287484"/>
            <a:ext cx="3265714" cy="70574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err="1"/>
              <a:t>kmem_cache_node</a:t>
            </a:r>
            <a:r>
              <a:rPr lang="en-US" sz="2400"/>
              <a:t> * node [NUMA_NODES]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BCB7B35-74DE-8644-1349-7432EF02830F}"/>
              </a:ext>
            </a:extLst>
          </p:cNvPr>
          <p:cNvCxnSpPr>
            <a:cxnSpLocks/>
          </p:cNvCxnSpPr>
          <p:nvPr/>
        </p:nvCxnSpPr>
        <p:spPr>
          <a:xfrm>
            <a:off x="10624169" y="2121387"/>
            <a:ext cx="0" cy="89845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0B258C81-F456-E228-1F84-27EB394DA255}"/>
              </a:ext>
            </a:extLst>
          </p:cNvPr>
          <p:cNvSpPr/>
          <p:nvPr/>
        </p:nvSpPr>
        <p:spPr>
          <a:xfrm>
            <a:off x="5726583" y="4882521"/>
            <a:ext cx="2483371" cy="42342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partial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67DB692A-B87F-79D0-8088-381B4B2397A3}"/>
              </a:ext>
            </a:extLst>
          </p:cNvPr>
          <p:cNvSpPr/>
          <p:nvPr/>
        </p:nvSpPr>
        <p:spPr>
          <a:xfrm>
            <a:off x="5545680" y="5390015"/>
            <a:ext cx="2845176" cy="4549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err="1"/>
              <a:t>kmem_cache_node</a:t>
            </a:r>
            <a:endParaRPr lang="en-IN" sz="240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17B6158-19DD-7249-66FE-A0048F2B06C4}"/>
              </a:ext>
            </a:extLst>
          </p:cNvPr>
          <p:cNvGrpSpPr/>
          <p:nvPr/>
        </p:nvGrpSpPr>
        <p:grpSpPr>
          <a:xfrm>
            <a:off x="9743002" y="4471237"/>
            <a:ext cx="1545194" cy="991470"/>
            <a:chOff x="7878681" y="5576593"/>
            <a:chExt cx="1545194" cy="991470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B8E6942-16A0-F8AA-8BB9-6FE3394874F4}"/>
                </a:ext>
              </a:extLst>
            </p:cNvPr>
            <p:cNvSpPr/>
            <p:nvPr/>
          </p:nvSpPr>
          <p:spPr>
            <a:xfrm>
              <a:off x="8095821" y="5576593"/>
              <a:ext cx="1328054" cy="770487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/>
                <a:t>slab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DCDD184D-B74B-F1DA-8057-C2A9C555D2B6}"/>
                </a:ext>
              </a:extLst>
            </p:cNvPr>
            <p:cNvSpPr/>
            <p:nvPr/>
          </p:nvSpPr>
          <p:spPr>
            <a:xfrm>
              <a:off x="7992981" y="5691720"/>
              <a:ext cx="1328054" cy="770487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/>
                <a:t>slab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261DD3F1-9197-681E-E111-E87C2CF2BE72}"/>
                </a:ext>
              </a:extLst>
            </p:cNvPr>
            <p:cNvSpPr/>
            <p:nvPr/>
          </p:nvSpPr>
          <p:spPr>
            <a:xfrm>
              <a:off x="7878681" y="5797576"/>
              <a:ext cx="1328054" cy="770487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/>
                <a:t>slab</a:t>
              </a:r>
            </a:p>
          </p:txBody>
        </p:sp>
      </p:grp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B7F0244-B865-ECDC-41CA-A7564F537966}"/>
              </a:ext>
            </a:extLst>
          </p:cNvPr>
          <p:cNvCxnSpPr>
            <a:cxnSpLocks/>
            <a:stCxn id="20" idx="3"/>
            <a:endCxn id="25" idx="1"/>
          </p:cNvCxnSpPr>
          <p:nvPr/>
        </p:nvCxnSpPr>
        <p:spPr>
          <a:xfrm flipV="1">
            <a:off x="8209954" y="5077464"/>
            <a:ext cx="1533048" cy="1677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2C30DC0E-3485-309B-4A45-271DA76A2018}"/>
              </a:ext>
            </a:extLst>
          </p:cNvPr>
          <p:cNvSpPr/>
          <p:nvPr/>
        </p:nvSpPr>
        <p:spPr>
          <a:xfrm>
            <a:off x="4811486" y="1390877"/>
            <a:ext cx="3265714" cy="75001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err="1"/>
              <a:t>kmem_cache_cpu</a:t>
            </a:r>
            <a:r>
              <a:rPr lang="en-US" sz="2400"/>
              <a:t> *</a:t>
            </a:r>
            <a:r>
              <a:rPr lang="en-US" sz="2400" err="1"/>
              <a:t>cpu_slab</a:t>
            </a:r>
            <a:endParaRPr lang="en-US" sz="2400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8793D95-462C-C40B-D7CF-D32293FDCB8F}"/>
              </a:ext>
            </a:extLst>
          </p:cNvPr>
          <p:cNvCxnSpPr>
            <a:cxnSpLocks/>
            <a:endCxn id="35" idx="1"/>
          </p:cNvCxnSpPr>
          <p:nvPr/>
        </p:nvCxnSpPr>
        <p:spPr>
          <a:xfrm flipV="1">
            <a:off x="8066314" y="1585614"/>
            <a:ext cx="691408" cy="826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Flowchart: Alternate Process 33">
            <a:extLst>
              <a:ext uri="{FF2B5EF4-FFF2-40B4-BE49-F238E27FC236}">
                <a16:creationId xmlns:a16="http://schemas.microsoft.com/office/drawing/2014/main" id="{350AFD23-87D1-78C7-72A9-C35E28839DB0}"/>
              </a:ext>
            </a:extLst>
          </p:cNvPr>
          <p:cNvSpPr/>
          <p:nvPr/>
        </p:nvSpPr>
        <p:spPr>
          <a:xfrm>
            <a:off x="9871711" y="228131"/>
            <a:ext cx="1306012" cy="534970"/>
          </a:xfrm>
          <a:prstGeom prst="flowChartAlternateProcess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per </a:t>
            </a:r>
            <a:r>
              <a:rPr lang="en-US" sz="2400" err="1"/>
              <a:t>cpu</a:t>
            </a:r>
            <a:endParaRPr lang="en-US" sz="240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DEC7D4C-65B7-6B84-90B4-BF53BA3B00B0}"/>
              </a:ext>
            </a:extLst>
          </p:cNvPr>
          <p:cNvSpPr/>
          <p:nvPr/>
        </p:nvSpPr>
        <p:spPr>
          <a:xfrm>
            <a:off x="8757722" y="1210605"/>
            <a:ext cx="3265714" cy="75001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void ** </a:t>
            </a:r>
            <a:r>
              <a:rPr lang="en-US" sz="2400" err="1"/>
              <a:t>freelist</a:t>
            </a:r>
            <a:r>
              <a:rPr lang="en-US" sz="2400"/>
              <a:t>: pointer to free objects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35C2402-4EEF-54DC-D88D-F56C5AE2F7F1}"/>
              </a:ext>
            </a:extLst>
          </p:cNvPr>
          <p:cNvSpPr/>
          <p:nvPr/>
        </p:nvSpPr>
        <p:spPr>
          <a:xfrm>
            <a:off x="8757722" y="1940762"/>
            <a:ext cx="3265714" cy="57863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struct slab *slab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ED68AD5F-6202-2361-B5FB-10BDB8889EA6}"/>
              </a:ext>
            </a:extLst>
          </p:cNvPr>
          <p:cNvSpPr/>
          <p:nvPr/>
        </p:nvSpPr>
        <p:spPr>
          <a:xfrm>
            <a:off x="9191352" y="789977"/>
            <a:ext cx="2648495" cy="3788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err="1"/>
              <a:t>kmem_cache_cpu</a:t>
            </a:r>
            <a:endParaRPr lang="en-IN" sz="240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674CCFF5-4E48-06FE-8E21-A6EC37B99300}"/>
              </a:ext>
            </a:extLst>
          </p:cNvPr>
          <p:cNvSpPr/>
          <p:nvPr/>
        </p:nvSpPr>
        <p:spPr>
          <a:xfrm>
            <a:off x="9960142" y="3038226"/>
            <a:ext cx="1328054" cy="77048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slab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837384C1-F92A-E6BC-A7F8-20DD80B90B7A}"/>
              </a:ext>
            </a:extLst>
          </p:cNvPr>
          <p:cNvCxnSpPr>
            <a:cxnSpLocks/>
          </p:cNvCxnSpPr>
          <p:nvPr/>
        </p:nvCxnSpPr>
        <p:spPr>
          <a:xfrm>
            <a:off x="6392770" y="4009471"/>
            <a:ext cx="0" cy="89845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Speech Bubble: Rectangle with Corners Rounded 60">
            <a:extLst>
              <a:ext uri="{FF2B5EF4-FFF2-40B4-BE49-F238E27FC236}">
                <a16:creationId xmlns:a16="http://schemas.microsoft.com/office/drawing/2014/main" id="{C9B8F66A-A832-AC9B-E6B3-7CC93068DF06}"/>
              </a:ext>
            </a:extLst>
          </p:cNvPr>
          <p:cNvSpPr/>
          <p:nvPr/>
        </p:nvSpPr>
        <p:spPr>
          <a:xfrm>
            <a:off x="88962" y="3971659"/>
            <a:ext cx="1538151" cy="1262060"/>
          </a:xfrm>
          <a:prstGeom prst="wedgeRoundRectCallout">
            <a:avLst>
              <a:gd name="adj1" fmla="val -17294"/>
              <a:gd name="adj2" fmla="val -14017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object usage counters</a:t>
            </a: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16C606A7-7D9D-BA29-E585-0E6618D39A66}"/>
              </a:ext>
            </a:extLst>
          </p:cNvPr>
          <p:cNvSpPr/>
          <p:nvPr/>
        </p:nvSpPr>
        <p:spPr>
          <a:xfrm>
            <a:off x="1934642" y="4525054"/>
            <a:ext cx="3153838" cy="207327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457200" indent="-457200">
              <a:buAutoNum type="arabicPeriod"/>
            </a:pPr>
            <a:r>
              <a:rPr lang="en-US" sz="2400"/>
              <a:t>Return empty slabs to the memory system.</a:t>
            </a:r>
          </a:p>
          <a:p>
            <a:pPr marL="457200" indent="-457200">
              <a:buAutoNum type="arabicPeriod"/>
            </a:pPr>
            <a:r>
              <a:rPr lang="en-US" sz="2400"/>
              <a:t>Forget about full slabs.</a:t>
            </a:r>
          </a:p>
        </p:txBody>
      </p:sp>
    </p:spTree>
    <p:extLst>
      <p:ext uri="{BB962C8B-B14F-4D97-AF65-F5344CB8AC3E}">
        <p14:creationId xmlns:p14="http://schemas.microsoft.com/office/powerpoint/2010/main" val="100082599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AB326-1236-9BB6-0540-888A20F70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Explanation of the </a:t>
            </a:r>
            <a:r>
              <a:rPr lang="en-US" dirty="0" err="1"/>
              <a:t>Slub</a:t>
            </a:r>
            <a:r>
              <a:rPr lang="en-US" dirty="0"/>
              <a:t> Allocator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DF90E2-49C3-262F-260C-769BDC9944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83686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Much simpler than the SLAB </a:t>
            </a:r>
            <a:r>
              <a:rPr lang="en-US" dirty="0">
                <a:solidFill>
                  <a:srgbClr val="7030A0"/>
                </a:solidFill>
              </a:rPr>
              <a:t>allocator </a:t>
            </a:r>
            <a:r>
              <a:rPr lang="en-US" dirty="0"/>
              <a:t>(still uses the notion of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slabs</a:t>
            </a:r>
            <a:r>
              <a:rPr lang="en-US" dirty="0"/>
              <a:t>)</a:t>
            </a:r>
          </a:p>
          <a:p>
            <a:r>
              <a:rPr lang="en-US" dirty="0"/>
              <a:t>Here also, the </a:t>
            </a:r>
            <a:r>
              <a:rPr lang="en-US" i="1" dirty="0" err="1">
                <a:solidFill>
                  <a:srgbClr val="C00000"/>
                </a:solidFill>
              </a:rPr>
              <a:t>kmem_cache</a:t>
            </a:r>
            <a:r>
              <a:rPr lang="en-US" i="1" dirty="0">
                <a:solidFill>
                  <a:srgbClr val="C00000"/>
                </a:solidFill>
              </a:rPr>
              <a:t> </a:t>
            </a:r>
            <a:r>
              <a:rPr lang="en-US" dirty="0"/>
              <a:t>is the key </a:t>
            </a:r>
            <a:r>
              <a:rPr lang="en-US" dirty="0">
                <a:solidFill>
                  <a:srgbClr val="00B050"/>
                </a:solidFill>
              </a:rPr>
              <a:t>data structure </a:t>
            </a:r>
            <a:r>
              <a:rPr lang="en-US" dirty="0"/>
              <a:t>that is visible to the external world</a:t>
            </a:r>
          </a:p>
          <a:p>
            <a:r>
              <a:rPr lang="en-US" dirty="0"/>
              <a:t>In a slab </a:t>
            </a:r>
            <a:r>
              <a:rPr lang="en-US" dirty="0">
                <a:sym typeface="Wingdings" panose="05000000000000000000" pitchFamily="2" charset="2"/>
              </a:rPr>
              <a:t> Maintain a </a:t>
            </a:r>
            <a:r>
              <a:rPr lang="en-US" dirty="0" err="1">
                <a:solidFill>
                  <a:srgbClr val="00B050"/>
                </a:solidFill>
                <a:sym typeface="Wingdings" panose="05000000000000000000" pitchFamily="2" charset="2"/>
              </a:rPr>
              <a:t>freelist</a:t>
            </a:r>
            <a:r>
              <a:rPr lang="en-US" dirty="0">
                <a:sym typeface="Wingdings" panose="05000000000000000000" pitchFamily="2" charset="2"/>
              </a:rPr>
              <a:t> (object pointers)</a:t>
            </a:r>
          </a:p>
          <a:p>
            <a:r>
              <a:rPr lang="en-US" dirty="0">
                <a:sym typeface="Wingdings" panose="05000000000000000000" pitchFamily="2" charset="2"/>
              </a:rPr>
              <a:t>In the </a:t>
            </a:r>
            <a:r>
              <a:rPr lang="en-US" i="1" dirty="0" err="1">
                <a:sym typeface="Wingdings" panose="05000000000000000000" pitchFamily="2" charset="2"/>
              </a:rPr>
              <a:t>kmem_cache</a:t>
            </a:r>
            <a:r>
              <a:rPr lang="en-US" i="1" dirty="0">
                <a:sym typeface="Wingdings" panose="05000000000000000000" pitchFamily="2" charset="2"/>
              </a:rPr>
              <a:t>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Maintain</a:t>
            </a:r>
            <a:r>
              <a:rPr lang="en-US" dirty="0">
                <a:sym typeface="Wingdings" panose="05000000000000000000" pitchFamily="2" charset="2"/>
              </a:rPr>
              <a:t> an array of per-</a:t>
            </a:r>
            <a:r>
              <a:rPr lang="en-US" dirty="0" err="1">
                <a:sym typeface="Wingdings" panose="05000000000000000000" pitchFamily="2" charset="2"/>
              </a:rPr>
              <a:t>cpu</a:t>
            </a:r>
            <a:r>
              <a:rPr lang="en-US" dirty="0">
                <a:sym typeface="Wingdings" panose="05000000000000000000" pitchFamily="2" charset="2"/>
              </a:rPr>
              <a:t> slabs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One </a:t>
            </a:r>
            <a:r>
              <a:rPr lang="en-US" dirty="0">
                <a:solidFill>
                  <a:srgbClr val="00B050"/>
                </a:solidFill>
                <a:sym typeface="Wingdings" panose="05000000000000000000" pitchFamily="2" charset="2"/>
              </a:rPr>
              <a:t>slab</a:t>
            </a:r>
            <a:r>
              <a:rPr lang="en-US" dirty="0">
                <a:sym typeface="Wingdings" panose="05000000000000000000" pitchFamily="2" charset="2"/>
              </a:rPr>
              <a:t> per CPU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Just </a:t>
            </a:r>
            <a:r>
              <a:rPr lang="en-US" dirty="0">
                <a:solidFill>
                  <a:srgbClr val="7030A0"/>
                </a:solidFill>
                <a:sym typeface="Wingdings" panose="05000000000000000000" pitchFamily="2" charset="2"/>
              </a:rPr>
              <a:t>maintain</a:t>
            </a:r>
            <a:r>
              <a:rPr lang="en-US" dirty="0">
                <a:sym typeface="Wingdings" panose="05000000000000000000" pitchFamily="2" charset="2"/>
              </a:rPr>
              <a:t> the list of partial slabs in a </a:t>
            </a:r>
            <a:r>
              <a:rPr lang="en-US" i="1" dirty="0" err="1">
                <a:sym typeface="Wingdings" panose="05000000000000000000" pitchFamily="2" charset="2"/>
              </a:rPr>
              <a:t>kmem_cache</a:t>
            </a:r>
            <a:r>
              <a:rPr lang="en-US" i="1" dirty="0">
                <a:sym typeface="Wingdings" panose="05000000000000000000" pitchFamily="2" charset="2"/>
              </a:rPr>
              <a:t> </a:t>
            </a:r>
            <a:r>
              <a:rPr lang="en-US" dirty="0">
                <a:sym typeface="Wingdings" panose="05000000000000000000" pitchFamily="2" charset="2"/>
              </a:rPr>
              <a:t>(a single list)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Basically means: </a:t>
            </a: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forget</a:t>
            </a:r>
            <a:r>
              <a:rPr lang="en-US" dirty="0">
                <a:sym typeface="Wingdings" panose="05000000000000000000" pitchFamily="2" charset="2"/>
              </a:rPr>
              <a:t> about </a:t>
            </a:r>
            <a:r>
              <a:rPr lang="en-US" dirty="0">
                <a:solidFill>
                  <a:srgbClr val="7030A0"/>
                </a:solidFill>
                <a:sym typeface="Wingdings" panose="05000000000000000000" pitchFamily="2" charset="2"/>
              </a:rPr>
              <a:t>full</a:t>
            </a:r>
            <a:r>
              <a:rPr lang="en-US" dirty="0">
                <a:sym typeface="Wingdings" panose="05000000000000000000" pitchFamily="2" charset="2"/>
              </a:rPr>
              <a:t> and </a:t>
            </a:r>
            <a:r>
              <a:rPr lang="en-US" dirty="0">
                <a:solidFill>
                  <a:srgbClr val="00B050"/>
                </a:solidFill>
                <a:sym typeface="Wingdings" panose="05000000000000000000" pitchFamily="2" charset="2"/>
              </a:rPr>
              <a:t>totally </a:t>
            </a:r>
            <a:r>
              <a:rPr lang="en-US" i="1" dirty="0">
                <a:solidFill>
                  <a:srgbClr val="00B050"/>
                </a:solidFill>
                <a:sym typeface="Wingdings" panose="05000000000000000000" pitchFamily="2" charset="2"/>
              </a:rPr>
              <a:t>free </a:t>
            </a:r>
            <a:r>
              <a:rPr lang="en-US" dirty="0">
                <a:sym typeface="Wingdings" panose="05000000000000000000" pitchFamily="2" charset="2"/>
              </a:rPr>
              <a:t>slabs</a:t>
            </a:r>
          </a:p>
          <a:p>
            <a:pPr lvl="1"/>
            <a:r>
              <a:rPr lang="en-US" i="1" dirty="0">
                <a:solidFill>
                  <a:srgbClr val="00B050"/>
                </a:solidFill>
                <a:sym typeface="Wingdings" panose="05000000000000000000" pitchFamily="2" charset="2"/>
              </a:rPr>
              <a:t>free</a:t>
            </a:r>
            <a:r>
              <a:rPr lang="en-US" dirty="0">
                <a:sym typeface="Wingdings" panose="05000000000000000000" pitchFamily="2" charset="2"/>
              </a:rPr>
              <a:t> slabs are returned to the </a:t>
            </a: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regular</a:t>
            </a:r>
            <a:r>
              <a:rPr lang="en-US" dirty="0">
                <a:sym typeface="Wingdings" panose="05000000000000000000" pitchFamily="2" charset="2"/>
              </a:rPr>
              <a:t> memory allocation system</a:t>
            </a:r>
          </a:p>
          <a:p>
            <a:pPr lvl="1"/>
            <a:r>
              <a:rPr lang="en-US" dirty="0"/>
              <a:t>When an </a:t>
            </a:r>
            <a:r>
              <a:rPr lang="en-US" dirty="0">
                <a:solidFill>
                  <a:srgbClr val="C00000"/>
                </a:solidFill>
              </a:rPr>
              <a:t>object</a:t>
            </a:r>
            <a:r>
              <a:rPr lang="en-US" dirty="0"/>
              <a:t> is freed in a </a:t>
            </a:r>
            <a:r>
              <a:rPr lang="en-US" dirty="0">
                <a:solidFill>
                  <a:srgbClr val="C00000"/>
                </a:solidFill>
              </a:rPr>
              <a:t>full slab</a:t>
            </a:r>
            <a:r>
              <a:rPr lang="en-US" dirty="0"/>
              <a:t>, add the full slab to the </a:t>
            </a:r>
            <a:r>
              <a:rPr lang="en-US" dirty="0">
                <a:solidFill>
                  <a:srgbClr val="0070C0"/>
                </a:solidFill>
              </a:rPr>
              <a:t>partial slab list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C3946B-89E2-32B2-A2E6-93220AB4BB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966979-66C3-CECB-69AD-2FC48B528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78022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DF064-CBBD-ECE9-60D2-3F5F976D86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Bibliography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2C9889-7C47-4C53-E4BB-D30B1B8CD4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sz="2400" b="0" i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Belady</a:t>
            </a:r>
            <a:r>
              <a:rPr lang="en-US" sz="2400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Laszlo A., Robert A. Nelson, and Gerald S. </a:t>
            </a:r>
            <a:r>
              <a:rPr lang="en-US" sz="2400" b="0" i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Shedler</a:t>
            </a:r>
            <a:r>
              <a:rPr lang="en-US" sz="2400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"An anomaly in space-time characteristics of certain programs running in a paging machine." </a:t>
            </a:r>
            <a:r>
              <a:rPr lang="en-US" sz="2400" b="0" i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Communications of the ACM</a:t>
            </a:r>
            <a:r>
              <a:rPr lang="en-US" sz="2400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12.6 (1969): 349-353.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>
                <a:solidFill>
                  <a:srgbClr val="222222"/>
                </a:solidFill>
                <a:latin typeface="Arial" panose="020B0604020202020204" pitchFamily="34" charset="0"/>
              </a:rPr>
              <a:t>FIFO anomaly is unbounded, arXiv:1003.1336</a:t>
            </a:r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D35CB2-2A26-15C7-B126-83F2E830C3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0A6464-6650-74C0-B903-9A7F917E56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83021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9406EF8-A9C7-4956-37DE-447EB795A4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3863" y="82617"/>
            <a:ext cx="11717619" cy="6571244"/>
          </a:xfrm>
        </p:spPr>
      </p:pic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2AE49069-C86C-9A2D-80AF-67C1845D43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1776" y="4926063"/>
            <a:ext cx="1404239" cy="1404239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C0D47F43-BC24-1AD1-B890-0A7BCFDD42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9459" y="589307"/>
            <a:ext cx="1999328" cy="203742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4C112CC-5AAD-7868-7DFB-6D6063ECA5EA}"/>
              </a:ext>
            </a:extLst>
          </p:cNvPr>
          <p:cNvSpPr txBox="1"/>
          <p:nvPr/>
        </p:nvSpPr>
        <p:spPr>
          <a:xfrm>
            <a:off x="4613562" y="1260763"/>
            <a:ext cx="6110720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4000">
                <a:solidFill>
                  <a:srgbClr val="0070C0"/>
                </a:solidFill>
                <a:latin typeface="Comic Sans MS"/>
                <a:cs typeface="Calibri"/>
              </a:rPr>
              <a:t>srsarangi@cse.iitd.ac.in</a:t>
            </a:r>
            <a:endParaRPr lang="en-US" sz="4000" err="1">
              <a:solidFill>
                <a:srgbClr val="0070C0"/>
              </a:solidFill>
              <a:latin typeface="Comic Sans M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5B8B81-3E48-677F-8A2F-C81D3D2025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45B286-8152-27A7-D836-8EAF4D9F8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528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sz="24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2" Type="http://schemas.microsoft.com/office/2011/relationships/webextension" Target="webextension2.xml"/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525" row="1">
    <wetp:webextensionref xmlns:r="http://schemas.openxmlformats.org/officeDocument/2006/relationships" r:id="rId1"/>
  </wetp:taskpane>
  <wetp:taskpane dockstate="right" visibility="0" width="350" row="5">
    <wetp:webextensionref xmlns:r="http://schemas.openxmlformats.org/officeDocument/2006/relationships" r:id="rId2"/>
  </wetp:taskpane>
</wetp:taskpanes>
</file>

<file path=ppt/webextensions/webextension1.xml><?xml version="1.0" encoding="utf-8"?>
<we:webextension xmlns:we="http://schemas.microsoft.com/office/webextensions/webextension/2010/11" id="{67FD23B9-074E-4715-BD03-0BD65BF9B945}">
  <we:reference id="4b785c87-866c-4bad-85d8-5d1ae467ac9a" version="3.5.1.0" store="EXCatalog" storeType="EXCatalog"/>
  <we:alternateReferences>
    <we:reference id="WA104381909" version="3.5.1.0" store="en-US" storeType="OMEX"/>
  </we:alternateReferences>
  <we:properties/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3A440FDA-5780-44B5-9353-725432E70DB3}">
  <we:reference id="f12c312d-282a-4734-8843-05915fdfef0b" version="4.3.3.0" store="EXCatalog" storeType="EXCatalog"/>
  <we:alternateReferences>
    <we:reference id="WA104178141" version="4.3.3.0" store="en-IN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929</TotalTime>
  <Words>8843</Words>
  <Application>Microsoft Macintosh PowerPoint</Application>
  <PresentationFormat>Widescreen</PresentationFormat>
  <Paragraphs>1357</Paragraphs>
  <Slides>96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96</vt:i4>
      </vt:variant>
    </vt:vector>
  </HeadingPairs>
  <TitlesOfParts>
    <vt:vector size="104" baseType="lpstr">
      <vt:lpstr>Arial</vt:lpstr>
      <vt:lpstr>Calibri</vt:lpstr>
      <vt:lpstr>Calibri Light</vt:lpstr>
      <vt:lpstr>Cambria Math</vt:lpstr>
      <vt:lpstr>Comic Sans MS</vt:lpstr>
      <vt:lpstr>Consolas</vt:lpstr>
      <vt:lpstr>Wingdings</vt:lpstr>
      <vt:lpstr>office theme</vt:lpstr>
      <vt:lpstr>Chapter 6: Memory Systems</vt:lpstr>
      <vt:lpstr>Outline of this Chapter</vt:lpstr>
      <vt:lpstr>PowerPoint Presentation</vt:lpstr>
      <vt:lpstr>Simple Memory Allocation</vt:lpstr>
      <vt:lpstr>Fragmentation</vt:lpstr>
      <vt:lpstr>Algorithms to Allocate Space</vt:lpstr>
      <vt:lpstr>Algorithms to Allocate Space – II </vt:lpstr>
      <vt:lpstr>PowerPoint Presentation</vt:lpstr>
      <vt:lpstr>What about allocating free frames?</vt:lpstr>
      <vt:lpstr>General Stack-based Algorithms</vt:lpstr>
      <vt:lpstr>Typical Stack Distance Plot</vt:lpstr>
      <vt:lpstr>Significance of the Stack Distance</vt:lpstr>
      <vt:lpstr>Optimal Algorithm</vt:lpstr>
      <vt:lpstr>The LRU (Least Recently Used) Algorithm</vt:lpstr>
      <vt:lpstr>Such Stack-based Algorithms can be made Practical</vt:lpstr>
      <vt:lpstr>WS_Clock Page Replacement Algorithm</vt:lpstr>
      <vt:lpstr>WS_Clock based Second Chance Algorithm</vt:lpstr>
      <vt:lpstr>FIFO and the Belady’s Anomaly</vt:lpstr>
      <vt:lpstr>FIFO and the Belady’s Anomaly</vt:lpstr>
      <vt:lpstr>Final Word on Page Replacement</vt:lpstr>
      <vt:lpstr>Working Sets</vt:lpstr>
      <vt:lpstr>Thrashing</vt:lpstr>
      <vt:lpstr>Outline of this Chapter</vt:lpstr>
      <vt:lpstr>Virtual Memory Map</vt:lpstr>
      <vt:lpstr>Let us start from mm_struct</vt:lpstr>
      <vt:lpstr>Explanation</vt:lpstr>
      <vt:lpstr>The follow_pte function</vt:lpstr>
      <vt:lpstr>Accessing any given level (let’s say PMD)</vt:lpstr>
      <vt:lpstr>Structure of a PTE entry</vt:lpstr>
      <vt:lpstr>struct page</vt:lpstr>
      <vt:lpstr>struct folio</vt:lpstr>
      <vt:lpstr>Folio of pages</vt:lpstr>
      <vt:lpstr>pte  pfn  page</vt:lpstr>
      <vt:lpstr>PowerPoint Presentation</vt:lpstr>
      <vt:lpstr>TLB</vt:lpstr>
      <vt:lpstr>Notion of the ASID (PCID)</vt:lpstr>
      <vt:lpstr>Let the Hardware Win</vt:lpstr>
      <vt:lpstr>Lazy TLB Mode</vt:lpstr>
      <vt:lpstr>Lazy TLB Mode</vt:lpstr>
      <vt:lpstr>PowerPoint Presentation</vt:lpstr>
      <vt:lpstr>NUMA Machine</vt:lpstr>
      <vt:lpstr>Is all physical memory in a node the same? </vt:lpstr>
      <vt:lpstr>Physical Memory Zones in Linux</vt:lpstr>
      <vt:lpstr>struct zone</vt:lpstr>
      <vt:lpstr>Data Structure to Manage the Memory in a Zone</vt:lpstr>
      <vt:lpstr>Outline of this Chapter</vt:lpstr>
      <vt:lpstr>PowerPoint Presentation</vt:lpstr>
      <vt:lpstr>Inserting a Key in a Bloom Filter</vt:lpstr>
      <vt:lpstr>Checking for Set Membership in a Bloom Filter</vt:lpstr>
      <vt:lpstr>The Idea of Reverse Mapping</vt:lpstr>
      <vt:lpstr>The idea of the anon_vma</vt:lpstr>
      <vt:lpstr>Many-to-many mapping between a vma and an anon_vma </vt:lpstr>
      <vt:lpstr>It is a complex Many-to-Many Mapping</vt:lpstr>
      <vt:lpstr>anon_vma_chain (avc)</vt:lpstr>
      <vt:lpstr>Multiple Processes Using the Same Set of Physical Pages</vt:lpstr>
      <vt:lpstr>rmap Structures after a fork Operation</vt:lpstr>
      <vt:lpstr>A page pointing to the parent process</vt:lpstr>
      <vt:lpstr>After the fork operation. </vt:lpstr>
      <vt:lpstr>After the child gets forked </vt:lpstr>
      <vt:lpstr>PowerPoint Presentation</vt:lpstr>
      <vt:lpstr>PowerPoint Presentation</vt:lpstr>
      <vt:lpstr>Page Replacement </vt:lpstr>
      <vt:lpstr>PowerPoint Presentation</vt:lpstr>
      <vt:lpstr>lru_gen_mm_state</vt:lpstr>
      <vt:lpstr>Tracking Accesses</vt:lpstr>
      <vt:lpstr>When do we age and subsequently evict? </vt:lpstr>
      <vt:lpstr>Should we run the Aging Algorithm?</vt:lpstr>
      <vt:lpstr>The Aging Process of Pages</vt:lpstr>
      <vt:lpstr>The Aging Process Triggers walk_mm</vt:lpstr>
      <vt:lpstr>Eviction Algorithm</vt:lpstr>
      <vt:lpstr>Error Term</vt:lpstr>
      <vt:lpstr>evict_folios (lruvec, int swappiness, ....)</vt:lpstr>
      <vt:lpstr>evict_folios  isolate_folios</vt:lpstr>
      <vt:lpstr>get_type_to_scan (lruvec, swappiness, int *tier_idx)</vt:lpstr>
      <vt:lpstr>In detail … </vt:lpstr>
      <vt:lpstr>The rest of the isolate_folios function</vt:lpstr>
      <vt:lpstr>evict_folios  isolate_folios  scan_folios</vt:lpstr>
      <vt:lpstr>evict_folios  shrink_folio_list</vt:lpstr>
      <vt:lpstr>lru_gen_look_around: main input vm_area</vt:lpstr>
      <vt:lpstr>How do we use the Bloom filter (subsequently)?</vt:lpstr>
      <vt:lpstr>Miscellaneous Topics: Thrashing</vt:lpstr>
      <vt:lpstr>Outline of this Chapter</vt:lpstr>
      <vt:lpstr>Buddy Allocation</vt:lpstr>
      <vt:lpstr>Allocation using the Buddy Allocator</vt:lpstr>
      <vt:lpstr>Contd ….</vt:lpstr>
      <vt:lpstr>Implementation of the Buddy System</vt:lpstr>
      <vt:lpstr>Traverse the free_area in increasing order</vt:lpstr>
      <vt:lpstr>Merging free Pages</vt:lpstr>
      <vt:lpstr>Slab Allocator</vt:lpstr>
      <vt:lpstr>The Kernel has Three Object Allocators</vt:lpstr>
      <vt:lpstr>Slab Allocator</vt:lpstr>
      <vt:lpstr>Quick Explanation of the Slab Scheme</vt:lpstr>
      <vt:lpstr>Slub Allocator  </vt:lpstr>
      <vt:lpstr>Quick Explanation of the Slub Allocator</vt:lpstr>
      <vt:lpstr>Bibliography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srsarangi</dc:creator>
  <cp:lastModifiedBy>Smruti Ranjan Sarangi</cp:lastModifiedBy>
  <cp:revision>12</cp:revision>
  <dcterms:created xsi:type="dcterms:W3CDTF">2013-07-15T20:26:40Z</dcterms:created>
  <dcterms:modified xsi:type="dcterms:W3CDTF">2025-04-25T03:27:55Z</dcterms:modified>
</cp:coreProperties>
</file>